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7"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68" autoAdjust="0"/>
  </p:normalViewPr>
  <p:slideViewPr>
    <p:cSldViewPr>
      <p:cViewPr>
        <p:scale>
          <a:sx n="40" d="100"/>
          <a:sy n="40" d="100"/>
        </p:scale>
        <p:origin x="-372" y="-2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31150A-E854-4845-AF89-D066FD893B3D}" type="datetimeFigureOut">
              <a:rPr lang="en-US" smtClean="0"/>
              <a:t>4/28/2014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58496C-74A0-4E27-895D-211E86DDC0AA}" type="slidenum">
              <a:rPr lang="en-US" smtClean="0"/>
              <a:t>‹#›</a:t>
            </a:fld>
            <a:endParaRPr lang="en-US"/>
          </a:p>
        </p:txBody>
      </p:sp>
    </p:spTree>
    <p:extLst>
      <p:ext uri="{BB962C8B-B14F-4D97-AF65-F5344CB8AC3E}">
        <p14:creationId xmlns:p14="http://schemas.microsoft.com/office/powerpoint/2010/main" val="864634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smithsonianmag.com/history/abraham-lincolns-top-hat-the-inside-story-3754960"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en-US" b="1" dirty="0" smtClean="0"/>
          </a:p>
        </p:txBody>
      </p:sp>
      <p:sp>
        <p:nvSpPr>
          <p:cNvPr id="4" name="Slide Number Placeholder 3"/>
          <p:cNvSpPr>
            <a:spLocks noGrp="1"/>
          </p:cNvSpPr>
          <p:nvPr>
            <p:ph type="sldNum" sz="quarter" idx="5"/>
          </p:nvPr>
        </p:nvSpPr>
        <p:spPr/>
        <p:txBody>
          <a:bodyPr/>
          <a:lstStyle/>
          <a:p>
            <a:pPr>
              <a:defRPr/>
            </a:pPr>
            <a:fld id="{F514CF7F-7CB9-412A-A15B-D6497C9A5B13}"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handout and</a:t>
            </a:r>
            <a:r>
              <a:rPr lang="en-US" baseline="0" dirty="0" smtClean="0"/>
              <a:t> make observations for each picture.  (social concerns)   Also write any questions you have. (generating curiosity)</a:t>
            </a:r>
            <a:endParaRPr lang="en-US" dirty="0"/>
          </a:p>
        </p:txBody>
      </p:sp>
      <p:sp>
        <p:nvSpPr>
          <p:cNvPr id="4" name="Slide Number Placeholder 3"/>
          <p:cNvSpPr>
            <a:spLocks noGrp="1"/>
          </p:cNvSpPr>
          <p:nvPr>
            <p:ph type="sldNum" sz="quarter" idx="10"/>
          </p:nvPr>
        </p:nvSpPr>
        <p:spPr/>
        <p:txBody>
          <a:bodyPr/>
          <a:lstStyle/>
          <a:p>
            <a:fld id="{8D58496C-74A0-4E27-895D-211E86DDC0AA}" type="slidenum">
              <a:rPr lang="en-US" smtClean="0"/>
              <a:t>11</a:t>
            </a:fld>
            <a:endParaRPr lang="en-US"/>
          </a:p>
        </p:txBody>
      </p:sp>
    </p:spTree>
    <p:extLst>
      <p:ext uri="{BB962C8B-B14F-4D97-AF65-F5344CB8AC3E}">
        <p14:creationId xmlns:p14="http://schemas.microsoft.com/office/powerpoint/2010/main" val="760796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a:t>
            </a:r>
            <a:r>
              <a:rPr lang="en-US" baseline="0" dirty="0" smtClean="0"/>
              <a:t> notes for PR Intermediate</a:t>
            </a:r>
          </a:p>
          <a:p>
            <a:endParaRPr lang="en-US" baseline="0" dirty="0" smtClean="0"/>
          </a:p>
          <a:p>
            <a:r>
              <a:rPr lang="en-US" b="1" baseline="0" dirty="0" smtClean="0"/>
              <a:t>Complete Photograph Response Handout.</a:t>
            </a:r>
          </a:p>
          <a:p>
            <a:r>
              <a:rPr lang="en-US" b="1" baseline="0" dirty="0" smtClean="0"/>
              <a:t>Count off 1-4 address each picture.  Place caption(s) under pictures posted on chart paper and discuss.</a:t>
            </a:r>
            <a:endParaRPr lang="en-US" b="1" dirty="0"/>
          </a:p>
        </p:txBody>
      </p:sp>
      <p:sp>
        <p:nvSpPr>
          <p:cNvPr id="4" name="Slide Number Placeholder 3"/>
          <p:cNvSpPr>
            <a:spLocks noGrp="1"/>
          </p:cNvSpPr>
          <p:nvPr>
            <p:ph type="sldNum" sz="quarter" idx="10"/>
          </p:nvPr>
        </p:nvSpPr>
        <p:spPr/>
        <p:txBody>
          <a:bodyPr/>
          <a:lstStyle/>
          <a:p>
            <a:fld id="{8D58496C-74A0-4E27-895D-211E86DDC0AA}" type="slidenum">
              <a:rPr lang="en-US" smtClean="0"/>
              <a:t>12</a:t>
            </a:fld>
            <a:endParaRPr lang="en-US"/>
          </a:p>
        </p:txBody>
      </p:sp>
    </p:spTree>
    <p:extLst>
      <p:ext uri="{BB962C8B-B14F-4D97-AF65-F5344CB8AC3E}">
        <p14:creationId xmlns:p14="http://schemas.microsoft.com/office/powerpoint/2010/main" val="2423700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a:t>
            </a:r>
            <a:r>
              <a:rPr lang="en-US" baseline="0" dirty="0" smtClean="0"/>
              <a:t> background knowledge Handout Abraham Lincoln Biography.</a:t>
            </a:r>
          </a:p>
          <a:p>
            <a:r>
              <a:rPr lang="en-US" baseline="0" dirty="0" smtClean="0"/>
              <a:t>Write a compelling question about Lincoln based on the text.</a:t>
            </a:r>
          </a:p>
          <a:p>
            <a:r>
              <a:rPr lang="en-US" baseline="0" dirty="0" smtClean="0"/>
              <a:t>Share at table</a:t>
            </a:r>
            <a:endParaRPr lang="en-US" dirty="0"/>
          </a:p>
        </p:txBody>
      </p:sp>
      <p:sp>
        <p:nvSpPr>
          <p:cNvPr id="4" name="Slide Number Placeholder 3"/>
          <p:cNvSpPr>
            <a:spLocks noGrp="1"/>
          </p:cNvSpPr>
          <p:nvPr>
            <p:ph type="sldNum" sz="quarter" idx="10"/>
          </p:nvPr>
        </p:nvSpPr>
        <p:spPr/>
        <p:txBody>
          <a:bodyPr/>
          <a:lstStyle/>
          <a:p>
            <a:fld id="{8D58496C-74A0-4E27-895D-211E86DDC0AA}" type="slidenum">
              <a:rPr lang="en-US" smtClean="0"/>
              <a:t>13</a:t>
            </a:fld>
            <a:endParaRPr lang="en-US"/>
          </a:p>
        </p:txBody>
      </p:sp>
    </p:spTree>
    <p:extLst>
      <p:ext uri="{BB962C8B-B14F-4D97-AF65-F5344CB8AC3E}">
        <p14:creationId xmlns:p14="http://schemas.microsoft.com/office/powerpoint/2010/main" val="3412384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144B58BF-E3F2-47CE-B365-0E7144731D48}" type="slidenum">
              <a:rPr lang="en-US" altLang="en-US" smtClean="0">
                <a:solidFill>
                  <a:srgbClr val="000000"/>
                </a:solidFill>
                <a:latin typeface="Arial" pitchFamily="34" charset="0"/>
                <a:ea typeface="MS PGothic" pitchFamily="34" charset="-128"/>
                <a:cs typeface="Arial" pitchFamily="34" charset="0"/>
              </a:rPr>
              <a:pPr eaLnBrk="1" fontAlgn="base" hangingPunct="1">
                <a:spcBef>
                  <a:spcPct val="0"/>
                </a:spcBef>
                <a:spcAft>
                  <a:spcPct val="0"/>
                </a:spcAft>
              </a:pPr>
              <a:t>14</a:t>
            </a:fld>
            <a:endParaRPr lang="en-US" altLang="en-US" smtClean="0">
              <a:solidFill>
                <a:srgbClr val="000000"/>
              </a:solidFill>
              <a:latin typeface="Arial" pitchFamily="34" charset="0"/>
              <a:ea typeface="MS PGothic" pitchFamily="34" charset="-128"/>
              <a:cs typeface="Arial" pitchFamily="34" charset="0"/>
            </a:endParaRPr>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Close reading is an intensive analysis</a:t>
            </a:r>
            <a:r>
              <a:rPr lang="en-US" altLang="en-US" baseline="0" dirty="0" smtClean="0"/>
              <a:t> of a text in order to come to terms with what it says, how it says it, and what it means. Close reading directs students to examine a text through a series of activities that focuses students on individual words or sentences as well as overall development of events and ideas.  </a:t>
            </a:r>
            <a:endParaRPr lang="en-US" altLang="en-US" dirty="0" smtClean="0"/>
          </a:p>
          <a:p>
            <a:pPr eaLnBrk="1" hangingPunct="1"/>
            <a:endParaRPr lang="en-US" altLang="en-US" dirty="0" smtClean="0"/>
          </a:p>
          <a:p>
            <a:pPr eaLnBrk="1" hangingPunct="1"/>
            <a:endParaRPr lang="en-US" altLang="en-US" dirty="0" smtClean="0"/>
          </a:p>
          <a:p>
            <a:pPr eaLnBrk="1" hangingPunct="1"/>
            <a:r>
              <a:rPr lang="en-US" altLang="en-US" dirty="0" smtClean="0"/>
              <a:t>Suggested process from Fisher and Frey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24493AA-67D2-46BB-B450-2DBFCAD83B97}" type="slidenum">
              <a:rPr lang="en-US" altLang="en-US"/>
              <a:pPr>
                <a:defRPr/>
              </a:pPr>
              <a:t>15</a:t>
            </a:fld>
            <a:endParaRPr lang="en-US" altLang="en-US"/>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smtClean="0"/>
              <a:t>We</a:t>
            </a:r>
            <a:r>
              <a:rPr lang="en-US" altLang="en-US" b="1" baseline="0" dirty="0" smtClean="0"/>
              <a:t> will be conducting a close read activity on The Gettysburg Address during our inquiry based lesson.  “Why are we reading about Lincoln?” Remind participants that this is done in the classroom with multiple days.</a:t>
            </a:r>
          </a:p>
          <a:p>
            <a:pPr>
              <a:defRPr/>
            </a:pPr>
            <a:r>
              <a:rPr lang="en-US" altLang="en-US" b="1" dirty="0" smtClean="0"/>
              <a:t>Continue</a:t>
            </a:r>
            <a:r>
              <a:rPr lang="en-US" altLang="en-US" b="1" baseline="0" dirty="0" smtClean="0"/>
              <a:t> to build background knowledge Handout : Handout 3: The Battle of Gettysburg</a:t>
            </a:r>
          </a:p>
          <a:p>
            <a:pPr>
              <a:defRPr/>
            </a:pPr>
            <a:r>
              <a:rPr lang="en-US" altLang="en-US" b="1" baseline="0" dirty="0" smtClean="0"/>
              <a:t>(</a:t>
            </a:r>
            <a:r>
              <a:rPr lang="en-US" altLang="en-US" b="1" i="1" baseline="0" dirty="0" smtClean="0"/>
              <a:t>These handouts and lesson materials are found: http://www.el.standord.edu       Lesson #2)</a:t>
            </a:r>
            <a:endParaRPr lang="en-US" altLang="en-US" b="1" dirty="0" smtClean="0"/>
          </a:p>
          <a:p>
            <a:pPr marL="171450" indent="-171450">
              <a:buFont typeface="Arial" panose="020B0604020202020204" pitchFamily="34" charset="0"/>
              <a:buChar char="•"/>
              <a:defRPr/>
            </a:pPr>
            <a:r>
              <a:rPr lang="en-US" altLang="en-US" b="1" dirty="0" smtClean="0"/>
              <a:t>Distribute Handout of Gettysburg Address </a:t>
            </a:r>
            <a:r>
              <a:rPr lang="en-US" altLang="en-US" b="1" baseline="0" dirty="0" smtClean="0"/>
              <a:t> Read silently</a:t>
            </a:r>
            <a:r>
              <a:rPr lang="en-US" altLang="en-US" b="1" dirty="0" smtClean="0"/>
              <a:t> annotate text</a:t>
            </a:r>
          </a:p>
          <a:p>
            <a:pPr marL="171450" indent="-171450">
              <a:buFont typeface="Arial" panose="020B0604020202020204" pitchFamily="34" charset="0"/>
              <a:buChar char="•"/>
              <a:defRPr/>
            </a:pPr>
            <a:r>
              <a:rPr lang="en-US" altLang="en-US" b="1" dirty="0" smtClean="0"/>
              <a:t>Set the purpose</a:t>
            </a:r>
          </a:p>
          <a:p>
            <a:pPr marL="171450" indent="-171450">
              <a:buFont typeface="Arial" panose="020B0604020202020204" pitchFamily="34" charset="0"/>
              <a:buChar char="•"/>
              <a:defRPr/>
            </a:pPr>
            <a:r>
              <a:rPr lang="en-US" altLang="en-US" b="1" dirty="0" smtClean="0"/>
              <a:t>Have a TL to read “Gettysburg Address” aloud</a:t>
            </a:r>
          </a:p>
          <a:p>
            <a:pPr marL="171450" indent="-171450">
              <a:buFont typeface="Arial" panose="020B0604020202020204" pitchFamily="34" charset="0"/>
              <a:buChar char="•"/>
              <a:defRPr/>
            </a:pPr>
            <a:endParaRPr lang="en-US" altLang="en-US" b="1" dirty="0" smtClean="0"/>
          </a:p>
          <a:p>
            <a:pPr marL="171450" indent="-171450">
              <a:buFont typeface="Arial" panose="020B0604020202020204" pitchFamily="34" charset="0"/>
              <a:buChar char="•"/>
              <a:defRPr/>
            </a:pPr>
            <a:endParaRPr lang="en-US" altLang="en-US" b="1"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hlinkClick r:id="rId3"/>
              </a:rPr>
              <a:t>Http://www.smithsonianmag.com/history/abraham-lincolns-top-hat-the-inside-story-3754960</a:t>
            </a:r>
            <a:r>
              <a:rPr lang="en-US" dirty="0" smtClean="0"/>
              <a:t>/#VVoOcjY3XH.99</a:t>
            </a:r>
          </a:p>
          <a:p>
            <a:endParaRPr lang="en-US" dirty="0"/>
          </a:p>
        </p:txBody>
      </p:sp>
      <p:sp>
        <p:nvSpPr>
          <p:cNvPr id="4" name="Slide Number Placeholder 3"/>
          <p:cNvSpPr>
            <a:spLocks noGrp="1"/>
          </p:cNvSpPr>
          <p:nvPr>
            <p:ph type="sldNum" sz="quarter" idx="10"/>
          </p:nvPr>
        </p:nvSpPr>
        <p:spPr/>
        <p:txBody>
          <a:bodyPr/>
          <a:lstStyle/>
          <a:p>
            <a:pPr>
              <a:defRPr/>
            </a:pPr>
            <a:fld id="{3696A6E3-0195-4675-8E52-843C074CA564}" type="slidenum">
              <a:rPr lang="en-US" smtClean="0"/>
              <a:pPr>
                <a:defRPr/>
              </a:pPr>
              <a:t>16</a:t>
            </a:fld>
            <a:endParaRPr lang="en-US"/>
          </a:p>
        </p:txBody>
      </p:sp>
    </p:spTree>
    <p:extLst>
      <p:ext uri="{BB962C8B-B14F-4D97-AF65-F5344CB8AC3E}">
        <p14:creationId xmlns:p14="http://schemas.microsoft.com/office/powerpoint/2010/main" val="3685854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b="0" smtClean="0"/>
              <a:t>Handout</a:t>
            </a:r>
            <a:r>
              <a:rPr lang="en-US" altLang="en-US" sz="1400" b="0" baseline="0" smtClean="0"/>
              <a:t> Pearson Table of Contents from Kathy Swan’s book list for generating ideas for addressing SS in primary classroom.</a:t>
            </a:r>
            <a:endParaRPr lang="en-US" altLang="en-US" sz="1400" b="1" dirty="0" smtClean="0"/>
          </a:p>
        </p:txBody>
      </p:sp>
      <p:sp>
        <p:nvSpPr>
          <p:cNvPr id="4" name="Slide Number Placeholder 3"/>
          <p:cNvSpPr>
            <a:spLocks noGrp="1"/>
          </p:cNvSpPr>
          <p:nvPr>
            <p:ph type="sldNum" sz="quarter" idx="5"/>
          </p:nvPr>
        </p:nvSpPr>
        <p:spPr/>
        <p:txBody>
          <a:bodyPr/>
          <a:lstStyle/>
          <a:p>
            <a:pPr>
              <a:defRPr/>
            </a:pPr>
            <a:fld id="{17D68E56-5731-4827-AB2F-398D0385969B}"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smtClean="0"/>
          </a:p>
          <a:p>
            <a:r>
              <a:rPr lang="en-US" altLang="en-US" b="1" dirty="0" smtClean="0"/>
              <a:t>Grade Level Teams </a:t>
            </a:r>
          </a:p>
        </p:txBody>
      </p:sp>
      <p:sp>
        <p:nvSpPr>
          <p:cNvPr id="4" name="Slide Number Placeholder 3"/>
          <p:cNvSpPr>
            <a:spLocks noGrp="1"/>
          </p:cNvSpPr>
          <p:nvPr>
            <p:ph type="sldNum" sz="quarter" idx="5"/>
          </p:nvPr>
        </p:nvSpPr>
        <p:spPr/>
        <p:txBody>
          <a:bodyPr/>
          <a:lstStyle/>
          <a:p>
            <a:pPr>
              <a:defRPr/>
            </a:pPr>
            <a:fld id="{B43DFC7A-111B-411B-B45F-010947C8EF49}" type="slidenum">
              <a:rPr lang="en-US" smtClean="0">
                <a:solidFill>
                  <a:prstClr val="black"/>
                </a:solidFill>
              </a:rPr>
              <a:pPr>
                <a:defRPr/>
              </a:pPr>
              <a:t>2</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smtClean="0"/>
          </a:p>
          <a:p>
            <a:pPr>
              <a:defRPr/>
            </a:pPr>
            <a:r>
              <a:rPr lang="en-US" b="1" dirty="0" smtClean="0"/>
              <a:t>Emphasize the value in the conversation with others about standards – their intent, nuances of language, progressions, what they look like during instruction and assessment.</a:t>
            </a:r>
          </a:p>
          <a:p>
            <a:pPr>
              <a:defRPr/>
            </a:pPr>
            <a:endParaRPr lang="en-US" b="1" dirty="0" smtClean="0"/>
          </a:p>
          <a:p>
            <a:pPr>
              <a:defRPr/>
            </a:pPr>
            <a:r>
              <a:rPr lang="en-US" b="1" dirty="0" smtClean="0"/>
              <a:t>Suggestions </a:t>
            </a:r>
          </a:p>
          <a:p>
            <a:pPr marL="171450" indent="-171450">
              <a:buFont typeface="Arial" panose="020B0604020202020204" pitchFamily="34" charset="0"/>
              <a:buChar char="•"/>
              <a:defRPr/>
            </a:pPr>
            <a:r>
              <a:rPr lang="en-US" b="1" dirty="0" smtClean="0"/>
              <a:t>Place CHARTS from March activity on wall</a:t>
            </a:r>
          </a:p>
          <a:p>
            <a:pPr marL="171450" indent="-171450">
              <a:buFont typeface="Arial" panose="020B0604020202020204" pitchFamily="34" charset="0"/>
              <a:buChar char="•"/>
              <a:defRPr/>
            </a:pPr>
            <a:r>
              <a:rPr lang="en-US" b="1" dirty="0" smtClean="0"/>
              <a:t>Distribute HANDOUT with the chart information included to participants</a:t>
            </a:r>
          </a:p>
          <a:p>
            <a:pPr marL="171450" indent="-171450">
              <a:buFont typeface="Arial" panose="020B0604020202020204" pitchFamily="34" charset="0"/>
              <a:buChar char="•"/>
              <a:defRPr/>
            </a:pPr>
            <a:endParaRPr lang="en-US" b="1" dirty="0"/>
          </a:p>
        </p:txBody>
      </p:sp>
      <p:sp>
        <p:nvSpPr>
          <p:cNvPr id="4" name="Slide Number Placeholder 3"/>
          <p:cNvSpPr>
            <a:spLocks noGrp="1"/>
          </p:cNvSpPr>
          <p:nvPr>
            <p:ph type="sldNum" sz="quarter" idx="5"/>
          </p:nvPr>
        </p:nvSpPr>
        <p:spPr/>
        <p:txBody>
          <a:bodyPr/>
          <a:lstStyle/>
          <a:p>
            <a:pPr>
              <a:defRPr/>
            </a:pPr>
            <a:fld id="{DA417F3D-0DCC-498C-AA51-92AE951F78CF}"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Comprehension</a:t>
            </a:r>
            <a:r>
              <a:rPr lang="en-US" altLang="en-US" baseline="0" dirty="0" smtClean="0"/>
              <a:t> Handout </a:t>
            </a:r>
          </a:p>
          <a:p>
            <a:r>
              <a:rPr lang="en-US" altLang="en-US" baseline="0" dirty="0" smtClean="0"/>
              <a:t>Strategies </a:t>
            </a:r>
          </a:p>
          <a:p>
            <a:r>
              <a:rPr lang="en-US" altLang="en-US" baseline="0" dirty="0" smtClean="0"/>
              <a:t>Activities </a:t>
            </a:r>
          </a:p>
          <a:p>
            <a:r>
              <a:rPr lang="en-US" altLang="en-US" baseline="0" dirty="0" smtClean="0"/>
              <a:t>Discuss</a:t>
            </a:r>
            <a:endParaRPr lang="en-US" altLang="en-US" dirty="0" smtClean="0"/>
          </a:p>
        </p:txBody>
      </p:sp>
      <p:sp>
        <p:nvSpPr>
          <p:cNvPr id="4" name="Slide Number Placeholder 3"/>
          <p:cNvSpPr>
            <a:spLocks noGrp="1"/>
          </p:cNvSpPr>
          <p:nvPr>
            <p:ph type="sldNum" sz="quarter" idx="5"/>
          </p:nvPr>
        </p:nvSpPr>
        <p:spPr/>
        <p:txBody>
          <a:bodyPr/>
          <a:lstStyle/>
          <a:p>
            <a:pPr>
              <a:defRPr/>
            </a:pPr>
            <a:fld id="{91643821-E82A-4FF7-A04C-BB9827F07262}" type="slidenum">
              <a:rPr lang="en-US" smtClean="0">
                <a:solidFill>
                  <a:prstClr val="black"/>
                </a:solidFill>
              </a:rPr>
              <a:pPr>
                <a:def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b="1" dirty="0" smtClean="0"/>
              <a:t>Notes from March Meeting:</a:t>
            </a:r>
          </a:p>
          <a:p>
            <a:pPr marL="171450" indent="-171450">
              <a:buFont typeface="Arial" panose="020B0604020202020204" pitchFamily="34" charset="0"/>
              <a:buChar char="•"/>
              <a:defRPr/>
            </a:pPr>
            <a:r>
              <a:rPr lang="en-US" b="1" dirty="0" smtClean="0"/>
              <a:t>Strategy we are using to “create meaning of the Content Literacy Standards” is based on Grant Wiggins (Understanding by Design) concept of “Make Meaning and Transfer” into your own instructional practices. </a:t>
            </a:r>
          </a:p>
          <a:p>
            <a:pPr marL="171450" indent="-171450" eaLnBrk="1" fontAlgn="auto" hangingPunct="1">
              <a:spcBef>
                <a:spcPts val="0"/>
              </a:spcBef>
              <a:spcAft>
                <a:spcPts val="0"/>
              </a:spcAft>
              <a:buFont typeface="Arial" panose="020B0604020202020204" pitchFamily="34" charset="0"/>
              <a:buChar char="•"/>
              <a:defRPr/>
            </a:pPr>
            <a:r>
              <a:rPr lang="en-US" b="1" dirty="0" smtClean="0"/>
              <a:t>We are “modeling” an excellent strategy for you to use with your social studies students!</a:t>
            </a:r>
          </a:p>
          <a:p>
            <a:pPr marL="171450" indent="-171450" eaLnBrk="1" fontAlgn="auto" hangingPunct="1">
              <a:spcBef>
                <a:spcPts val="0"/>
              </a:spcBef>
              <a:spcAft>
                <a:spcPts val="0"/>
              </a:spcAft>
              <a:buFont typeface="Arial" panose="020B0604020202020204" pitchFamily="34" charset="0"/>
              <a:buChar char="•"/>
              <a:defRPr/>
            </a:pPr>
            <a:r>
              <a:rPr lang="en-US" b="1" dirty="0" smtClean="0"/>
              <a:t>…since “understanding” surely implies, among other things “effective use of content.” Link to a post from Grant Wiggins that discusses “MM and Transfer” if you would like additional information. </a:t>
            </a:r>
          </a:p>
          <a:p>
            <a:pPr eaLnBrk="1" fontAlgn="auto" hangingPunct="1">
              <a:spcBef>
                <a:spcPts val="0"/>
              </a:spcBef>
              <a:spcAft>
                <a:spcPts val="0"/>
              </a:spcAft>
              <a:buFont typeface="Arial" panose="020B0604020202020204" pitchFamily="34" charset="0"/>
              <a:buNone/>
              <a:defRPr/>
            </a:pPr>
            <a:endParaRPr lang="en-US" b="1" dirty="0" smtClean="0"/>
          </a:p>
          <a:p>
            <a:pPr eaLnBrk="1" fontAlgn="auto" hangingPunct="1">
              <a:spcBef>
                <a:spcPts val="0"/>
              </a:spcBef>
              <a:spcAft>
                <a:spcPts val="0"/>
              </a:spcAft>
              <a:buFont typeface="Arial" panose="020B0604020202020204" pitchFamily="34" charset="0"/>
              <a:buNone/>
              <a:defRPr/>
            </a:pPr>
            <a:r>
              <a:rPr lang="en-US" b="1" dirty="0" smtClean="0"/>
              <a:t>SUGGESTED NOTES FOR APRIL:</a:t>
            </a:r>
          </a:p>
          <a:p>
            <a:pPr marL="342900" indent="-342900">
              <a:buFont typeface="Arial" panose="020B0604020202020204" pitchFamily="34" charset="0"/>
              <a:buChar char="•"/>
              <a:defRPr/>
            </a:pPr>
            <a:r>
              <a:rPr lang="en-US" sz="2400" b="1" dirty="0" smtClean="0"/>
              <a:t>Distribute C3/Lit </a:t>
            </a:r>
            <a:r>
              <a:rPr lang="en-US" sz="2400" b="1" dirty="0" err="1" smtClean="0"/>
              <a:t>Stds</a:t>
            </a:r>
            <a:r>
              <a:rPr lang="en-US" sz="2400" b="1" dirty="0" smtClean="0"/>
              <a:t>. Chart Results Handout. </a:t>
            </a:r>
          </a:p>
          <a:p>
            <a:pPr marL="800100" lvl="1" indent="-342900">
              <a:buFont typeface="Arial" panose="020B0604020202020204" pitchFamily="34" charset="0"/>
              <a:buChar char="•"/>
              <a:defRPr/>
            </a:pPr>
            <a:r>
              <a:rPr lang="en-US" sz="2400" b="1" dirty="0" smtClean="0"/>
              <a:t>* indicate the number of times this strategy was “tagged” as someone wanting more information about it…</a:t>
            </a:r>
          </a:p>
          <a:p>
            <a:pPr marL="800100" lvl="1" indent="-342900">
              <a:buFont typeface="Arial" panose="020B0604020202020204" pitchFamily="34" charset="0"/>
              <a:buChar char="•"/>
              <a:defRPr/>
            </a:pPr>
            <a:r>
              <a:rPr lang="en-US" sz="2400" b="1" dirty="0" smtClean="0"/>
              <a:t>Review your chart information. Do you have everything required in the instructions included on your chart?</a:t>
            </a:r>
          </a:p>
          <a:p>
            <a:pPr marL="342900" indent="-342900">
              <a:buFont typeface="Arial" panose="020B0604020202020204" pitchFamily="34" charset="0"/>
              <a:buChar char="•"/>
              <a:defRPr/>
            </a:pPr>
            <a:r>
              <a:rPr lang="en-US" sz="2400" b="1" dirty="0" smtClean="0"/>
              <a:t>Share instructional examples that would have “fit” that part of the triangle. Our GOAL for identifying instructional examples was to determine: What do the literacy </a:t>
            </a:r>
            <a:r>
              <a:rPr lang="en-US" sz="2400" b="1" dirty="0" err="1" smtClean="0"/>
              <a:t>stds</a:t>
            </a:r>
            <a:r>
              <a:rPr lang="en-US" sz="2400" b="1" dirty="0" smtClean="0"/>
              <a:t>. “look like” in my classroom?</a:t>
            </a:r>
          </a:p>
          <a:p>
            <a:pPr marL="342900" indent="-342900">
              <a:buFont typeface="Arial" panose="020B0604020202020204" pitchFamily="34" charset="0"/>
              <a:buChar char="•"/>
              <a:defRPr/>
            </a:pPr>
            <a:r>
              <a:rPr lang="en-US" sz="2400" b="1" dirty="0" smtClean="0"/>
              <a:t>Revisit Charts etc. Edit and Revise (Bring charts completed in March; Mar Results Handout created by Carole; Triangle Handout from March) </a:t>
            </a:r>
            <a:endParaRPr lang="en-US" b="1" dirty="0" smtClean="0"/>
          </a:p>
          <a:p>
            <a:pPr marL="342900" indent="-342900">
              <a:buFont typeface="Arial" panose="020B0604020202020204" pitchFamily="34" charset="0"/>
              <a:buChar char="•"/>
              <a:defRPr/>
            </a:pPr>
            <a:endParaRPr lang="en-US" b="1" dirty="0" smtClean="0"/>
          </a:p>
          <a:p>
            <a:pPr>
              <a:buFont typeface="Arial" panose="020B0604020202020204" pitchFamily="34" charset="0"/>
              <a:buNone/>
              <a:defRPr/>
            </a:pPr>
            <a:r>
              <a:rPr lang="en-US" b="1" dirty="0" smtClean="0"/>
              <a:t>I WILL REVISE THE HANDOUT BASED ON CHART ADDITIONS AND RE-SEND TO EVERYONE!</a:t>
            </a:r>
            <a:endParaRPr lang="en-US" sz="2400" b="1" dirty="0" smtClean="0"/>
          </a:p>
        </p:txBody>
      </p:sp>
      <p:sp>
        <p:nvSpPr>
          <p:cNvPr id="4" name="Slide Number Placeholder 3"/>
          <p:cNvSpPr>
            <a:spLocks noGrp="1"/>
          </p:cNvSpPr>
          <p:nvPr>
            <p:ph type="sldNum" sz="quarter" idx="5"/>
          </p:nvPr>
        </p:nvSpPr>
        <p:spPr/>
        <p:txBody>
          <a:bodyPr/>
          <a:lstStyle/>
          <a:p>
            <a:pPr>
              <a:defRPr/>
            </a:pPr>
            <a:fld id="{5DD552A7-A221-495F-9218-4927892EA226}"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for this session will be Reading Standard 1 and conducting</a:t>
            </a:r>
            <a:r>
              <a:rPr lang="en-US" baseline="0" dirty="0" smtClean="0"/>
              <a:t> an inquiry based lesson.</a:t>
            </a:r>
          </a:p>
          <a:p>
            <a:r>
              <a:rPr lang="en-US" baseline="0" dirty="0" smtClean="0"/>
              <a:t>We will be differentiating instruction for Primary and Intermediate levels. </a:t>
            </a:r>
            <a:endParaRPr lang="en-US" dirty="0"/>
          </a:p>
        </p:txBody>
      </p:sp>
      <p:sp>
        <p:nvSpPr>
          <p:cNvPr id="4" name="Slide Number Placeholder 3"/>
          <p:cNvSpPr>
            <a:spLocks noGrp="1"/>
          </p:cNvSpPr>
          <p:nvPr>
            <p:ph type="sldNum" sz="quarter" idx="10"/>
          </p:nvPr>
        </p:nvSpPr>
        <p:spPr/>
        <p:txBody>
          <a:bodyPr/>
          <a:lstStyle/>
          <a:p>
            <a:fld id="{8D58496C-74A0-4E27-895D-211E86DDC0AA}" type="slidenum">
              <a:rPr lang="en-US" smtClean="0"/>
              <a:t>6</a:t>
            </a:fld>
            <a:endParaRPr lang="en-US"/>
          </a:p>
        </p:txBody>
      </p:sp>
    </p:spTree>
    <p:extLst>
      <p:ext uri="{BB962C8B-B14F-4D97-AF65-F5344CB8AC3E}">
        <p14:creationId xmlns:p14="http://schemas.microsoft.com/office/powerpoint/2010/main" val="4249763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a:t>
            </a:r>
            <a:r>
              <a:rPr lang="en-US" baseline="0" dirty="0" smtClean="0"/>
              <a:t> 2: Reading Standard 1 Grades K-5</a:t>
            </a:r>
          </a:p>
          <a:p>
            <a:r>
              <a:rPr lang="en-US" baseline="0" dirty="0" smtClean="0"/>
              <a:t>Look at your grade level standards.</a:t>
            </a:r>
          </a:p>
          <a:p>
            <a:r>
              <a:rPr lang="en-US" baseline="0" dirty="0" smtClean="0"/>
              <a:t>Progression from K-5</a:t>
            </a:r>
          </a:p>
          <a:p>
            <a:r>
              <a:rPr lang="en-US" baseline="0" dirty="0" smtClean="0"/>
              <a:t>Skim and scan Page 26 </a:t>
            </a:r>
          </a:p>
          <a:p>
            <a:r>
              <a:rPr lang="en-US" baseline="0" dirty="0" smtClean="0"/>
              <a:t>Write the MIP in your journal</a:t>
            </a:r>
          </a:p>
          <a:p>
            <a:r>
              <a:rPr lang="en-US" baseline="0" dirty="0" smtClean="0"/>
              <a:t>Be ready to share.</a:t>
            </a:r>
            <a:endParaRPr lang="en-US" dirty="0"/>
          </a:p>
        </p:txBody>
      </p:sp>
      <p:sp>
        <p:nvSpPr>
          <p:cNvPr id="4" name="Slide Number Placeholder 3"/>
          <p:cNvSpPr>
            <a:spLocks noGrp="1"/>
          </p:cNvSpPr>
          <p:nvPr>
            <p:ph type="sldNum" sz="quarter" idx="10"/>
          </p:nvPr>
        </p:nvSpPr>
        <p:spPr/>
        <p:txBody>
          <a:bodyPr/>
          <a:lstStyle/>
          <a:p>
            <a:fld id="{8D58496C-74A0-4E27-895D-211E86DDC0AA}" type="slidenum">
              <a:rPr lang="en-US" smtClean="0"/>
              <a:t>7</a:t>
            </a:fld>
            <a:endParaRPr lang="en-US"/>
          </a:p>
        </p:txBody>
      </p:sp>
    </p:spTree>
    <p:extLst>
      <p:ext uri="{BB962C8B-B14F-4D97-AF65-F5344CB8AC3E}">
        <p14:creationId xmlns:p14="http://schemas.microsoft.com/office/powerpoint/2010/main" val="3309941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page 23 in the C3 book</a:t>
            </a:r>
          </a:p>
          <a:p>
            <a:r>
              <a:rPr lang="en-US" dirty="0" smtClean="0"/>
              <a:t>Highlight the four criteria for compelling questions.</a:t>
            </a:r>
          </a:p>
          <a:p>
            <a:r>
              <a:rPr lang="en-US" dirty="0" smtClean="0"/>
              <a:t>We</a:t>
            </a:r>
            <a:r>
              <a:rPr lang="en-US" baseline="0" dirty="0" smtClean="0"/>
              <a:t> will be demonstrating how to conduct an inquiry based lesson using a compelling question and address these criteria.</a:t>
            </a:r>
            <a:endParaRPr lang="en-US" dirty="0"/>
          </a:p>
        </p:txBody>
      </p:sp>
      <p:sp>
        <p:nvSpPr>
          <p:cNvPr id="4" name="Slide Number Placeholder 3"/>
          <p:cNvSpPr>
            <a:spLocks noGrp="1"/>
          </p:cNvSpPr>
          <p:nvPr>
            <p:ph type="sldNum" sz="quarter" idx="10"/>
          </p:nvPr>
        </p:nvSpPr>
        <p:spPr/>
        <p:txBody>
          <a:bodyPr/>
          <a:lstStyle/>
          <a:p>
            <a:fld id="{8D58496C-74A0-4E27-895D-211E86DDC0AA}" type="slidenum">
              <a:rPr lang="en-US" smtClean="0"/>
              <a:t>9</a:t>
            </a:fld>
            <a:endParaRPr lang="en-US"/>
          </a:p>
        </p:txBody>
      </p:sp>
    </p:spTree>
    <p:extLst>
      <p:ext uri="{BB962C8B-B14F-4D97-AF65-F5344CB8AC3E}">
        <p14:creationId xmlns:p14="http://schemas.microsoft.com/office/powerpoint/2010/main" val="2513115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Our compelling question</a:t>
            </a:r>
            <a:r>
              <a:rPr lang="en-US" altLang="en-US" baseline="0" dirty="0" smtClean="0"/>
              <a:t> is “Why are we reading Lincoln?”</a:t>
            </a:r>
          </a:p>
          <a:p>
            <a:r>
              <a:rPr lang="en-US" altLang="en-US" dirty="0" smtClean="0"/>
              <a:t>Give participants</a:t>
            </a:r>
            <a:r>
              <a:rPr lang="en-US" altLang="en-US" baseline="0" dirty="0" smtClean="0"/>
              <a:t> time to reflect on question and write on post-it note.  Use Think-write-pair-share activity to share knowledge.</a:t>
            </a:r>
          </a:p>
          <a:p>
            <a:r>
              <a:rPr lang="en-US" altLang="en-US" baseline="0" dirty="0" smtClean="0"/>
              <a:t>Instruction for next slide  Handout 3. Photograph Response</a:t>
            </a:r>
          </a:p>
          <a:p>
            <a:r>
              <a:rPr lang="en-US" altLang="en-US" baseline="0" dirty="0" smtClean="0"/>
              <a:t>We will use 2 pictures Photograph Response Intermediate and Photograph Response Elementary</a:t>
            </a:r>
            <a:endParaRPr lang="en-US" dirty="0" smtClean="0"/>
          </a:p>
          <a:p>
            <a:endParaRPr lang="en-US" dirty="0" smtClean="0"/>
          </a:p>
          <a:p>
            <a:r>
              <a:rPr lang="en-US" dirty="0" smtClean="0"/>
              <a:t>Show </a:t>
            </a:r>
            <a:r>
              <a:rPr lang="en-US" dirty="0" smtClean="0"/>
              <a:t>one picture at a time use post-it</a:t>
            </a:r>
            <a:r>
              <a:rPr lang="en-US" baseline="0" dirty="0" smtClean="0"/>
              <a:t> note for each picture.  Talk at table about observations.  Count off 1-4 and do photograph response.  Label picture on chart with caption from the bottom of handout.</a:t>
            </a:r>
            <a:endParaRPr lang="en-US" dirty="0"/>
          </a:p>
        </p:txBody>
      </p:sp>
      <p:sp>
        <p:nvSpPr>
          <p:cNvPr id="4" name="Slide Number Placeholder 3"/>
          <p:cNvSpPr>
            <a:spLocks noGrp="1"/>
          </p:cNvSpPr>
          <p:nvPr>
            <p:ph type="sldNum" sz="quarter" idx="10"/>
          </p:nvPr>
        </p:nvSpPr>
        <p:spPr/>
        <p:txBody>
          <a:bodyPr/>
          <a:lstStyle/>
          <a:p>
            <a:pPr>
              <a:defRPr/>
            </a:pPr>
            <a:fld id="{FA32D9A9-6706-4892-B8B0-C0B56FB7F478}" type="slidenum">
              <a:rPr lang="en-US" smtClean="0"/>
              <a:pPr>
                <a:defRPr/>
              </a:pPr>
              <a:t>10</a:t>
            </a:fld>
            <a:endParaRPr lang="en-US"/>
          </a:p>
        </p:txBody>
      </p:sp>
    </p:spTree>
    <p:extLst>
      <p:ext uri="{BB962C8B-B14F-4D97-AF65-F5344CB8AC3E}">
        <p14:creationId xmlns:p14="http://schemas.microsoft.com/office/powerpoint/2010/main" val="2102803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DF1010-6236-4F11-B6D1-DCDE6735ECED}" type="datetime1">
              <a:rPr lang="en-US" smtClean="0"/>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3602E-E207-4669-AF29-BF06A304F5E2}" type="slidenum">
              <a:rPr lang="en-US" smtClean="0"/>
              <a:t>‹#›</a:t>
            </a:fld>
            <a:endParaRPr lang="en-US"/>
          </a:p>
        </p:txBody>
      </p:sp>
    </p:spTree>
    <p:extLst>
      <p:ext uri="{BB962C8B-B14F-4D97-AF65-F5344CB8AC3E}">
        <p14:creationId xmlns:p14="http://schemas.microsoft.com/office/powerpoint/2010/main" val="963881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DD8474-4639-4283-84DC-560C5ED89ACA}" type="datetime1">
              <a:rPr lang="en-US" smtClean="0"/>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3602E-E207-4669-AF29-BF06A304F5E2}" type="slidenum">
              <a:rPr lang="en-US" smtClean="0"/>
              <a:t>‹#›</a:t>
            </a:fld>
            <a:endParaRPr lang="en-US"/>
          </a:p>
        </p:txBody>
      </p:sp>
    </p:spTree>
    <p:extLst>
      <p:ext uri="{BB962C8B-B14F-4D97-AF65-F5344CB8AC3E}">
        <p14:creationId xmlns:p14="http://schemas.microsoft.com/office/powerpoint/2010/main" val="2749454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FB12B7-88B5-4748-8928-48068735489D}" type="datetime1">
              <a:rPr lang="en-US" smtClean="0"/>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3602E-E207-4669-AF29-BF06A304F5E2}" type="slidenum">
              <a:rPr lang="en-US" smtClean="0"/>
              <a:t>‹#›</a:t>
            </a:fld>
            <a:endParaRPr lang="en-US"/>
          </a:p>
        </p:txBody>
      </p:sp>
    </p:spTree>
    <p:extLst>
      <p:ext uri="{BB962C8B-B14F-4D97-AF65-F5344CB8AC3E}">
        <p14:creationId xmlns:p14="http://schemas.microsoft.com/office/powerpoint/2010/main" val="2718651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173163" y="1981200"/>
            <a:ext cx="3810000" cy="4114800"/>
          </a:xfrm>
        </p:spPr>
        <p:txBody>
          <a:bodyPr/>
          <a:lstStyle/>
          <a:p>
            <a:pPr lvl="0"/>
            <a:endParaRPr lang="en-US" noProof="0"/>
          </a:p>
        </p:txBody>
      </p:sp>
      <p:sp>
        <p:nvSpPr>
          <p:cNvPr id="4" name="Text Placeholder 3"/>
          <p:cNvSpPr>
            <a:spLocks noGrp="1"/>
          </p:cNvSpPr>
          <p:nvPr>
            <p:ph type="body" sz="half" idx="2"/>
          </p:nvPr>
        </p:nvSpPr>
        <p:spPr>
          <a:xfrm>
            <a:off x="51355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73163" y="6265863"/>
            <a:ext cx="1905000" cy="457200"/>
          </a:xfrm>
          <a:prstGeom prst="rect">
            <a:avLst/>
          </a:prstGeom>
        </p:spPr>
        <p:txBody>
          <a:bodyPr/>
          <a:lstStyle>
            <a:lvl1pPr>
              <a:defRPr/>
            </a:lvl1pPr>
          </a:lstStyle>
          <a:p>
            <a:pPr>
              <a:defRPr/>
            </a:pPr>
            <a:fld id="{2A5161AE-CC4D-4097-A599-DF9CAD99EF84}" type="datetime1">
              <a:rPr lang="en-US" altLang="en-US" smtClean="0"/>
              <a:t>4/28/2014</a:t>
            </a:fld>
            <a:endParaRPr lang="en-US" altLang="en-US"/>
          </a:p>
        </p:txBody>
      </p:sp>
      <p:sp>
        <p:nvSpPr>
          <p:cNvPr id="6" name="Footer Placeholder 5"/>
          <p:cNvSpPr>
            <a:spLocks noGrp="1"/>
          </p:cNvSpPr>
          <p:nvPr>
            <p:ph type="ftr" sz="quarter" idx="11"/>
          </p:nvPr>
        </p:nvSpPr>
        <p:spPr>
          <a:xfrm>
            <a:off x="3581400" y="6248400"/>
            <a:ext cx="2895600" cy="457200"/>
          </a:xfrm>
          <a:prstGeom prst="rect">
            <a:avLst/>
          </a:prstGeo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7010400" y="6248400"/>
            <a:ext cx="1905000" cy="457200"/>
          </a:xfrm>
          <a:prstGeom prst="rect">
            <a:avLst/>
          </a:prstGeom>
        </p:spPr>
        <p:txBody>
          <a:bodyPr/>
          <a:lstStyle>
            <a:lvl1pPr>
              <a:defRPr/>
            </a:lvl1pPr>
          </a:lstStyle>
          <a:p>
            <a:pPr>
              <a:defRPr/>
            </a:pPr>
            <a:fld id="{471E602F-CFE5-4B05-9389-948ED2A2552E}" type="slidenum">
              <a:rPr lang="en-US" altLang="en-US"/>
              <a:pPr>
                <a:defRPr/>
              </a:pPr>
              <a:t>‹#›</a:t>
            </a:fld>
            <a:endParaRPr lang="en-US" altLang="en-US"/>
          </a:p>
        </p:txBody>
      </p:sp>
    </p:spTree>
    <p:extLst>
      <p:ext uri="{BB962C8B-B14F-4D97-AF65-F5344CB8AC3E}">
        <p14:creationId xmlns:p14="http://schemas.microsoft.com/office/powerpoint/2010/main" val="2630525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9323973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1A7DDD-7873-457B-AE82-69A5BFFB49B3}" type="datetime1">
              <a:rPr lang="en-US" smtClean="0"/>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3602E-E207-4669-AF29-BF06A304F5E2}" type="slidenum">
              <a:rPr lang="en-US" smtClean="0"/>
              <a:t>‹#›</a:t>
            </a:fld>
            <a:endParaRPr lang="en-US"/>
          </a:p>
        </p:txBody>
      </p:sp>
    </p:spTree>
    <p:extLst>
      <p:ext uri="{BB962C8B-B14F-4D97-AF65-F5344CB8AC3E}">
        <p14:creationId xmlns:p14="http://schemas.microsoft.com/office/powerpoint/2010/main" val="1573220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9AF800-9822-4205-BFF7-8422CF7ACCC6}" type="datetime1">
              <a:rPr lang="en-US" smtClean="0"/>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3602E-E207-4669-AF29-BF06A304F5E2}" type="slidenum">
              <a:rPr lang="en-US" smtClean="0"/>
              <a:t>‹#›</a:t>
            </a:fld>
            <a:endParaRPr lang="en-US"/>
          </a:p>
        </p:txBody>
      </p:sp>
    </p:spTree>
    <p:extLst>
      <p:ext uri="{BB962C8B-B14F-4D97-AF65-F5344CB8AC3E}">
        <p14:creationId xmlns:p14="http://schemas.microsoft.com/office/powerpoint/2010/main" val="4049491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814761-1B52-471F-B19A-5AD6C9EB2FFE}" type="datetime1">
              <a:rPr lang="en-US" smtClean="0"/>
              <a:t>4/28/2014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3602E-E207-4669-AF29-BF06A304F5E2}" type="slidenum">
              <a:rPr lang="en-US" smtClean="0"/>
              <a:t>‹#›</a:t>
            </a:fld>
            <a:endParaRPr lang="en-US"/>
          </a:p>
        </p:txBody>
      </p:sp>
    </p:spTree>
    <p:extLst>
      <p:ext uri="{BB962C8B-B14F-4D97-AF65-F5344CB8AC3E}">
        <p14:creationId xmlns:p14="http://schemas.microsoft.com/office/powerpoint/2010/main" val="2706529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BB4831-9CDD-4D9C-8826-49D9F6CB7C68}" type="datetime1">
              <a:rPr lang="en-US" smtClean="0"/>
              <a:t>4/28/2014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63602E-E207-4669-AF29-BF06A304F5E2}" type="slidenum">
              <a:rPr lang="en-US" smtClean="0"/>
              <a:t>‹#›</a:t>
            </a:fld>
            <a:endParaRPr lang="en-US"/>
          </a:p>
        </p:txBody>
      </p:sp>
    </p:spTree>
    <p:extLst>
      <p:ext uri="{BB962C8B-B14F-4D97-AF65-F5344CB8AC3E}">
        <p14:creationId xmlns:p14="http://schemas.microsoft.com/office/powerpoint/2010/main" val="1550226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81652E-C324-4443-93F0-AE39676AEEBA}" type="datetime1">
              <a:rPr lang="en-US" smtClean="0"/>
              <a:t>4/28/2014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63602E-E207-4669-AF29-BF06A304F5E2}" type="slidenum">
              <a:rPr lang="en-US" smtClean="0"/>
              <a:t>‹#›</a:t>
            </a:fld>
            <a:endParaRPr lang="en-US"/>
          </a:p>
        </p:txBody>
      </p:sp>
    </p:spTree>
    <p:extLst>
      <p:ext uri="{BB962C8B-B14F-4D97-AF65-F5344CB8AC3E}">
        <p14:creationId xmlns:p14="http://schemas.microsoft.com/office/powerpoint/2010/main" val="910871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36205C-A7C8-427E-AC34-67A3411C1E67}" type="datetime1">
              <a:rPr lang="en-US" smtClean="0"/>
              <a:t>4/28/2014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63602E-E207-4669-AF29-BF06A304F5E2}" type="slidenum">
              <a:rPr lang="en-US" smtClean="0"/>
              <a:t>‹#›</a:t>
            </a:fld>
            <a:endParaRPr lang="en-US"/>
          </a:p>
        </p:txBody>
      </p:sp>
    </p:spTree>
    <p:extLst>
      <p:ext uri="{BB962C8B-B14F-4D97-AF65-F5344CB8AC3E}">
        <p14:creationId xmlns:p14="http://schemas.microsoft.com/office/powerpoint/2010/main" val="92788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E60630-17A6-4ADA-8055-4BB2326ADC6C}" type="datetime1">
              <a:rPr lang="en-US" smtClean="0"/>
              <a:t>4/28/2014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3602E-E207-4669-AF29-BF06A304F5E2}" type="slidenum">
              <a:rPr lang="en-US" smtClean="0"/>
              <a:t>‹#›</a:t>
            </a:fld>
            <a:endParaRPr lang="en-US"/>
          </a:p>
        </p:txBody>
      </p:sp>
    </p:spTree>
    <p:extLst>
      <p:ext uri="{BB962C8B-B14F-4D97-AF65-F5344CB8AC3E}">
        <p14:creationId xmlns:p14="http://schemas.microsoft.com/office/powerpoint/2010/main" val="15071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DCA490-463C-41ED-B5B3-4581F1C3B736}" type="datetime1">
              <a:rPr lang="en-US" smtClean="0"/>
              <a:t>4/28/2014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3602E-E207-4669-AF29-BF06A304F5E2}" type="slidenum">
              <a:rPr lang="en-US" smtClean="0"/>
              <a:t>‹#›</a:t>
            </a:fld>
            <a:endParaRPr lang="en-US"/>
          </a:p>
        </p:txBody>
      </p:sp>
    </p:spTree>
    <p:extLst>
      <p:ext uri="{BB962C8B-B14F-4D97-AF65-F5344CB8AC3E}">
        <p14:creationId xmlns:p14="http://schemas.microsoft.com/office/powerpoint/2010/main" val="335973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D13287-F5CA-4EEB-BEF2-D7E4EB96C760}" type="datetime1">
              <a:rPr lang="en-US" smtClean="0"/>
              <a:t>4/28/2014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3602E-E207-4669-AF29-BF06A304F5E2}" type="slidenum">
              <a:rPr lang="en-US" smtClean="0"/>
              <a:t>‹#›</a:t>
            </a:fld>
            <a:endParaRPr lang="en-US"/>
          </a:p>
        </p:txBody>
      </p:sp>
    </p:spTree>
    <p:extLst>
      <p:ext uri="{BB962C8B-B14F-4D97-AF65-F5344CB8AC3E}">
        <p14:creationId xmlns:p14="http://schemas.microsoft.com/office/powerpoint/2010/main" val="2603967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y.mccloud@hazard.kyschools.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www.kvecsstln.weebly.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Subtitle 2"/>
          <p:cNvSpPr>
            <a:spLocks noGrp="1"/>
          </p:cNvSpPr>
          <p:nvPr>
            <p:ph type="subTitle" idx="1"/>
          </p:nvPr>
        </p:nvSpPr>
        <p:spPr>
          <a:xfrm>
            <a:off x="762000" y="4600335"/>
            <a:ext cx="7497763" cy="1331912"/>
          </a:xfrm>
        </p:spPr>
        <p:txBody>
          <a:bodyPr/>
          <a:lstStyle/>
          <a:p>
            <a:pPr algn="ctr" eaLnBrk="1" hangingPunct="1">
              <a:buFont typeface="Arial" pitchFamily="34" charset="0"/>
              <a:buNone/>
              <a:defRPr/>
            </a:pPr>
            <a:r>
              <a:rPr lang="en-US" sz="2000" dirty="0">
                <a:hlinkClick r:id="rId3"/>
              </a:rPr>
              <a:t>l</a:t>
            </a:r>
            <a:r>
              <a:rPr lang="en-US" sz="2000" dirty="0" smtClean="0">
                <a:hlinkClick r:id="rId3"/>
              </a:rPr>
              <a:t>inda.holbrook@education.ky.gov</a:t>
            </a:r>
          </a:p>
          <a:p>
            <a:pPr algn="ctr" eaLnBrk="1" hangingPunct="1">
              <a:buFont typeface="Arial" pitchFamily="34" charset="0"/>
              <a:buNone/>
              <a:defRPr/>
            </a:pPr>
            <a:r>
              <a:rPr lang="en-US" sz="2000" dirty="0">
                <a:hlinkClick r:id="rId3"/>
              </a:rPr>
              <a:t>m</a:t>
            </a:r>
            <a:r>
              <a:rPr lang="en-US" sz="2000" dirty="0" smtClean="0">
                <a:hlinkClick r:id="rId3"/>
              </a:rPr>
              <a:t>ary.mccloud@hazard.kyschools.us</a:t>
            </a:r>
            <a:endParaRPr lang="en-US" sz="2000" dirty="0" smtClean="0"/>
          </a:p>
          <a:p>
            <a:pPr algn="ctr" eaLnBrk="1" hangingPunct="1">
              <a:buFont typeface="Arial" pitchFamily="34" charset="0"/>
              <a:buNone/>
              <a:defRPr/>
            </a:pPr>
            <a:endParaRPr lang="en-US" dirty="0" smtClean="0"/>
          </a:p>
        </p:txBody>
      </p:sp>
      <p:sp>
        <p:nvSpPr>
          <p:cNvPr id="7171" name="Title 1"/>
          <p:cNvSpPr>
            <a:spLocks noGrp="1"/>
          </p:cNvSpPr>
          <p:nvPr>
            <p:ph type="ctrTitle"/>
          </p:nvPr>
        </p:nvSpPr>
        <p:spPr>
          <a:xfrm>
            <a:off x="990600" y="1905000"/>
            <a:ext cx="7254875" cy="1470025"/>
          </a:xfrm>
        </p:spPr>
        <p:txBody>
          <a:bodyPr>
            <a:normAutofit fontScale="90000"/>
          </a:bodyPr>
          <a:lstStyle/>
          <a:p>
            <a:pPr algn="ctr" eaLnBrk="1" hangingPunct="1">
              <a:defRPr/>
            </a:pPr>
            <a:r>
              <a:rPr sz="6000" b="1" dirty="0" smtClean="0">
                <a:solidFill>
                  <a:schemeClr val="accent2">
                    <a:lumMod val="75000"/>
                  </a:schemeClr>
                </a:solidFill>
                <a:effectLst>
                  <a:outerShdw blurRad="38100" dist="38100" dir="2700000" algn="tl">
                    <a:srgbClr val="000000">
                      <a:alpha val="43137"/>
                    </a:srgbClr>
                  </a:outerShdw>
                </a:effectLst>
              </a:rPr>
              <a:t> </a:t>
            </a:r>
            <a:br>
              <a:rPr sz="6000" b="1" dirty="0" smtClean="0">
                <a:solidFill>
                  <a:schemeClr val="accent2">
                    <a:lumMod val="75000"/>
                  </a:schemeClr>
                </a:solidFill>
                <a:effectLst>
                  <a:outerShdw blurRad="38100" dist="38100" dir="2700000" algn="tl">
                    <a:srgbClr val="000000">
                      <a:alpha val="43137"/>
                    </a:srgbClr>
                  </a:outerShdw>
                </a:effectLst>
              </a:rPr>
            </a:br>
            <a:r>
              <a:rPr lang="en-US" sz="6000" b="1" dirty="0" smtClean="0">
                <a:solidFill>
                  <a:schemeClr val="accent2">
                    <a:lumMod val="75000"/>
                  </a:schemeClr>
                </a:solidFill>
                <a:effectLst>
                  <a:outerShdw blurRad="38100" dist="38100" dir="2700000" algn="tl">
                    <a:srgbClr val="000000">
                      <a:alpha val="43137"/>
                    </a:srgbClr>
                  </a:outerShdw>
                </a:effectLst>
              </a:rPr>
              <a:t>K-5 Teacher Leader Breakout Session</a:t>
            </a:r>
            <a:br>
              <a:rPr lang="en-US" sz="6000" b="1" dirty="0" smtClean="0">
                <a:solidFill>
                  <a:schemeClr val="accent2">
                    <a:lumMod val="75000"/>
                  </a:schemeClr>
                </a:solidFill>
                <a:effectLst>
                  <a:outerShdw blurRad="38100" dist="38100" dir="2700000" algn="tl">
                    <a:srgbClr val="000000">
                      <a:alpha val="43137"/>
                    </a:srgbClr>
                  </a:outerShdw>
                </a:effectLst>
              </a:rPr>
            </a:br>
            <a:r>
              <a:rPr lang="en-US" sz="3600" b="1" dirty="0" smtClean="0">
                <a:solidFill>
                  <a:schemeClr val="accent2">
                    <a:lumMod val="75000"/>
                  </a:schemeClr>
                </a:solidFill>
                <a:effectLst>
                  <a:outerShdw blurRad="38100" dist="38100" dir="2700000" algn="tl">
                    <a:srgbClr val="000000">
                      <a:alpha val="43137"/>
                    </a:srgbClr>
                  </a:outerShdw>
                </a:effectLst>
              </a:rPr>
              <a:t>April 24, 2014</a:t>
            </a:r>
            <a:r>
              <a:rPr sz="3600" b="1" dirty="0" smtClean="0">
                <a:solidFill>
                  <a:schemeClr val="accent2">
                    <a:lumMod val="75000"/>
                  </a:schemeClr>
                </a:solidFill>
                <a:effectLst>
                  <a:outerShdw blurRad="38100" dist="38100" dir="2700000" algn="tl">
                    <a:srgbClr val="000000">
                      <a:alpha val="43137"/>
                    </a:srgbClr>
                  </a:outerShdw>
                </a:effectLst>
              </a:rPr>
              <a:t> </a:t>
            </a:r>
          </a:p>
        </p:txBody>
      </p:sp>
      <p:sp>
        <p:nvSpPr>
          <p:cNvPr id="4" name="TextBox 3"/>
          <p:cNvSpPr txBox="1"/>
          <p:nvPr/>
        </p:nvSpPr>
        <p:spPr>
          <a:xfrm>
            <a:off x="2174315" y="5638800"/>
            <a:ext cx="4879734" cy="1077218"/>
          </a:xfrm>
          <a:prstGeom prst="rect">
            <a:avLst/>
          </a:prstGeom>
          <a:noFill/>
          <a:ln>
            <a:noFill/>
          </a:ln>
        </p:spPr>
        <p:txBody>
          <a:bodyPr wrap="none" anchor="ctr" anchorCtr="1">
            <a:spAutoFit/>
          </a:bodyPr>
          <a:lstStyle/>
          <a:p>
            <a:pPr>
              <a:defRPr/>
            </a:pPr>
            <a:r>
              <a:rPr lang="en-US" sz="3200" b="1" dirty="0">
                <a:solidFill>
                  <a:schemeClr val="bg1"/>
                </a:solidFill>
                <a:effectLst>
                  <a:outerShdw blurRad="38100" dist="38100" dir="2700000" algn="tl">
                    <a:srgbClr val="000000">
                      <a:alpha val="43137"/>
                    </a:srgbClr>
                  </a:outerShdw>
                </a:effectLst>
                <a:cs typeface="Arial" charset="0"/>
                <a:hlinkClick r:id="rId4"/>
              </a:rPr>
              <a:t>www.kvecsstln.weebly.com</a:t>
            </a:r>
            <a:endParaRPr lang="en-US" sz="3200" b="1" dirty="0">
              <a:solidFill>
                <a:schemeClr val="bg1"/>
              </a:solidFill>
              <a:effectLst>
                <a:outerShdw blurRad="38100" dist="38100" dir="2700000" algn="tl">
                  <a:srgbClr val="000000">
                    <a:alpha val="43137"/>
                  </a:srgbClr>
                </a:outerShdw>
              </a:effectLst>
              <a:cs typeface="Arial" charset="0"/>
            </a:endParaRPr>
          </a:p>
          <a:p>
            <a:pPr>
              <a:defRPr/>
            </a:pPr>
            <a:r>
              <a:rPr lang="en-US" sz="3200" b="1" dirty="0">
                <a:solidFill>
                  <a:schemeClr val="accent2"/>
                </a:solidFill>
                <a:effectLst>
                  <a:outerShdw blurRad="38100" dist="38100" dir="2700000" algn="tl">
                    <a:srgbClr val="000000">
                      <a:alpha val="43137"/>
                    </a:srgbClr>
                  </a:outerShdw>
                </a:effectLst>
                <a:cs typeface="Arial" charset="0"/>
              </a:rPr>
              <a:t> </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3057" y="251732"/>
            <a:ext cx="276225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5198572"/>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456164"/>
            <a:ext cx="7775223" cy="1143000"/>
          </a:xfrm>
        </p:spPr>
        <p:txBody>
          <a:bodyPr>
            <a:normAutofit/>
          </a:bodyPr>
          <a:lstStyle/>
          <a:p>
            <a:pPr>
              <a:defRPr/>
            </a:pPr>
            <a:r>
              <a:rPr b="1" dirty="0" smtClean="0">
                <a:effectLst>
                  <a:outerShdw blurRad="38100" dist="38100" dir="2700000" algn="tl">
                    <a:srgbClr val="000000">
                      <a:alpha val="43137"/>
                    </a:srgbClr>
                  </a:outerShdw>
                </a:effectLst>
              </a:rPr>
              <a:t>Why are we reading Lincoln?</a:t>
            </a:r>
            <a:endParaRPr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05000"/>
            <a:ext cx="8001000" cy="3508375"/>
          </a:xfrm>
        </p:spPr>
        <p:txBody>
          <a:bodyPr>
            <a:normAutofit/>
          </a:bodyPr>
          <a:lstStyle/>
          <a:p>
            <a:pPr>
              <a:defRPr/>
            </a:pPr>
            <a:r>
              <a:rPr lang="en-US" dirty="0" smtClean="0"/>
              <a:t>Remember: Compelling questions can </a:t>
            </a:r>
            <a:r>
              <a:rPr lang="en-US" b="1" dirty="0" smtClean="0">
                <a:solidFill>
                  <a:srgbClr val="FF0000"/>
                </a:solidFill>
              </a:rPr>
              <a:t>grow</a:t>
            </a:r>
            <a:r>
              <a:rPr lang="en-US" dirty="0" smtClean="0"/>
              <a:t> and </a:t>
            </a:r>
            <a:r>
              <a:rPr lang="en-US" b="1" dirty="0" smtClean="0">
                <a:solidFill>
                  <a:srgbClr val="FF0000"/>
                </a:solidFill>
              </a:rPr>
              <a:t>evolve</a:t>
            </a:r>
            <a:r>
              <a:rPr lang="en-US" dirty="0" smtClean="0"/>
              <a:t> as more information comes available.</a:t>
            </a:r>
          </a:p>
          <a:p>
            <a:pPr>
              <a:defRPr/>
            </a:pPr>
            <a:r>
              <a:rPr lang="en-US" dirty="0" smtClean="0"/>
              <a:t>Students build </a:t>
            </a:r>
            <a:r>
              <a:rPr lang="en-US" b="1" dirty="0" smtClean="0">
                <a:solidFill>
                  <a:srgbClr val="FF0000"/>
                </a:solidFill>
              </a:rPr>
              <a:t>content knowledge </a:t>
            </a:r>
            <a:r>
              <a:rPr lang="en-US" dirty="0" smtClean="0"/>
              <a:t>through the discovery within their own </a:t>
            </a:r>
            <a:r>
              <a:rPr lang="en-US" b="1" dirty="0" smtClean="0">
                <a:solidFill>
                  <a:srgbClr val="FF0000"/>
                </a:solidFill>
              </a:rPr>
              <a:t>inquiry</a:t>
            </a:r>
            <a:r>
              <a:rPr lang="en-US" dirty="0" smtClean="0"/>
              <a:t>.</a:t>
            </a:r>
          </a:p>
          <a:p>
            <a:pPr>
              <a:defRPr/>
            </a:pPr>
            <a:endParaRPr lang="en-US" dirty="0"/>
          </a:p>
          <a:p>
            <a:pPr>
              <a:defRPr/>
            </a:pPr>
            <a:endParaRPr lang="en-US" dirty="0" smtClean="0"/>
          </a:p>
          <a:p>
            <a:pPr>
              <a:defRPr/>
            </a:pPr>
            <a:endParaRPr lang="en-US" dirty="0"/>
          </a:p>
          <a:p>
            <a:pPr marL="68580" indent="0">
              <a:buFontTx/>
              <a:buNone/>
              <a:defRPr/>
            </a:pP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724400"/>
            <a:ext cx="1784658" cy="1784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7313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668" y="815997"/>
            <a:ext cx="8043332" cy="651558"/>
          </a:xfrm>
        </p:spPr>
        <p:txBody>
          <a:bodyPr>
            <a:normAutofit fontScale="90000"/>
          </a:bodyPr>
          <a:lstStyle/>
          <a:p>
            <a:pPr>
              <a:defRPr/>
            </a:pPr>
            <a:r>
              <a:rPr smtClean="0"/>
              <a:t>Handout #7: Photograph Response</a:t>
            </a:r>
            <a:endParaRPr/>
          </a:p>
        </p:txBody>
      </p:sp>
      <p:pic>
        <p:nvPicPr>
          <p:cNvPr id="62467" name="Picture 2" descr="Screen Shot 2014-03-20 at 11.08.18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 y="1538288"/>
            <a:ext cx="3725863" cy="2370137"/>
          </a:xfrm>
          <a:prstGeom prst="rect">
            <a:avLst/>
          </a:prstGeom>
          <a:noFill/>
          <a:ln w="38100">
            <a:solidFill>
              <a:srgbClr val="A63212"/>
            </a:solidFill>
            <a:miter lim="800000"/>
            <a:headEnd/>
            <a:tailEnd/>
          </a:ln>
          <a:extLst>
            <a:ext uri="{909E8E84-426E-40DD-AFC4-6F175D3DCCD1}">
              <a14:hiddenFill xmlns:a14="http://schemas.microsoft.com/office/drawing/2010/main">
                <a:solidFill>
                  <a:srgbClr val="FFFFFF"/>
                </a:solidFill>
              </a14:hiddenFill>
            </a:ext>
          </a:extLst>
        </p:spPr>
      </p:pic>
      <p:pic>
        <p:nvPicPr>
          <p:cNvPr id="62468" name="Picture 3" descr="Screen Shot 2014-03-20 at 11.08.30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70425" y="1538288"/>
            <a:ext cx="3683000" cy="2370137"/>
          </a:xfrm>
          <a:prstGeom prst="rect">
            <a:avLst/>
          </a:prstGeom>
          <a:noFill/>
          <a:ln w="38100">
            <a:solidFill>
              <a:srgbClr val="A63212"/>
            </a:solidFill>
            <a:miter lim="800000"/>
            <a:headEnd/>
            <a:tailEnd/>
          </a:ln>
          <a:extLst>
            <a:ext uri="{909E8E84-426E-40DD-AFC4-6F175D3DCCD1}">
              <a14:hiddenFill xmlns:a14="http://schemas.microsoft.com/office/drawing/2010/main">
                <a:solidFill>
                  <a:srgbClr val="FFFFFF"/>
                </a:solidFill>
              </a14:hiddenFill>
            </a:ext>
          </a:extLst>
        </p:spPr>
      </p:pic>
      <p:pic>
        <p:nvPicPr>
          <p:cNvPr id="62469" name="Picture 4" descr="Screen Shot 2014-03-20 at 11.08.40 A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84713" y="4064000"/>
            <a:ext cx="3683000" cy="2355850"/>
          </a:xfrm>
          <a:prstGeom prst="rect">
            <a:avLst/>
          </a:prstGeom>
          <a:noFill/>
          <a:ln w="38100">
            <a:solidFill>
              <a:srgbClr val="A63212"/>
            </a:solidFill>
            <a:miter lim="800000"/>
            <a:headEnd/>
            <a:tailEnd/>
          </a:ln>
          <a:extLst>
            <a:ext uri="{909E8E84-426E-40DD-AFC4-6F175D3DCCD1}">
              <a14:hiddenFill xmlns:a14="http://schemas.microsoft.com/office/drawing/2010/main">
                <a:solidFill>
                  <a:srgbClr val="FFFFFF"/>
                </a:solidFill>
              </a14:hiddenFill>
            </a:ext>
          </a:extLst>
        </p:spPr>
      </p:pic>
      <p:pic>
        <p:nvPicPr>
          <p:cNvPr id="62470" name="Picture 5" descr="Screen Shot 2014-03-20 at 11.08.51 A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4850" y="4049713"/>
            <a:ext cx="3725863" cy="2370137"/>
          </a:xfrm>
          <a:prstGeom prst="rect">
            <a:avLst/>
          </a:prstGeom>
          <a:noFill/>
          <a:ln w="38100">
            <a:solidFill>
              <a:srgbClr val="A63212"/>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2133600"/>
            <a:ext cx="301686" cy="369332"/>
          </a:xfrm>
          <a:prstGeom prst="rect">
            <a:avLst/>
          </a:prstGeom>
          <a:noFill/>
        </p:spPr>
        <p:txBody>
          <a:bodyPr wrap="none" rtlCol="0">
            <a:spAutoFit/>
          </a:bodyPr>
          <a:lstStyle/>
          <a:p>
            <a:r>
              <a:rPr lang="en-US" dirty="0" smtClean="0"/>
              <a:t>1</a:t>
            </a:r>
            <a:endParaRPr lang="en-US" dirty="0"/>
          </a:p>
        </p:txBody>
      </p:sp>
      <p:sp>
        <p:nvSpPr>
          <p:cNvPr id="4" name="TextBox 3"/>
          <p:cNvSpPr txBox="1"/>
          <p:nvPr/>
        </p:nvSpPr>
        <p:spPr>
          <a:xfrm>
            <a:off x="8458200" y="2502932"/>
            <a:ext cx="301686" cy="369332"/>
          </a:xfrm>
          <a:prstGeom prst="rect">
            <a:avLst/>
          </a:prstGeom>
          <a:noFill/>
        </p:spPr>
        <p:txBody>
          <a:bodyPr wrap="none" rtlCol="0">
            <a:spAutoFit/>
          </a:bodyPr>
          <a:lstStyle/>
          <a:p>
            <a:r>
              <a:rPr lang="en-US" dirty="0" smtClean="0"/>
              <a:t>2</a:t>
            </a:r>
            <a:endParaRPr lang="en-US" dirty="0"/>
          </a:p>
        </p:txBody>
      </p:sp>
      <p:sp>
        <p:nvSpPr>
          <p:cNvPr id="5" name="TextBox 4"/>
          <p:cNvSpPr txBox="1"/>
          <p:nvPr/>
        </p:nvSpPr>
        <p:spPr>
          <a:xfrm>
            <a:off x="304800" y="5029200"/>
            <a:ext cx="452529" cy="369332"/>
          </a:xfrm>
          <a:prstGeom prst="rect">
            <a:avLst/>
          </a:prstGeom>
          <a:noFill/>
        </p:spPr>
        <p:txBody>
          <a:bodyPr wrap="square" rtlCol="0">
            <a:spAutoFit/>
          </a:bodyPr>
          <a:lstStyle/>
          <a:p>
            <a:r>
              <a:rPr lang="en-US" dirty="0" smtClean="0"/>
              <a:t>3</a:t>
            </a:r>
            <a:endParaRPr lang="en-US" dirty="0"/>
          </a:p>
        </p:txBody>
      </p:sp>
      <p:sp>
        <p:nvSpPr>
          <p:cNvPr id="6" name="TextBox 5"/>
          <p:cNvSpPr txBox="1"/>
          <p:nvPr/>
        </p:nvSpPr>
        <p:spPr>
          <a:xfrm>
            <a:off x="8609043" y="5389492"/>
            <a:ext cx="301686" cy="369332"/>
          </a:xfrm>
          <a:prstGeom prst="rect">
            <a:avLst/>
          </a:prstGeom>
          <a:noFill/>
        </p:spPr>
        <p:txBody>
          <a:bodyPr wrap="none" rtlCol="0">
            <a:spAutoFit/>
          </a:bodyPr>
          <a:lstStyle/>
          <a:p>
            <a:r>
              <a:rPr lang="en-US" dirty="0" smtClean="0"/>
              <a:t>4</a:t>
            </a:r>
            <a:endParaRPr lang="en-US" dirty="0"/>
          </a:p>
        </p:txBody>
      </p:sp>
    </p:spTree>
    <p:extLst>
      <p:ext uri="{BB962C8B-B14F-4D97-AF65-F5344CB8AC3E}">
        <p14:creationId xmlns:p14="http://schemas.microsoft.com/office/powerpoint/2010/main" val="143786990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2467"/>
                                        </p:tgtEl>
                                        <p:attrNameLst>
                                          <p:attrName>style.visibility</p:attrName>
                                        </p:attrNameLst>
                                      </p:cBhvr>
                                      <p:to>
                                        <p:strVal val="visible"/>
                                      </p:to>
                                    </p:set>
                                    <p:animEffect transition="in" filter="fade">
                                      <p:cBhvr>
                                        <p:cTn id="7" dur="1000"/>
                                        <p:tgtEl>
                                          <p:spTgt spid="62467"/>
                                        </p:tgtEl>
                                      </p:cBhvr>
                                    </p:animEffect>
                                    <p:anim calcmode="lin" valueType="num">
                                      <p:cBhvr>
                                        <p:cTn id="8" dur="1000" fill="hold"/>
                                        <p:tgtEl>
                                          <p:spTgt spid="62467"/>
                                        </p:tgtEl>
                                        <p:attrNameLst>
                                          <p:attrName>ppt_x</p:attrName>
                                        </p:attrNameLst>
                                      </p:cBhvr>
                                      <p:tavLst>
                                        <p:tav tm="0">
                                          <p:val>
                                            <p:strVal val="#ppt_x"/>
                                          </p:val>
                                        </p:tav>
                                        <p:tav tm="100000">
                                          <p:val>
                                            <p:strVal val="#ppt_x"/>
                                          </p:val>
                                        </p:tav>
                                      </p:tavLst>
                                    </p:anim>
                                    <p:anim calcmode="lin" valueType="num">
                                      <p:cBhvr>
                                        <p:cTn id="9" dur="1000" fill="hold"/>
                                        <p:tgtEl>
                                          <p:spTgt spid="6246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2468"/>
                                        </p:tgtEl>
                                        <p:attrNameLst>
                                          <p:attrName>style.visibility</p:attrName>
                                        </p:attrNameLst>
                                      </p:cBhvr>
                                      <p:to>
                                        <p:strVal val="visible"/>
                                      </p:to>
                                    </p:set>
                                    <p:animEffect transition="in" filter="fade">
                                      <p:cBhvr>
                                        <p:cTn id="14" dur="1000"/>
                                        <p:tgtEl>
                                          <p:spTgt spid="62468"/>
                                        </p:tgtEl>
                                      </p:cBhvr>
                                    </p:animEffect>
                                    <p:anim calcmode="lin" valueType="num">
                                      <p:cBhvr>
                                        <p:cTn id="15" dur="1000" fill="hold"/>
                                        <p:tgtEl>
                                          <p:spTgt spid="62468"/>
                                        </p:tgtEl>
                                        <p:attrNameLst>
                                          <p:attrName>ppt_x</p:attrName>
                                        </p:attrNameLst>
                                      </p:cBhvr>
                                      <p:tavLst>
                                        <p:tav tm="0">
                                          <p:val>
                                            <p:strVal val="#ppt_x"/>
                                          </p:val>
                                        </p:tav>
                                        <p:tav tm="100000">
                                          <p:val>
                                            <p:strVal val="#ppt_x"/>
                                          </p:val>
                                        </p:tav>
                                      </p:tavLst>
                                    </p:anim>
                                    <p:anim calcmode="lin" valueType="num">
                                      <p:cBhvr>
                                        <p:cTn id="16" dur="1000" fill="hold"/>
                                        <p:tgtEl>
                                          <p:spTgt spid="6246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2470"/>
                                        </p:tgtEl>
                                        <p:attrNameLst>
                                          <p:attrName>style.visibility</p:attrName>
                                        </p:attrNameLst>
                                      </p:cBhvr>
                                      <p:to>
                                        <p:strVal val="visible"/>
                                      </p:to>
                                    </p:set>
                                    <p:animEffect transition="in" filter="fade">
                                      <p:cBhvr>
                                        <p:cTn id="21" dur="1000"/>
                                        <p:tgtEl>
                                          <p:spTgt spid="62470"/>
                                        </p:tgtEl>
                                      </p:cBhvr>
                                    </p:animEffect>
                                    <p:anim calcmode="lin" valueType="num">
                                      <p:cBhvr>
                                        <p:cTn id="22" dur="1000" fill="hold"/>
                                        <p:tgtEl>
                                          <p:spTgt spid="62470"/>
                                        </p:tgtEl>
                                        <p:attrNameLst>
                                          <p:attrName>ppt_x</p:attrName>
                                        </p:attrNameLst>
                                      </p:cBhvr>
                                      <p:tavLst>
                                        <p:tav tm="0">
                                          <p:val>
                                            <p:strVal val="#ppt_x"/>
                                          </p:val>
                                        </p:tav>
                                        <p:tav tm="100000">
                                          <p:val>
                                            <p:strVal val="#ppt_x"/>
                                          </p:val>
                                        </p:tav>
                                      </p:tavLst>
                                    </p:anim>
                                    <p:anim calcmode="lin" valueType="num">
                                      <p:cBhvr>
                                        <p:cTn id="23" dur="1000" fill="hold"/>
                                        <p:tgtEl>
                                          <p:spTgt spid="6247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2469"/>
                                        </p:tgtEl>
                                        <p:attrNameLst>
                                          <p:attrName>style.visibility</p:attrName>
                                        </p:attrNameLst>
                                      </p:cBhvr>
                                      <p:to>
                                        <p:strVal val="visible"/>
                                      </p:to>
                                    </p:set>
                                    <p:animEffect transition="in" filter="fade">
                                      <p:cBhvr>
                                        <p:cTn id="28" dur="1000"/>
                                        <p:tgtEl>
                                          <p:spTgt spid="62469"/>
                                        </p:tgtEl>
                                      </p:cBhvr>
                                    </p:animEffect>
                                    <p:anim calcmode="lin" valueType="num">
                                      <p:cBhvr>
                                        <p:cTn id="29" dur="1000" fill="hold"/>
                                        <p:tgtEl>
                                          <p:spTgt spid="62469"/>
                                        </p:tgtEl>
                                        <p:attrNameLst>
                                          <p:attrName>ppt_x</p:attrName>
                                        </p:attrNameLst>
                                      </p:cBhvr>
                                      <p:tavLst>
                                        <p:tav tm="0">
                                          <p:val>
                                            <p:strVal val="#ppt_x"/>
                                          </p:val>
                                        </p:tav>
                                        <p:tav tm="100000">
                                          <p:val>
                                            <p:strVal val="#ppt_x"/>
                                          </p:val>
                                        </p:tav>
                                      </p:tavLst>
                                    </p:anim>
                                    <p:anim calcmode="lin" valueType="num">
                                      <p:cBhvr>
                                        <p:cTn id="30" dur="1000" fill="hold"/>
                                        <p:tgtEl>
                                          <p:spTgt spid="624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69900" y="-11113"/>
            <a:ext cx="7899400" cy="1143001"/>
          </a:xfrm>
        </p:spPr>
        <p:txBody>
          <a:bodyPr/>
          <a:lstStyle/>
          <a:p>
            <a:r>
              <a:rPr lang="en-US" altLang="en-US" dirty="0" smtClean="0"/>
              <a:t>Photograph Response </a:t>
            </a:r>
            <a:r>
              <a:rPr lang="en-US" altLang="en-US" sz="2000" dirty="0" smtClean="0"/>
              <a:t>Elementary</a:t>
            </a:r>
          </a:p>
        </p:txBody>
      </p:sp>
      <p:pic>
        <p:nvPicPr>
          <p:cNvPr id="205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685800"/>
            <a:ext cx="3886200" cy="2971800"/>
          </a:xfrm>
        </p:spPr>
      </p:pic>
      <p:pic>
        <p:nvPicPr>
          <p:cNvPr id="205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762000"/>
            <a:ext cx="44862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 y="3657600"/>
            <a:ext cx="41148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0413" y="3902075"/>
            <a:ext cx="3798887"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 y="533400"/>
            <a:ext cx="301686" cy="369332"/>
          </a:xfrm>
          <a:prstGeom prst="rect">
            <a:avLst/>
          </a:prstGeom>
          <a:noFill/>
        </p:spPr>
        <p:txBody>
          <a:bodyPr wrap="none" rtlCol="0">
            <a:spAutoFit/>
          </a:bodyPr>
          <a:lstStyle/>
          <a:p>
            <a:r>
              <a:rPr lang="en-US" dirty="0" smtClean="0"/>
              <a:t>1</a:t>
            </a:r>
            <a:endParaRPr lang="en-US" dirty="0"/>
          </a:p>
        </p:txBody>
      </p:sp>
      <p:sp>
        <p:nvSpPr>
          <p:cNvPr id="3" name="TextBox 2"/>
          <p:cNvSpPr txBox="1"/>
          <p:nvPr/>
        </p:nvSpPr>
        <p:spPr>
          <a:xfrm>
            <a:off x="8610600" y="762000"/>
            <a:ext cx="301686" cy="369332"/>
          </a:xfrm>
          <a:prstGeom prst="rect">
            <a:avLst/>
          </a:prstGeom>
          <a:noFill/>
        </p:spPr>
        <p:txBody>
          <a:bodyPr wrap="none" rtlCol="0">
            <a:spAutoFit/>
          </a:bodyPr>
          <a:lstStyle/>
          <a:p>
            <a:r>
              <a:rPr lang="en-US" dirty="0" smtClean="0"/>
              <a:t>2</a:t>
            </a:r>
            <a:endParaRPr lang="en-US" dirty="0"/>
          </a:p>
        </p:txBody>
      </p:sp>
      <p:sp>
        <p:nvSpPr>
          <p:cNvPr id="4" name="TextBox 3"/>
          <p:cNvSpPr txBox="1"/>
          <p:nvPr/>
        </p:nvSpPr>
        <p:spPr>
          <a:xfrm>
            <a:off x="76200" y="4038600"/>
            <a:ext cx="301686" cy="369332"/>
          </a:xfrm>
          <a:prstGeom prst="rect">
            <a:avLst/>
          </a:prstGeom>
          <a:noFill/>
        </p:spPr>
        <p:txBody>
          <a:bodyPr wrap="none" rtlCol="0">
            <a:spAutoFit/>
          </a:bodyPr>
          <a:lstStyle/>
          <a:p>
            <a:r>
              <a:rPr lang="en-US" dirty="0" smtClean="0"/>
              <a:t>3</a:t>
            </a:r>
            <a:endParaRPr lang="en-US" dirty="0"/>
          </a:p>
        </p:txBody>
      </p:sp>
      <p:sp>
        <p:nvSpPr>
          <p:cNvPr id="5" name="TextBox 4"/>
          <p:cNvSpPr txBox="1"/>
          <p:nvPr/>
        </p:nvSpPr>
        <p:spPr>
          <a:xfrm>
            <a:off x="8686800" y="4038600"/>
            <a:ext cx="301686" cy="369332"/>
          </a:xfrm>
          <a:prstGeom prst="rect">
            <a:avLst/>
          </a:prstGeom>
          <a:noFill/>
        </p:spPr>
        <p:txBody>
          <a:bodyPr wrap="none" rtlCol="0">
            <a:spAutoFit/>
          </a:bodyPr>
          <a:lstStyle/>
          <a:p>
            <a:r>
              <a:rPr lang="en-US" dirty="0" smtClean="0"/>
              <a:t>4</a:t>
            </a:r>
            <a:endParaRPr lang="en-US" dirty="0"/>
          </a:p>
        </p:txBody>
      </p:sp>
    </p:spTree>
    <p:extLst>
      <p:ext uri="{BB962C8B-B14F-4D97-AF65-F5344CB8AC3E}">
        <p14:creationId xmlns:p14="http://schemas.microsoft.com/office/powerpoint/2010/main" val="1524597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941615"/>
            <a:ext cx="8229600" cy="434997"/>
          </a:xfrm>
          <a:noFill/>
        </p:spPr>
        <p:txBody>
          <a:bodyPr>
            <a:normAutofit fontScale="90000"/>
          </a:bodyPr>
          <a:lstStyle/>
          <a:p>
            <a:pPr>
              <a:defRPr/>
            </a:pPr>
            <a:r>
              <a:rPr b="1" dirty="0" smtClean="0"/>
              <a:t>Use the information in the photos to aid your creation of a compelling question about Lincoln?</a:t>
            </a:r>
            <a:r>
              <a:rPr b="1" dirty="0"/>
              <a:t/>
            </a:r>
            <a:br>
              <a:rPr b="1" dirty="0"/>
            </a:br>
            <a:r>
              <a:rPr b="1" dirty="0" smtClean="0">
                <a:solidFill>
                  <a:srgbClr val="C00000"/>
                </a:solidFill>
              </a:rPr>
              <a:t>Write </a:t>
            </a:r>
            <a:r>
              <a:rPr lang="en-US" b="1" dirty="0" smtClean="0">
                <a:solidFill>
                  <a:srgbClr val="C00000"/>
                </a:solidFill>
              </a:rPr>
              <a:t>the </a:t>
            </a:r>
            <a:r>
              <a:rPr b="1" dirty="0" smtClean="0">
                <a:solidFill>
                  <a:srgbClr val="C00000"/>
                </a:solidFill>
              </a:rPr>
              <a:t>question in</a:t>
            </a:r>
            <a:r>
              <a:rPr lang="en-US" b="1" dirty="0" smtClean="0">
                <a:solidFill>
                  <a:srgbClr val="C00000"/>
                </a:solidFill>
              </a:rPr>
              <a:t> your</a:t>
            </a:r>
            <a:r>
              <a:rPr b="1" dirty="0" smtClean="0">
                <a:solidFill>
                  <a:srgbClr val="C00000"/>
                </a:solidFill>
              </a:rPr>
              <a:t> journal and share.</a:t>
            </a:r>
            <a:br>
              <a:rPr b="1" dirty="0" smtClean="0">
                <a:solidFill>
                  <a:srgbClr val="C00000"/>
                </a:solidFill>
              </a:rPr>
            </a:br>
            <a:r>
              <a:rPr dirty="0" smtClean="0"/>
              <a:t/>
            </a:r>
            <a:br>
              <a:rPr dirty="0" smtClean="0"/>
            </a:br>
            <a:r>
              <a:rPr sz="3600" b="1" u="sng" dirty="0" smtClean="0"/>
              <a:t>Remember our Focus </a:t>
            </a:r>
            <a:r>
              <a:rPr lang="en-US" sz="3600" b="1" dirty="0"/>
              <a:t/>
            </a:r>
            <a:br>
              <a:rPr lang="en-US" sz="3600" b="1" dirty="0"/>
            </a:br>
            <a:r>
              <a:rPr sz="2700" b="1" dirty="0" smtClean="0">
                <a:solidFill>
                  <a:srgbClr val="C00000"/>
                </a:solidFill>
              </a:rPr>
              <a:t>RI.5.1</a:t>
            </a:r>
            <a:r>
              <a:rPr sz="2700" b="1" dirty="0">
                <a:solidFill>
                  <a:srgbClr val="C00000"/>
                </a:solidFill>
              </a:rPr>
              <a:t>: Quote accurately from a text when explaining what the text says explicitly and when drawing inferences from the text.</a:t>
            </a:r>
            <a:r>
              <a:rPr sz="2700" b="1" dirty="0" smtClean="0">
                <a:solidFill>
                  <a:srgbClr val="C00000"/>
                </a:solidFill>
              </a:rPr>
              <a:t> </a:t>
            </a:r>
            <a:endParaRPr sz="2700" b="1" dirty="0">
              <a:solidFill>
                <a:srgbClr val="C00000"/>
              </a:solidFill>
            </a:endParaRPr>
          </a:p>
        </p:txBody>
      </p:sp>
      <p:pic>
        <p:nvPicPr>
          <p:cNvPr id="63491" name="Picture 2" descr="https://encrypted-tbn3.gstatic.com/images?q=tbn:ANd9GcT6ZCZGDb92IQtFkIvKeGSouBmlf99dvEdwxpY5iZt6nfQFEJUb"/>
          <p:cNvPicPr>
            <a:picLocks noChangeAspect="1" noChangeArrowheads="1"/>
          </p:cNvPicPr>
          <p:nvPr/>
        </p:nvPicPr>
        <p:blipFill>
          <a:blip r:embed="rId3">
            <a:extLst>
              <a:ext uri="{28A0092B-C50C-407E-A947-70E740481C1C}">
                <a14:useLocalDpi xmlns:a14="http://schemas.microsoft.com/office/drawing/2010/main" val="0"/>
              </a:ext>
            </a:extLst>
          </a:blip>
          <a:srcRect l="-464" r="85"/>
          <a:stretch>
            <a:fillRect/>
          </a:stretch>
        </p:blipFill>
        <p:spPr bwMode="auto">
          <a:xfrm rot="20627316">
            <a:off x="1488785" y="3388680"/>
            <a:ext cx="956245" cy="1076568"/>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538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Census-reading-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ext Box 3"/>
          <p:cNvSpPr txBox="1">
            <a:spLocks noChangeArrowheads="1"/>
          </p:cNvSpPr>
          <p:nvPr/>
        </p:nvSpPr>
        <p:spPr bwMode="auto">
          <a:xfrm>
            <a:off x="1876425" y="5978525"/>
            <a:ext cx="6000750" cy="701675"/>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defTabSz="457200" fontAlgn="auto">
              <a:spcBef>
                <a:spcPts val="0"/>
              </a:spcBef>
              <a:spcAft>
                <a:spcPts val="0"/>
              </a:spcAft>
              <a:defRPr/>
            </a:pPr>
            <a:r>
              <a:rPr lang="en-US" sz="4000" dirty="0">
                <a:solidFill>
                  <a:prstClr val="white"/>
                </a:solidFill>
                <a:latin typeface="Calibri"/>
                <a:cs typeface="+mn-cs"/>
              </a:rPr>
              <a:t>Creating a Close Reading</a:t>
            </a:r>
            <a:endParaRPr lang="en-US" dirty="0">
              <a:solidFill>
                <a:prstClr val="black"/>
              </a:solidFill>
              <a:latin typeface="Calibri"/>
              <a:cs typeface="+mn-cs"/>
            </a:endParaRPr>
          </a:p>
        </p:txBody>
      </p:sp>
      <p:sp>
        <p:nvSpPr>
          <p:cNvPr id="81924" name="Text Box 4"/>
          <p:cNvSpPr txBox="1">
            <a:spLocks noChangeArrowheads="1"/>
          </p:cNvSpPr>
          <p:nvPr/>
        </p:nvSpPr>
        <p:spPr bwMode="auto">
          <a:xfrm>
            <a:off x="593725" y="581025"/>
            <a:ext cx="4283075" cy="579438"/>
          </a:xfrm>
          <a:prstGeom prst="rect">
            <a:avLst/>
          </a:prstGeom>
          <a:solidFill>
            <a:schemeClr val="tx2"/>
          </a:solidFill>
          <a:ln w="9525">
            <a:solidFill>
              <a:schemeClr val="bg2"/>
            </a:solidFill>
            <a:miter lim="800000"/>
            <a:headEnd/>
            <a:tailEnd/>
          </a:ln>
        </p:spPr>
        <p:txBody>
          <a:bodyPr>
            <a:spAutoFit/>
          </a:bodyPr>
          <a:lstStyle>
            <a:lvl1pPr defTabSz="457200" eaLnBrk="0" hangingPunct="0">
              <a:lnSpc>
                <a:spcPct val="90000"/>
              </a:lnSpc>
              <a:spcBef>
                <a:spcPct val="20000"/>
              </a:spcBef>
              <a:buBlip>
                <a:blip r:embed="rId4"/>
              </a:buBlip>
              <a:defRPr sz="3200">
                <a:solidFill>
                  <a:schemeClr val="tx1"/>
                </a:solidFill>
                <a:latin typeface="Calibri" pitchFamily="34" charset="0"/>
              </a:defRPr>
            </a:lvl1pPr>
            <a:lvl2pPr marL="742950" indent="-285750" defTabSz="457200" eaLnBrk="0" hangingPunct="0">
              <a:lnSpc>
                <a:spcPct val="90000"/>
              </a:lnSpc>
              <a:spcBef>
                <a:spcPct val="20000"/>
              </a:spcBef>
              <a:buBlip>
                <a:blip r:embed="rId5"/>
              </a:buBlip>
              <a:defRPr sz="2800">
                <a:solidFill>
                  <a:schemeClr val="tx1"/>
                </a:solidFill>
                <a:latin typeface="Calibri" pitchFamily="34" charset="0"/>
              </a:defRPr>
            </a:lvl2pPr>
            <a:lvl3pPr marL="1143000" indent="-228600" defTabSz="457200" eaLnBrk="0" hangingPunct="0">
              <a:lnSpc>
                <a:spcPct val="90000"/>
              </a:lnSpc>
              <a:spcBef>
                <a:spcPct val="20000"/>
              </a:spcBef>
              <a:buBlip>
                <a:blip r:embed="rId5"/>
              </a:buBlip>
              <a:defRPr sz="2400">
                <a:solidFill>
                  <a:schemeClr val="tx1"/>
                </a:solidFill>
                <a:latin typeface="Calibri" pitchFamily="34" charset="0"/>
              </a:defRPr>
            </a:lvl3pPr>
            <a:lvl4pPr marL="1600200" indent="-228600" defTabSz="457200" eaLnBrk="0" hangingPunct="0">
              <a:lnSpc>
                <a:spcPct val="90000"/>
              </a:lnSpc>
              <a:spcBef>
                <a:spcPct val="20000"/>
              </a:spcBef>
              <a:buBlip>
                <a:blip r:embed="rId5"/>
              </a:buBlip>
              <a:defRPr sz="2400">
                <a:solidFill>
                  <a:schemeClr val="tx1"/>
                </a:solidFill>
                <a:latin typeface="Calibri" pitchFamily="34" charset="0"/>
              </a:defRPr>
            </a:lvl4pPr>
            <a:lvl5pPr marL="2057400" indent="-228600" defTabSz="457200" eaLnBrk="0" hangingPunct="0">
              <a:lnSpc>
                <a:spcPct val="90000"/>
              </a:lnSpc>
              <a:spcBef>
                <a:spcPct val="20000"/>
              </a:spcBef>
              <a:buBlip>
                <a:blip r:embed="rId5"/>
              </a:buBlip>
              <a:defRPr sz="2400">
                <a:solidFill>
                  <a:schemeClr val="tx1"/>
                </a:solidFill>
                <a:latin typeface="Calibri" pitchFamily="34" charset="0"/>
              </a:defRPr>
            </a:lvl5pPr>
            <a:lvl6pPr marL="2514600" indent="-228600" defTabSz="457200" eaLnBrk="0" fontAlgn="base" hangingPunct="0">
              <a:lnSpc>
                <a:spcPct val="90000"/>
              </a:lnSpc>
              <a:spcBef>
                <a:spcPct val="20000"/>
              </a:spcBef>
              <a:spcAft>
                <a:spcPct val="0"/>
              </a:spcAft>
              <a:buBlip>
                <a:blip r:embed="rId5"/>
              </a:buBlip>
              <a:defRPr sz="2400">
                <a:solidFill>
                  <a:schemeClr val="tx1"/>
                </a:solidFill>
                <a:latin typeface="Calibri" pitchFamily="34" charset="0"/>
              </a:defRPr>
            </a:lvl6pPr>
            <a:lvl7pPr marL="2971800" indent="-228600" defTabSz="457200" eaLnBrk="0" fontAlgn="base" hangingPunct="0">
              <a:lnSpc>
                <a:spcPct val="90000"/>
              </a:lnSpc>
              <a:spcBef>
                <a:spcPct val="20000"/>
              </a:spcBef>
              <a:spcAft>
                <a:spcPct val="0"/>
              </a:spcAft>
              <a:buBlip>
                <a:blip r:embed="rId5"/>
              </a:buBlip>
              <a:defRPr sz="2400">
                <a:solidFill>
                  <a:schemeClr val="tx1"/>
                </a:solidFill>
                <a:latin typeface="Calibri" pitchFamily="34" charset="0"/>
              </a:defRPr>
            </a:lvl7pPr>
            <a:lvl8pPr marL="3429000" indent="-228600" defTabSz="457200" eaLnBrk="0" fontAlgn="base" hangingPunct="0">
              <a:lnSpc>
                <a:spcPct val="90000"/>
              </a:lnSpc>
              <a:spcBef>
                <a:spcPct val="20000"/>
              </a:spcBef>
              <a:spcAft>
                <a:spcPct val="0"/>
              </a:spcAft>
              <a:buBlip>
                <a:blip r:embed="rId5"/>
              </a:buBlip>
              <a:defRPr sz="2400">
                <a:solidFill>
                  <a:schemeClr val="tx1"/>
                </a:solidFill>
                <a:latin typeface="Calibri" pitchFamily="34" charset="0"/>
              </a:defRPr>
            </a:lvl8pPr>
            <a:lvl9pPr marL="3886200" indent="-228600" defTabSz="457200" eaLnBrk="0" fontAlgn="base" hangingPunct="0">
              <a:lnSpc>
                <a:spcPct val="90000"/>
              </a:lnSpc>
              <a:spcBef>
                <a:spcPct val="20000"/>
              </a:spcBef>
              <a:spcAft>
                <a:spcPct val="0"/>
              </a:spcAft>
              <a:buBlip>
                <a:blip r:embed="rId5"/>
              </a:buBlip>
              <a:defRPr sz="2400">
                <a:solidFill>
                  <a:schemeClr val="tx1"/>
                </a:solidFill>
                <a:latin typeface="Calibri" pitchFamily="34" charset="0"/>
              </a:defRPr>
            </a:lvl9pPr>
          </a:lstStyle>
          <a:p>
            <a:pPr eaLnBrk="1" hangingPunct="1">
              <a:lnSpc>
                <a:spcPct val="100000"/>
              </a:lnSpc>
              <a:spcBef>
                <a:spcPct val="0"/>
              </a:spcBef>
              <a:buFontTx/>
              <a:buNone/>
            </a:pPr>
            <a:r>
              <a:rPr lang="en-US" altLang="en-US" b="1">
                <a:solidFill>
                  <a:srgbClr val="FFFFFF"/>
                </a:solidFill>
                <a:latin typeface="Optima"/>
                <a:ea typeface="MS PGothic" pitchFamily="34" charset="-128"/>
              </a:rPr>
              <a:t>Use a short passage</a:t>
            </a:r>
            <a:endParaRPr lang="en-US" altLang="en-US">
              <a:solidFill>
                <a:srgbClr val="000000"/>
              </a:solidFill>
              <a:latin typeface="Optima"/>
              <a:ea typeface="MS PGothic" pitchFamily="34" charset="-128"/>
            </a:endParaRPr>
          </a:p>
        </p:txBody>
      </p:sp>
      <p:sp>
        <p:nvSpPr>
          <p:cNvPr id="81925" name="Text Box 5"/>
          <p:cNvSpPr txBox="1">
            <a:spLocks noChangeArrowheads="1"/>
          </p:cNvSpPr>
          <p:nvPr/>
        </p:nvSpPr>
        <p:spPr bwMode="auto">
          <a:xfrm>
            <a:off x="609600" y="1219200"/>
            <a:ext cx="4572000" cy="579438"/>
          </a:xfrm>
          <a:prstGeom prst="rect">
            <a:avLst/>
          </a:prstGeom>
          <a:solidFill>
            <a:schemeClr val="tx2"/>
          </a:solidFill>
          <a:ln w="9525">
            <a:solidFill>
              <a:schemeClr val="bg2"/>
            </a:solidFill>
            <a:miter lim="800000"/>
            <a:headEnd/>
            <a:tailEnd/>
          </a:ln>
        </p:spPr>
        <p:txBody>
          <a:bodyPr>
            <a:spAutoFit/>
          </a:bodyPr>
          <a:lstStyle>
            <a:lvl1pPr defTabSz="457200" eaLnBrk="0" hangingPunct="0">
              <a:lnSpc>
                <a:spcPct val="90000"/>
              </a:lnSpc>
              <a:spcBef>
                <a:spcPct val="20000"/>
              </a:spcBef>
              <a:buBlip>
                <a:blip r:embed="rId4"/>
              </a:buBlip>
              <a:defRPr sz="3200">
                <a:solidFill>
                  <a:schemeClr val="tx1"/>
                </a:solidFill>
                <a:latin typeface="Calibri" pitchFamily="34" charset="0"/>
              </a:defRPr>
            </a:lvl1pPr>
            <a:lvl2pPr marL="742950" indent="-285750" defTabSz="457200" eaLnBrk="0" hangingPunct="0">
              <a:lnSpc>
                <a:spcPct val="90000"/>
              </a:lnSpc>
              <a:spcBef>
                <a:spcPct val="20000"/>
              </a:spcBef>
              <a:buBlip>
                <a:blip r:embed="rId5"/>
              </a:buBlip>
              <a:defRPr sz="2800">
                <a:solidFill>
                  <a:schemeClr val="tx1"/>
                </a:solidFill>
                <a:latin typeface="Calibri" pitchFamily="34" charset="0"/>
              </a:defRPr>
            </a:lvl2pPr>
            <a:lvl3pPr marL="1143000" indent="-228600" defTabSz="457200" eaLnBrk="0" hangingPunct="0">
              <a:lnSpc>
                <a:spcPct val="90000"/>
              </a:lnSpc>
              <a:spcBef>
                <a:spcPct val="20000"/>
              </a:spcBef>
              <a:buBlip>
                <a:blip r:embed="rId5"/>
              </a:buBlip>
              <a:defRPr sz="2400">
                <a:solidFill>
                  <a:schemeClr val="tx1"/>
                </a:solidFill>
                <a:latin typeface="Calibri" pitchFamily="34" charset="0"/>
              </a:defRPr>
            </a:lvl3pPr>
            <a:lvl4pPr marL="1600200" indent="-228600" defTabSz="457200" eaLnBrk="0" hangingPunct="0">
              <a:lnSpc>
                <a:spcPct val="90000"/>
              </a:lnSpc>
              <a:spcBef>
                <a:spcPct val="20000"/>
              </a:spcBef>
              <a:buBlip>
                <a:blip r:embed="rId5"/>
              </a:buBlip>
              <a:defRPr sz="2400">
                <a:solidFill>
                  <a:schemeClr val="tx1"/>
                </a:solidFill>
                <a:latin typeface="Calibri" pitchFamily="34" charset="0"/>
              </a:defRPr>
            </a:lvl4pPr>
            <a:lvl5pPr marL="2057400" indent="-228600" defTabSz="457200" eaLnBrk="0" hangingPunct="0">
              <a:lnSpc>
                <a:spcPct val="90000"/>
              </a:lnSpc>
              <a:spcBef>
                <a:spcPct val="20000"/>
              </a:spcBef>
              <a:buBlip>
                <a:blip r:embed="rId5"/>
              </a:buBlip>
              <a:defRPr sz="2400">
                <a:solidFill>
                  <a:schemeClr val="tx1"/>
                </a:solidFill>
                <a:latin typeface="Calibri" pitchFamily="34" charset="0"/>
              </a:defRPr>
            </a:lvl5pPr>
            <a:lvl6pPr marL="2514600" indent="-228600" defTabSz="457200" eaLnBrk="0" fontAlgn="base" hangingPunct="0">
              <a:lnSpc>
                <a:spcPct val="90000"/>
              </a:lnSpc>
              <a:spcBef>
                <a:spcPct val="20000"/>
              </a:spcBef>
              <a:spcAft>
                <a:spcPct val="0"/>
              </a:spcAft>
              <a:buBlip>
                <a:blip r:embed="rId5"/>
              </a:buBlip>
              <a:defRPr sz="2400">
                <a:solidFill>
                  <a:schemeClr val="tx1"/>
                </a:solidFill>
                <a:latin typeface="Calibri" pitchFamily="34" charset="0"/>
              </a:defRPr>
            </a:lvl6pPr>
            <a:lvl7pPr marL="2971800" indent="-228600" defTabSz="457200" eaLnBrk="0" fontAlgn="base" hangingPunct="0">
              <a:lnSpc>
                <a:spcPct val="90000"/>
              </a:lnSpc>
              <a:spcBef>
                <a:spcPct val="20000"/>
              </a:spcBef>
              <a:spcAft>
                <a:spcPct val="0"/>
              </a:spcAft>
              <a:buBlip>
                <a:blip r:embed="rId5"/>
              </a:buBlip>
              <a:defRPr sz="2400">
                <a:solidFill>
                  <a:schemeClr val="tx1"/>
                </a:solidFill>
                <a:latin typeface="Calibri" pitchFamily="34" charset="0"/>
              </a:defRPr>
            </a:lvl7pPr>
            <a:lvl8pPr marL="3429000" indent="-228600" defTabSz="457200" eaLnBrk="0" fontAlgn="base" hangingPunct="0">
              <a:lnSpc>
                <a:spcPct val="90000"/>
              </a:lnSpc>
              <a:spcBef>
                <a:spcPct val="20000"/>
              </a:spcBef>
              <a:spcAft>
                <a:spcPct val="0"/>
              </a:spcAft>
              <a:buBlip>
                <a:blip r:embed="rId5"/>
              </a:buBlip>
              <a:defRPr sz="2400">
                <a:solidFill>
                  <a:schemeClr val="tx1"/>
                </a:solidFill>
                <a:latin typeface="Calibri" pitchFamily="34" charset="0"/>
              </a:defRPr>
            </a:lvl8pPr>
            <a:lvl9pPr marL="3886200" indent="-228600" defTabSz="457200" eaLnBrk="0" fontAlgn="base" hangingPunct="0">
              <a:lnSpc>
                <a:spcPct val="90000"/>
              </a:lnSpc>
              <a:spcBef>
                <a:spcPct val="20000"/>
              </a:spcBef>
              <a:spcAft>
                <a:spcPct val="0"/>
              </a:spcAft>
              <a:buBlip>
                <a:blip r:embed="rId5"/>
              </a:buBlip>
              <a:defRPr sz="2400">
                <a:solidFill>
                  <a:schemeClr val="tx1"/>
                </a:solidFill>
                <a:latin typeface="Calibri" pitchFamily="34" charset="0"/>
              </a:defRPr>
            </a:lvl9pPr>
          </a:lstStyle>
          <a:p>
            <a:pPr eaLnBrk="1" hangingPunct="1">
              <a:lnSpc>
                <a:spcPct val="100000"/>
              </a:lnSpc>
              <a:spcBef>
                <a:spcPct val="0"/>
              </a:spcBef>
              <a:buFontTx/>
              <a:buNone/>
            </a:pPr>
            <a:r>
              <a:rPr lang="ja-JP" altLang="en-US" b="1" dirty="0">
                <a:solidFill>
                  <a:srgbClr val="FFFFFF"/>
                </a:solidFill>
                <a:latin typeface="Optima"/>
              </a:rPr>
              <a:t>“</a:t>
            </a:r>
            <a:r>
              <a:rPr lang="en-US" altLang="ja-JP" b="1" dirty="0">
                <a:solidFill>
                  <a:srgbClr val="FFFFFF"/>
                </a:solidFill>
                <a:latin typeface="Optima"/>
              </a:rPr>
              <a:t>Read with a pencil</a:t>
            </a:r>
            <a:r>
              <a:rPr lang="ja-JP" altLang="en-US" b="1" dirty="0">
                <a:solidFill>
                  <a:srgbClr val="FFFFFF"/>
                </a:solidFill>
                <a:latin typeface="Optima"/>
              </a:rPr>
              <a:t>”</a:t>
            </a:r>
            <a:endParaRPr lang="en-US" altLang="en-US" b="1" dirty="0">
              <a:solidFill>
                <a:srgbClr val="000000"/>
              </a:solidFill>
              <a:latin typeface="Optima"/>
              <a:ea typeface="MS PGothic" pitchFamily="34" charset="-128"/>
            </a:endParaRPr>
          </a:p>
        </p:txBody>
      </p:sp>
      <p:sp>
        <p:nvSpPr>
          <p:cNvPr id="66566" name="Text Box 6"/>
          <p:cNvSpPr txBox="1">
            <a:spLocks noChangeArrowheads="1"/>
          </p:cNvSpPr>
          <p:nvPr/>
        </p:nvSpPr>
        <p:spPr bwMode="auto">
          <a:xfrm>
            <a:off x="669925" y="24098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defTabSz="457200" eaLnBrk="0" hangingPunct="0">
              <a:lnSpc>
                <a:spcPct val="90000"/>
              </a:lnSpc>
              <a:spcBef>
                <a:spcPct val="20000"/>
              </a:spcBef>
              <a:buBlip>
                <a:blip r:embed="rId4"/>
              </a:buBlip>
              <a:defRPr sz="3200">
                <a:solidFill>
                  <a:schemeClr val="tx1"/>
                </a:solidFill>
                <a:latin typeface="Calibri" pitchFamily="34" charset="0"/>
              </a:defRPr>
            </a:lvl1pPr>
            <a:lvl2pPr marL="742950" indent="-285750" defTabSz="457200" eaLnBrk="0" hangingPunct="0">
              <a:lnSpc>
                <a:spcPct val="90000"/>
              </a:lnSpc>
              <a:spcBef>
                <a:spcPct val="20000"/>
              </a:spcBef>
              <a:buBlip>
                <a:blip r:embed="rId5"/>
              </a:buBlip>
              <a:defRPr sz="2800">
                <a:solidFill>
                  <a:schemeClr val="tx1"/>
                </a:solidFill>
                <a:latin typeface="Calibri" pitchFamily="34" charset="0"/>
              </a:defRPr>
            </a:lvl2pPr>
            <a:lvl3pPr marL="1143000" indent="-228600" defTabSz="457200" eaLnBrk="0" hangingPunct="0">
              <a:lnSpc>
                <a:spcPct val="90000"/>
              </a:lnSpc>
              <a:spcBef>
                <a:spcPct val="20000"/>
              </a:spcBef>
              <a:buBlip>
                <a:blip r:embed="rId5"/>
              </a:buBlip>
              <a:defRPr sz="2400">
                <a:solidFill>
                  <a:schemeClr val="tx1"/>
                </a:solidFill>
                <a:latin typeface="Calibri" pitchFamily="34" charset="0"/>
              </a:defRPr>
            </a:lvl3pPr>
            <a:lvl4pPr marL="1600200" indent="-228600" defTabSz="457200" eaLnBrk="0" hangingPunct="0">
              <a:lnSpc>
                <a:spcPct val="90000"/>
              </a:lnSpc>
              <a:spcBef>
                <a:spcPct val="20000"/>
              </a:spcBef>
              <a:buBlip>
                <a:blip r:embed="rId5"/>
              </a:buBlip>
              <a:defRPr sz="2400">
                <a:solidFill>
                  <a:schemeClr val="tx1"/>
                </a:solidFill>
                <a:latin typeface="Calibri" pitchFamily="34" charset="0"/>
              </a:defRPr>
            </a:lvl4pPr>
            <a:lvl5pPr marL="2057400" indent="-228600" defTabSz="457200" eaLnBrk="0" hangingPunct="0">
              <a:lnSpc>
                <a:spcPct val="90000"/>
              </a:lnSpc>
              <a:spcBef>
                <a:spcPct val="20000"/>
              </a:spcBef>
              <a:buBlip>
                <a:blip r:embed="rId5"/>
              </a:buBlip>
              <a:defRPr sz="2400">
                <a:solidFill>
                  <a:schemeClr val="tx1"/>
                </a:solidFill>
                <a:latin typeface="Calibri" pitchFamily="34" charset="0"/>
              </a:defRPr>
            </a:lvl5pPr>
            <a:lvl6pPr marL="2514600" indent="-228600" defTabSz="457200" eaLnBrk="0" fontAlgn="base" hangingPunct="0">
              <a:lnSpc>
                <a:spcPct val="90000"/>
              </a:lnSpc>
              <a:spcBef>
                <a:spcPct val="20000"/>
              </a:spcBef>
              <a:spcAft>
                <a:spcPct val="0"/>
              </a:spcAft>
              <a:buBlip>
                <a:blip r:embed="rId5"/>
              </a:buBlip>
              <a:defRPr sz="2400">
                <a:solidFill>
                  <a:schemeClr val="tx1"/>
                </a:solidFill>
                <a:latin typeface="Calibri" pitchFamily="34" charset="0"/>
              </a:defRPr>
            </a:lvl6pPr>
            <a:lvl7pPr marL="2971800" indent="-228600" defTabSz="457200" eaLnBrk="0" fontAlgn="base" hangingPunct="0">
              <a:lnSpc>
                <a:spcPct val="90000"/>
              </a:lnSpc>
              <a:spcBef>
                <a:spcPct val="20000"/>
              </a:spcBef>
              <a:spcAft>
                <a:spcPct val="0"/>
              </a:spcAft>
              <a:buBlip>
                <a:blip r:embed="rId5"/>
              </a:buBlip>
              <a:defRPr sz="2400">
                <a:solidFill>
                  <a:schemeClr val="tx1"/>
                </a:solidFill>
                <a:latin typeface="Calibri" pitchFamily="34" charset="0"/>
              </a:defRPr>
            </a:lvl7pPr>
            <a:lvl8pPr marL="3429000" indent="-228600" defTabSz="457200" eaLnBrk="0" fontAlgn="base" hangingPunct="0">
              <a:lnSpc>
                <a:spcPct val="90000"/>
              </a:lnSpc>
              <a:spcBef>
                <a:spcPct val="20000"/>
              </a:spcBef>
              <a:spcAft>
                <a:spcPct val="0"/>
              </a:spcAft>
              <a:buBlip>
                <a:blip r:embed="rId5"/>
              </a:buBlip>
              <a:defRPr sz="2400">
                <a:solidFill>
                  <a:schemeClr val="tx1"/>
                </a:solidFill>
                <a:latin typeface="Calibri" pitchFamily="34" charset="0"/>
              </a:defRPr>
            </a:lvl8pPr>
            <a:lvl9pPr marL="3886200" indent="-228600" defTabSz="457200" eaLnBrk="0" fontAlgn="base" hangingPunct="0">
              <a:lnSpc>
                <a:spcPct val="90000"/>
              </a:lnSpc>
              <a:spcBef>
                <a:spcPct val="20000"/>
              </a:spcBef>
              <a:spcAft>
                <a:spcPct val="0"/>
              </a:spcAft>
              <a:buBlip>
                <a:blip r:embed="rId5"/>
              </a:buBlip>
              <a:defRPr sz="2400">
                <a:solidFill>
                  <a:schemeClr val="tx1"/>
                </a:solidFill>
                <a:latin typeface="Calibri" pitchFamily="34" charset="0"/>
              </a:defRPr>
            </a:lvl9pPr>
          </a:lstStyle>
          <a:p>
            <a:pPr eaLnBrk="1" hangingPunct="1">
              <a:lnSpc>
                <a:spcPct val="100000"/>
              </a:lnSpc>
              <a:spcBef>
                <a:spcPct val="0"/>
              </a:spcBef>
              <a:buFontTx/>
              <a:buNone/>
            </a:pPr>
            <a:endParaRPr lang="en-US" altLang="en-US" sz="2400">
              <a:solidFill>
                <a:srgbClr val="000000"/>
              </a:solidFill>
              <a:latin typeface="Arial" pitchFamily="34" charset="0"/>
              <a:ea typeface="MS PGothic" pitchFamily="34" charset="-128"/>
            </a:endParaRPr>
          </a:p>
        </p:txBody>
      </p:sp>
      <p:sp>
        <p:nvSpPr>
          <p:cNvPr id="81927" name="Text Box 7"/>
          <p:cNvSpPr txBox="1">
            <a:spLocks noChangeArrowheads="1"/>
          </p:cNvSpPr>
          <p:nvPr/>
        </p:nvSpPr>
        <p:spPr bwMode="auto">
          <a:xfrm>
            <a:off x="609600" y="1828800"/>
            <a:ext cx="5029200" cy="579438"/>
          </a:xfrm>
          <a:prstGeom prst="rect">
            <a:avLst/>
          </a:prstGeom>
          <a:solidFill>
            <a:schemeClr val="tx2"/>
          </a:solidFill>
          <a:ln w="9525">
            <a:solidFill>
              <a:schemeClr val="bg2"/>
            </a:solidFill>
            <a:miter lim="800000"/>
            <a:headEnd/>
            <a:tailEnd/>
          </a:ln>
        </p:spPr>
        <p:txBody>
          <a:bodyPr>
            <a:spAutoFit/>
          </a:bodyPr>
          <a:lstStyle>
            <a:lvl1pPr defTabSz="457200" eaLnBrk="0" hangingPunct="0">
              <a:lnSpc>
                <a:spcPct val="90000"/>
              </a:lnSpc>
              <a:spcBef>
                <a:spcPct val="20000"/>
              </a:spcBef>
              <a:buBlip>
                <a:blip r:embed="rId4"/>
              </a:buBlip>
              <a:defRPr sz="3200">
                <a:solidFill>
                  <a:schemeClr val="tx1"/>
                </a:solidFill>
                <a:latin typeface="Calibri" pitchFamily="34" charset="0"/>
              </a:defRPr>
            </a:lvl1pPr>
            <a:lvl2pPr marL="742950" indent="-285750" defTabSz="457200" eaLnBrk="0" hangingPunct="0">
              <a:lnSpc>
                <a:spcPct val="90000"/>
              </a:lnSpc>
              <a:spcBef>
                <a:spcPct val="20000"/>
              </a:spcBef>
              <a:buBlip>
                <a:blip r:embed="rId5"/>
              </a:buBlip>
              <a:defRPr sz="2800">
                <a:solidFill>
                  <a:schemeClr val="tx1"/>
                </a:solidFill>
                <a:latin typeface="Calibri" pitchFamily="34" charset="0"/>
              </a:defRPr>
            </a:lvl2pPr>
            <a:lvl3pPr marL="1143000" indent="-228600" defTabSz="457200" eaLnBrk="0" hangingPunct="0">
              <a:lnSpc>
                <a:spcPct val="90000"/>
              </a:lnSpc>
              <a:spcBef>
                <a:spcPct val="20000"/>
              </a:spcBef>
              <a:buBlip>
                <a:blip r:embed="rId5"/>
              </a:buBlip>
              <a:defRPr sz="2400">
                <a:solidFill>
                  <a:schemeClr val="tx1"/>
                </a:solidFill>
                <a:latin typeface="Calibri" pitchFamily="34" charset="0"/>
              </a:defRPr>
            </a:lvl3pPr>
            <a:lvl4pPr marL="1600200" indent="-228600" defTabSz="457200" eaLnBrk="0" hangingPunct="0">
              <a:lnSpc>
                <a:spcPct val="90000"/>
              </a:lnSpc>
              <a:spcBef>
                <a:spcPct val="20000"/>
              </a:spcBef>
              <a:buBlip>
                <a:blip r:embed="rId5"/>
              </a:buBlip>
              <a:defRPr sz="2400">
                <a:solidFill>
                  <a:schemeClr val="tx1"/>
                </a:solidFill>
                <a:latin typeface="Calibri" pitchFamily="34" charset="0"/>
              </a:defRPr>
            </a:lvl4pPr>
            <a:lvl5pPr marL="2057400" indent="-228600" defTabSz="457200" eaLnBrk="0" hangingPunct="0">
              <a:lnSpc>
                <a:spcPct val="90000"/>
              </a:lnSpc>
              <a:spcBef>
                <a:spcPct val="20000"/>
              </a:spcBef>
              <a:buBlip>
                <a:blip r:embed="rId5"/>
              </a:buBlip>
              <a:defRPr sz="2400">
                <a:solidFill>
                  <a:schemeClr val="tx1"/>
                </a:solidFill>
                <a:latin typeface="Calibri" pitchFamily="34" charset="0"/>
              </a:defRPr>
            </a:lvl5pPr>
            <a:lvl6pPr marL="2514600" indent="-228600" defTabSz="457200" eaLnBrk="0" fontAlgn="base" hangingPunct="0">
              <a:lnSpc>
                <a:spcPct val="90000"/>
              </a:lnSpc>
              <a:spcBef>
                <a:spcPct val="20000"/>
              </a:spcBef>
              <a:spcAft>
                <a:spcPct val="0"/>
              </a:spcAft>
              <a:buBlip>
                <a:blip r:embed="rId5"/>
              </a:buBlip>
              <a:defRPr sz="2400">
                <a:solidFill>
                  <a:schemeClr val="tx1"/>
                </a:solidFill>
                <a:latin typeface="Calibri" pitchFamily="34" charset="0"/>
              </a:defRPr>
            </a:lvl6pPr>
            <a:lvl7pPr marL="2971800" indent="-228600" defTabSz="457200" eaLnBrk="0" fontAlgn="base" hangingPunct="0">
              <a:lnSpc>
                <a:spcPct val="90000"/>
              </a:lnSpc>
              <a:spcBef>
                <a:spcPct val="20000"/>
              </a:spcBef>
              <a:spcAft>
                <a:spcPct val="0"/>
              </a:spcAft>
              <a:buBlip>
                <a:blip r:embed="rId5"/>
              </a:buBlip>
              <a:defRPr sz="2400">
                <a:solidFill>
                  <a:schemeClr val="tx1"/>
                </a:solidFill>
                <a:latin typeface="Calibri" pitchFamily="34" charset="0"/>
              </a:defRPr>
            </a:lvl7pPr>
            <a:lvl8pPr marL="3429000" indent="-228600" defTabSz="457200" eaLnBrk="0" fontAlgn="base" hangingPunct="0">
              <a:lnSpc>
                <a:spcPct val="90000"/>
              </a:lnSpc>
              <a:spcBef>
                <a:spcPct val="20000"/>
              </a:spcBef>
              <a:spcAft>
                <a:spcPct val="0"/>
              </a:spcAft>
              <a:buBlip>
                <a:blip r:embed="rId5"/>
              </a:buBlip>
              <a:defRPr sz="2400">
                <a:solidFill>
                  <a:schemeClr val="tx1"/>
                </a:solidFill>
                <a:latin typeface="Calibri" pitchFamily="34" charset="0"/>
              </a:defRPr>
            </a:lvl8pPr>
            <a:lvl9pPr marL="3886200" indent="-228600" defTabSz="457200" eaLnBrk="0" fontAlgn="base" hangingPunct="0">
              <a:lnSpc>
                <a:spcPct val="90000"/>
              </a:lnSpc>
              <a:spcBef>
                <a:spcPct val="20000"/>
              </a:spcBef>
              <a:spcAft>
                <a:spcPct val="0"/>
              </a:spcAft>
              <a:buBlip>
                <a:blip r:embed="rId5"/>
              </a:buBlip>
              <a:defRPr sz="2400">
                <a:solidFill>
                  <a:schemeClr val="tx1"/>
                </a:solidFill>
                <a:latin typeface="Calibri" pitchFamily="34" charset="0"/>
              </a:defRPr>
            </a:lvl9pPr>
          </a:lstStyle>
          <a:p>
            <a:pPr eaLnBrk="1" hangingPunct="1">
              <a:lnSpc>
                <a:spcPct val="100000"/>
              </a:lnSpc>
              <a:spcBef>
                <a:spcPct val="0"/>
              </a:spcBef>
              <a:buFontTx/>
              <a:buNone/>
            </a:pPr>
            <a:r>
              <a:rPr lang="en-US" altLang="en-US" b="1" dirty="0">
                <a:solidFill>
                  <a:srgbClr val="FFFFFF"/>
                </a:solidFill>
                <a:latin typeface="Optima"/>
                <a:ea typeface="MS PGothic" pitchFamily="34" charset="-128"/>
              </a:rPr>
              <a:t>Note what</a:t>
            </a:r>
            <a:r>
              <a:rPr lang="ja-JP" altLang="en-US" b="1" dirty="0">
                <a:solidFill>
                  <a:srgbClr val="FFFFFF"/>
                </a:solidFill>
                <a:latin typeface="Optima"/>
              </a:rPr>
              <a:t>’</a:t>
            </a:r>
            <a:r>
              <a:rPr lang="en-US" altLang="ja-JP" b="1" dirty="0">
                <a:solidFill>
                  <a:srgbClr val="FFFFFF"/>
                </a:solidFill>
                <a:latin typeface="Optima"/>
              </a:rPr>
              <a:t>s confusing</a:t>
            </a:r>
            <a:endParaRPr lang="en-US" altLang="en-US" sz="2400" dirty="0">
              <a:solidFill>
                <a:srgbClr val="000000"/>
              </a:solidFill>
              <a:latin typeface="Optima"/>
              <a:ea typeface="MS PGothic" pitchFamily="34" charset="-128"/>
            </a:endParaRPr>
          </a:p>
        </p:txBody>
      </p:sp>
      <p:sp>
        <p:nvSpPr>
          <p:cNvPr id="81928" name="Text Box 8"/>
          <p:cNvSpPr txBox="1">
            <a:spLocks noChangeArrowheads="1"/>
          </p:cNvSpPr>
          <p:nvPr/>
        </p:nvSpPr>
        <p:spPr bwMode="auto">
          <a:xfrm>
            <a:off x="609600" y="2438400"/>
            <a:ext cx="5486400" cy="1077218"/>
          </a:xfrm>
          <a:prstGeom prst="rect">
            <a:avLst/>
          </a:prstGeom>
          <a:solidFill>
            <a:schemeClr val="tx2"/>
          </a:solidFill>
          <a:ln w="9525">
            <a:solidFill>
              <a:schemeClr val="bg2"/>
            </a:solidFill>
            <a:miter lim="800000"/>
            <a:headEnd/>
            <a:tailEnd/>
          </a:ln>
        </p:spPr>
        <p:txBody>
          <a:bodyPr>
            <a:spAutoFit/>
          </a:bodyPr>
          <a:lstStyle>
            <a:lvl1pPr defTabSz="457200" eaLnBrk="0" hangingPunct="0">
              <a:lnSpc>
                <a:spcPct val="90000"/>
              </a:lnSpc>
              <a:spcBef>
                <a:spcPct val="20000"/>
              </a:spcBef>
              <a:buBlip>
                <a:blip r:embed="rId4"/>
              </a:buBlip>
              <a:defRPr sz="3200">
                <a:solidFill>
                  <a:schemeClr val="tx1"/>
                </a:solidFill>
                <a:latin typeface="Calibri" pitchFamily="34" charset="0"/>
              </a:defRPr>
            </a:lvl1pPr>
            <a:lvl2pPr marL="742950" indent="-285750" defTabSz="457200" eaLnBrk="0" hangingPunct="0">
              <a:lnSpc>
                <a:spcPct val="90000"/>
              </a:lnSpc>
              <a:spcBef>
                <a:spcPct val="20000"/>
              </a:spcBef>
              <a:buBlip>
                <a:blip r:embed="rId5"/>
              </a:buBlip>
              <a:defRPr sz="2800">
                <a:solidFill>
                  <a:schemeClr val="tx1"/>
                </a:solidFill>
                <a:latin typeface="Calibri" pitchFamily="34" charset="0"/>
              </a:defRPr>
            </a:lvl2pPr>
            <a:lvl3pPr marL="1143000" indent="-228600" defTabSz="457200" eaLnBrk="0" hangingPunct="0">
              <a:lnSpc>
                <a:spcPct val="90000"/>
              </a:lnSpc>
              <a:spcBef>
                <a:spcPct val="20000"/>
              </a:spcBef>
              <a:buBlip>
                <a:blip r:embed="rId5"/>
              </a:buBlip>
              <a:defRPr sz="2400">
                <a:solidFill>
                  <a:schemeClr val="tx1"/>
                </a:solidFill>
                <a:latin typeface="Calibri" pitchFamily="34" charset="0"/>
              </a:defRPr>
            </a:lvl3pPr>
            <a:lvl4pPr marL="1600200" indent="-228600" defTabSz="457200" eaLnBrk="0" hangingPunct="0">
              <a:lnSpc>
                <a:spcPct val="90000"/>
              </a:lnSpc>
              <a:spcBef>
                <a:spcPct val="20000"/>
              </a:spcBef>
              <a:buBlip>
                <a:blip r:embed="rId5"/>
              </a:buBlip>
              <a:defRPr sz="2400">
                <a:solidFill>
                  <a:schemeClr val="tx1"/>
                </a:solidFill>
                <a:latin typeface="Calibri" pitchFamily="34" charset="0"/>
              </a:defRPr>
            </a:lvl4pPr>
            <a:lvl5pPr marL="2057400" indent="-228600" defTabSz="457200" eaLnBrk="0" hangingPunct="0">
              <a:lnSpc>
                <a:spcPct val="90000"/>
              </a:lnSpc>
              <a:spcBef>
                <a:spcPct val="20000"/>
              </a:spcBef>
              <a:buBlip>
                <a:blip r:embed="rId5"/>
              </a:buBlip>
              <a:defRPr sz="2400">
                <a:solidFill>
                  <a:schemeClr val="tx1"/>
                </a:solidFill>
                <a:latin typeface="Calibri" pitchFamily="34" charset="0"/>
              </a:defRPr>
            </a:lvl5pPr>
            <a:lvl6pPr marL="2514600" indent="-228600" defTabSz="457200" eaLnBrk="0" fontAlgn="base" hangingPunct="0">
              <a:lnSpc>
                <a:spcPct val="90000"/>
              </a:lnSpc>
              <a:spcBef>
                <a:spcPct val="20000"/>
              </a:spcBef>
              <a:spcAft>
                <a:spcPct val="0"/>
              </a:spcAft>
              <a:buBlip>
                <a:blip r:embed="rId5"/>
              </a:buBlip>
              <a:defRPr sz="2400">
                <a:solidFill>
                  <a:schemeClr val="tx1"/>
                </a:solidFill>
                <a:latin typeface="Calibri" pitchFamily="34" charset="0"/>
              </a:defRPr>
            </a:lvl6pPr>
            <a:lvl7pPr marL="2971800" indent="-228600" defTabSz="457200" eaLnBrk="0" fontAlgn="base" hangingPunct="0">
              <a:lnSpc>
                <a:spcPct val="90000"/>
              </a:lnSpc>
              <a:spcBef>
                <a:spcPct val="20000"/>
              </a:spcBef>
              <a:spcAft>
                <a:spcPct val="0"/>
              </a:spcAft>
              <a:buBlip>
                <a:blip r:embed="rId5"/>
              </a:buBlip>
              <a:defRPr sz="2400">
                <a:solidFill>
                  <a:schemeClr val="tx1"/>
                </a:solidFill>
                <a:latin typeface="Calibri" pitchFamily="34" charset="0"/>
              </a:defRPr>
            </a:lvl7pPr>
            <a:lvl8pPr marL="3429000" indent="-228600" defTabSz="457200" eaLnBrk="0" fontAlgn="base" hangingPunct="0">
              <a:lnSpc>
                <a:spcPct val="90000"/>
              </a:lnSpc>
              <a:spcBef>
                <a:spcPct val="20000"/>
              </a:spcBef>
              <a:spcAft>
                <a:spcPct val="0"/>
              </a:spcAft>
              <a:buBlip>
                <a:blip r:embed="rId5"/>
              </a:buBlip>
              <a:defRPr sz="2400">
                <a:solidFill>
                  <a:schemeClr val="tx1"/>
                </a:solidFill>
                <a:latin typeface="Calibri" pitchFamily="34" charset="0"/>
              </a:defRPr>
            </a:lvl8pPr>
            <a:lvl9pPr marL="3886200" indent="-228600" defTabSz="457200" eaLnBrk="0" fontAlgn="base" hangingPunct="0">
              <a:lnSpc>
                <a:spcPct val="90000"/>
              </a:lnSpc>
              <a:spcBef>
                <a:spcPct val="20000"/>
              </a:spcBef>
              <a:spcAft>
                <a:spcPct val="0"/>
              </a:spcAft>
              <a:buBlip>
                <a:blip r:embed="rId5"/>
              </a:buBlip>
              <a:defRPr sz="2400">
                <a:solidFill>
                  <a:schemeClr val="tx1"/>
                </a:solidFill>
                <a:latin typeface="Calibri" pitchFamily="34" charset="0"/>
              </a:defRPr>
            </a:lvl9pPr>
          </a:lstStyle>
          <a:p>
            <a:pPr eaLnBrk="1" hangingPunct="1">
              <a:lnSpc>
                <a:spcPct val="100000"/>
              </a:lnSpc>
              <a:spcBef>
                <a:spcPct val="0"/>
              </a:spcBef>
              <a:buFontTx/>
              <a:buNone/>
            </a:pPr>
            <a:r>
              <a:rPr lang="en-US" altLang="en-US" b="1" dirty="0">
                <a:solidFill>
                  <a:srgbClr val="FFFFFF"/>
                </a:solidFill>
                <a:latin typeface="Optima"/>
                <a:ea typeface="MS PGothic" pitchFamily="34" charset="-128"/>
              </a:rPr>
              <a:t>Reread several </a:t>
            </a:r>
            <a:r>
              <a:rPr lang="en-US" altLang="en-US" b="1" dirty="0" smtClean="0">
                <a:solidFill>
                  <a:srgbClr val="FFFFFF"/>
                </a:solidFill>
                <a:latin typeface="Optima"/>
                <a:ea typeface="MS PGothic" pitchFamily="34" charset="-128"/>
              </a:rPr>
              <a:t>times for multiple purposes</a:t>
            </a:r>
            <a:endParaRPr lang="en-US" altLang="en-US" sz="2400" dirty="0">
              <a:solidFill>
                <a:srgbClr val="000000"/>
              </a:solidFill>
              <a:latin typeface="Arial" pitchFamily="34" charset="0"/>
              <a:ea typeface="MS PGothic" pitchFamily="34" charset="-128"/>
            </a:endParaRPr>
          </a:p>
        </p:txBody>
      </p:sp>
      <p:sp>
        <p:nvSpPr>
          <p:cNvPr id="81929" name="Text Box 9"/>
          <p:cNvSpPr txBox="1">
            <a:spLocks noChangeArrowheads="1"/>
          </p:cNvSpPr>
          <p:nvPr/>
        </p:nvSpPr>
        <p:spPr bwMode="auto">
          <a:xfrm>
            <a:off x="593725" y="3581400"/>
            <a:ext cx="7067550" cy="255454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lnSpc>
                <a:spcPct val="90000"/>
              </a:lnSpc>
              <a:spcBef>
                <a:spcPct val="20000"/>
              </a:spcBef>
              <a:buBlip>
                <a:blip r:embed="rId4"/>
              </a:buBlip>
              <a:defRPr sz="3200">
                <a:solidFill>
                  <a:schemeClr val="tx1"/>
                </a:solidFill>
                <a:latin typeface="Calibri" pitchFamily="34" charset="0"/>
              </a:defRPr>
            </a:lvl1pPr>
            <a:lvl2pPr marL="742950" indent="-285750" defTabSz="457200" eaLnBrk="0" hangingPunct="0">
              <a:lnSpc>
                <a:spcPct val="90000"/>
              </a:lnSpc>
              <a:spcBef>
                <a:spcPct val="20000"/>
              </a:spcBef>
              <a:buBlip>
                <a:blip r:embed="rId5"/>
              </a:buBlip>
              <a:defRPr sz="2800">
                <a:solidFill>
                  <a:schemeClr val="tx1"/>
                </a:solidFill>
                <a:latin typeface="Calibri" pitchFamily="34" charset="0"/>
              </a:defRPr>
            </a:lvl2pPr>
            <a:lvl3pPr marL="1143000" indent="-228600" defTabSz="457200" eaLnBrk="0" hangingPunct="0">
              <a:lnSpc>
                <a:spcPct val="90000"/>
              </a:lnSpc>
              <a:spcBef>
                <a:spcPct val="20000"/>
              </a:spcBef>
              <a:buBlip>
                <a:blip r:embed="rId5"/>
              </a:buBlip>
              <a:defRPr sz="2400">
                <a:solidFill>
                  <a:schemeClr val="tx1"/>
                </a:solidFill>
                <a:latin typeface="Calibri" pitchFamily="34" charset="0"/>
              </a:defRPr>
            </a:lvl3pPr>
            <a:lvl4pPr marL="1600200" indent="-228600" defTabSz="457200" eaLnBrk="0" hangingPunct="0">
              <a:lnSpc>
                <a:spcPct val="90000"/>
              </a:lnSpc>
              <a:spcBef>
                <a:spcPct val="20000"/>
              </a:spcBef>
              <a:buBlip>
                <a:blip r:embed="rId5"/>
              </a:buBlip>
              <a:defRPr sz="2400">
                <a:solidFill>
                  <a:schemeClr val="tx1"/>
                </a:solidFill>
                <a:latin typeface="Calibri" pitchFamily="34" charset="0"/>
              </a:defRPr>
            </a:lvl4pPr>
            <a:lvl5pPr marL="2057400" indent="-228600" defTabSz="457200" eaLnBrk="0" hangingPunct="0">
              <a:lnSpc>
                <a:spcPct val="90000"/>
              </a:lnSpc>
              <a:spcBef>
                <a:spcPct val="20000"/>
              </a:spcBef>
              <a:buBlip>
                <a:blip r:embed="rId5"/>
              </a:buBlip>
              <a:defRPr sz="2400">
                <a:solidFill>
                  <a:schemeClr val="tx1"/>
                </a:solidFill>
                <a:latin typeface="Calibri" pitchFamily="34" charset="0"/>
              </a:defRPr>
            </a:lvl5pPr>
            <a:lvl6pPr marL="2514600" indent="-228600" defTabSz="457200" eaLnBrk="0" fontAlgn="base" hangingPunct="0">
              <a:lnSpc>
                <a:spcPct val="90000"/>
              </a:lnSpc>
              <a:spcBef>
                <a:spcPct val="20000"/>
              </a:spcBef>
              <a:spcAft>
                <a:spcPct val="0"/>
              </a:spcAft>
              <a:buBlip>
                <a:blip r:embed="rId5"/>
              </a:buBlip>
              <a:defRPr sz="2400">
                <a:solidFill>
                  <a:schemeClr val="tx1"/>
                </a:solidFill>
                <a:latin typeface="Calibri" pitchFamily="34" charset="0"/>
              </a:defRPr>
            </a:lvl6pPr>
            <a:lvl7pPr marL="2971800" indent="-228600" defTabSz="457200" eaLnBrk="0" fontAlgn="base" hangingPunct="0">
              <a:lnSpc>
                <a:spcPct val="90000"/>
              </a:lnSpc>
              <a:spcBef>
                <a:spcPct val="20000"/>
              </a:spcBef>
              <a:spcAft>
                <a:spcPct val="0"/>
              </a:spcAft>
              <a:buBlip>
                <a:blip r:embed="rId5"/>
              </a:buBlip>
              <a:defRPr sz="2400">
                <a:solidFill>
                  <a:schemeClr val="tx1"/>
                </a:solidFill>
                <a:latin typeface="Calibri" pitchFamily="34" charset="0"/>
              </a:defRPr>
            </a:lvl7pPr>
            <a:lvl8pPr marL="3429000" indent="-228600" defTabSz="457200" eaLnBrk="0" fontAlgn="base" hangingPunct="0">
              <a:lnSpc>
                <a:spcPct val="90000"/>
              </a:lnSpc>
              <a:spcBef>
                <a:spcPct val="20000"/>
              </a:spcBef>
              <a:spcAft>
                <a:spcPct val="0"/>
              </a:spcAft>
              <a:buBlip>
                <a:blip r:embed="rId5"/>
              </a:buBlip>
              <a:defRPr sz="2400">
                <a:solidFill>
                  <a:schemeClr val="tx1"/>
                </a:solidFill>
                <a:latin typeface="Calibri" pitchFamily="34" charset="0"/>
              </a:defRPr>
            </a:lvl8pPr>
            <a:lvl9pPr marL="3886200" indent="-228600" defTabSz="457200" eaLnBrk="0" fontAlgn="base" hangingPunct="0">
              <a:lnSpc>
                <a:spcPct val="90000"/>
              </a:lnSpc>
              <a:spcBef>
                <a:spcPct val="20000"/>
              </a:spcBef>
              <a:spcAft>
                <a:spcPct val="0"/>
              </a:spcAft>
              <a:buBlip>
                <a:blip r:embed="rId5"/>
              </a:buBlip>
              <a:defRPr sz="2400">
                <a:solidFill>
                  <a:schemeClr val="tx1"/>
                </a:solidFill>
                <a:latin typeface="Calibri" pitchFamily="34" charset="0"/>
              </a:defRPr>
            </a:lvl9pPr>
          </a:lstStyle>
          <a:p>
            <a:pPr eaLnBrk="1" hangingPunct="1">
              <a:lnSpc>
                <a:spcPct val="100000"/>
              </a:lnSpc>
              <a:spcBef>
                <a:spcPct val="0"/>
              </a:spcBef>
              <a:buFontTx/>
              <a:buNone/>
            </a:pPr>
            <a:r>
              <a:rPr lang="en-US" altLang="en-US" b="1" dirty="0" smtClean="0">
                <a:solidFill>
                  <a:srgbClr val="FFFFFF"/>
                </a:solidFill>
                <a:latin typeface="Optima"/>
                <a:ea typeface="MS PGothic" pitchFamily="34" charset="-128"/>
              </a:rPr>
              <a:t>Provide opportunities to return to the text to extract evidence, verify key information, answer questions through what the text states and </a:t>
            </a:r>
            <a:r>
              <a:rPr lang="en-US" altLang="en-US" b="1" dirty="0" err="1" smtClean="0">
                <a:solidFill>
                  <a:srgbClr val="FFFFFF"/>
                </a:solidFill>
                <a:latin typeface="Optima"/>
                <a:ea typeface="MS PGothic" pitchFamily="34" charset="-128"/>
              </a:rPr>
              <a:t>inferencing</a:t>
            </a:r>
            <a:r>
              <a:rPr lang="en-US" altLang="en-US" b="1" dirty="0" smtClean="0">
                <a:solidFill>
                  <a:srgbClr val="FFFFFF"/>
                </a:solidFill>
                <a:latin typeface="Optima"/>
                <a:ea typeface="MS PGothic" pitchFamily="34" charset="-128"/>
              </a:rPr>
              <a:t>.</a:t>
            </a:r>
            <a:endParaRPr lang="en-US" altLang="en-US" b="1" dirty="0">
              <a:solidFill>
                <a:srgbClr val="FFFFFF"/>
              </a:solidFill>
              <a:latin typeface="Optima"/>
              <a:ea typeface="MS PGothic" pitchFamily="34" charset="-128"/>
            </a:endParaRPr>
          </a:p>
        </p:txBody>
      </p:sp>
    </p:spTree>
    <p:extLst>
      <p:ext uri="{BB962C8B-B14F-4D97-AF65-F5344CB8AC3E}">
        <p14:creationId xmlns:p14="http://schemas.microsoft.com/office/powerpoint/2010/main" val="4046142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2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2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animBg="1"/>
      <p:bldP spid="81925" grpId="0" animBg="1"/>
      <p:bldP spid="81927" grpId="0" animBg="1"/>
      <p:bldP spid="81928" grpId="0" animBg="1"/>
      <p:bldP spid="8192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381000" y="381000"/>
            <a:ext cx="8382000" cy="1329595"/>
          </a:xfrm>
        </p:spPr>
        <p:txBody>
          <a:bodyPr>
            <a:normAutofit fontScale="90000"/>
          </a:bodyPr>
          <a:lstStyle/>
          <a:p>
            <a:pPr>
              <a:defRPr/>
            </a:pPr>
            <a:r>
              <a:rPr altLang="en-US" i="1">
                <a:latin typeface="Big Caslon" charset="0"/>
              </a:rPr>
              <a:t>The Gettysburg Address</a:t>
            </a:r>
            <a:r>
              <a:rPr altLang="en-US">
                <a:latin typeface="Big Caslon" charset="0"/>
              </a:rPr>
              <a:t> </a:t>
            </a:r>
            <a:r>
              <a:rPr altLang="en-US" smtClean="0">
                <a:latin typeface="Big Caslon" charset="0"/>
              </a:rPr>
              <a:t>(1863) by </a:t>
            </a:r>
            <a:r>
              <a:rPr altLang="en-US">
                <a:latin typeface="Big Caslon" charset="0"/>
              </a:rPr>
              <a:t>Abraham Lincoln</a:t>
            </a:r>
            <a:endParaRPr altLang="en-US"/>
          </a:p>
        </p:txBody>
      </p:sp>
      <p:sp>
        <p:nvSpPr>
          <p:cNvPr id="64515" name="Rectangle 4"/>
          <p:cNvSpPr>
            <a:spLocks noGrp="1" noChangeArrowheads="1"/>
          </p:cNvSpPr>
          <p:nvPr>
            <p:ph type="body" sz="half" idx="2"/>
          </p:nvPr>
        </p:nvSpPr>
        <p:spPr>
          <a:xfrm>
            <a:off x="5105400" y="2286000"/>
            <a:ext cx="3810000" cy="2714625"/>
          </a:xfrm>
        </p:spPr>
        <p:txBody>
          <a:bodyPr>
            <a:normAutofit fontScale="92500" lnSpcReduction="10000"/>
          </a:bodyPr>
          <a:lstStyle/>
          <a:p>
            <a:pPr marL="0" indent="0">
              <a:buFontTx/>
              <a:buNone/>
            </a:pPr>
            <a:r>
              <a:rPr lang="en-US" altLang="en-US" sz="2800" smtClean="0">
                <a:latin typeface="Big Caslon"/>
              </a:rPr>
              <a:t>Our purpose is to gain understanding of the ideas and values in the text, among others: </a:t>
            </a:r>
            <a:r>
              <a:rPr lang="en-US" altLang="en-US" sz="2800" i="1" smtClean="0">
                <a:latin typeface="Big Caslon"/>
              </a:rPr>
              <a:t>citizenship, democracy, sacrifice, social construct.</a:t>
            </a:r>
          </a:p>
        </p:txBody>
      </p:sp>
      <p:pic>
        <p:nvPicPr>
          <p:cNvPr id="64516" name="Picture 5"/>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09600" y="1981200"/>
            <a:ext cx="4267200" cy="3276600"/>
          </a:xfrm>
          <a:ln>
            <a:solidFill>
              <a:schemeClr val="tx1"/>
            </a:solidFill>
            <a:miter lim="800000"/>
            <a:headEnd/>
            <a:tailEnd/>
          </a:ln>
        </p:spPr>
      </p:pic>
    </p:spTree>
    <p:extLst>
      <p:ext uri="{BB962C8B-B14F-4D97-AF65-F5344CB8AC3E}">
        <p14:creationId xmlns:p14="http://schemas.microsoft.com/office/powerpoint/2010/main" val="688780638"/>
      </p:ext>
    </p:extLst>
  </p:cSld>
  <p:clrMapOvr>
    <a:masterClrMapping/>
  </p:clrMapOvr>
  <p:transition>
    <p:pull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329595"/>
          </a:xfrm>
        </p:spPr>
        <p:txBody>
          <a:bodyPr>
            <a:normAutofit fontScale="90000"/>
          </a:bodyPr>
          <a:lstStyle/>
          <a:p>
            <a:pPr algn="ctr"/>
            <a:r>
              <a:rPr lang="en-US" dirty="0" smtClean="0"/>
              <a:t>The Inside Story of Lincoln’s Top Hat (Elementary)</a:t>
            </a:r>
            <a:endParaRPr lang="en-US" dirty="0"/>
          </a:p>
        </p:txBody>
      </p:sp>
      <p:sp>
        <p:nvSpPr>
          <p:cNvPr id="4" name="Text Placeholder 3"/>
          <p:cNvSpPr>
            <a:spLocks noGrp="1"/>
          </p:cNvSpPr>
          <p:nvPr>
            <p:ph type="body" sz="half" idx="2"/>
          </p:nvPr>
        </p:nvSpPr>
        <p:spPr>
          <a:xfrm>
            <a:off x="5135563" y="1981200"/>
            <a:ext cx="3810000" cy="2511457"/>
          </a:xfrm>
        </p:spPr>
        <p:txBody>
          <a:bodyPr/>
          <a:lstStyle/>
          <a:p>
            <a:r>
              <a:rPr lang="en-US" dirty="0" smtClean="0"/>
              <a:t>Read silently</a:t>
            </a:r>
          </a:p>
          <a:p>
            <a:r>
              <a:rPr lang="en-US" dirty="0" smtClean="0"/>
              <a:t>Annotate  text</a:t>
            </a:r>
          </a:p>
          <a:p>
            <a:r>
              <a:rPr lang="en-US" dirty="0" smtClean="0"/>
              <a:t>Highlight new learning</a:t>
            </a:r>
          </a:p>
          <a:p>
            <a:pPr marL="0" indent="0">
              <a:buNone/>
            </a:pPr>
            <a:endParaRPr lang="en-US" dirty="0"/>
          </a:p>
        </p:txBody>
      </p:sp>
      <p:pic>
        <p:nvPicPr>
          <p:cNvPr id="5" name="Picture 5"/>
          <p:cNvPicPr>
            <a:picLocks noGrp="1" noChangeAspect="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bwMode="auto">
          <a:xfrm>
            <a:off x="152400" y="1905000"/>
            <a:ext cx="3810000" cy="267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62000" y="5486400"/>
            <a:ext cx="5192768" cy="369332"/>
          </a:xfrm>
          <a:prstGeom prst="rect">
            <a:avLst/>
          </a:prstGeom>
          <a:noFill/>
        </p:spPr>
        <p:txBody>
          <a:bodyPr wrap="none" rtlCol="0">
            <a:spAutoFit/>
          </a:bodyPr>
          <a:lstStyle/>
          <a:p>
            <a:r>
              <a:rPr lang="en-US" dirty="0" smtClean="0"/>
              <a:t>“Why are we reading Lincoln?  (Compelling Question)</a:t>
            </a:r>
            <a:endParaRPr lang="en-US" dirty="0"/>
          </a:p>
        </p:txBody>
      </p:sp>
    </p:spTree>
    <p:extLst>
      <p:ext uri="{BB962C8B-B14F-4D97-AF65-F5344CB8AC3E}">
        <p14:creationId xmlns:p14="http://schemas.microsoft.com/office/powerpoint/2010/main" val="329827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8839200" cy="1083711"/>
          </a:xfrm>
        </p:spPr>
        <p:txBody>
          <a:bodyPr>
            <a:noAutofit/>
          </a:bodyPr>
          <a:lstStyle/>
          <a:p>
            <a:pPr algn="ctr">
              <a:defRPr/>
            </a:pPr>
            <a:r>
              <a:rPr sz="3600" b="1" dirty="0" smtClean="0"/>
              <a:t>“Gettysburg Address” or </a:t>
            </a:r>
            <a:r>
              <a:rPr lang="en-US" sz="3600" b="1" dirty="0" smtClean="0"/>
              <a:t/>
            </a:r>
            <a:br>
              <a:rPr lang="en-US" sz="3600" b="1" dirty="0" smtClean="0"/>
            </a:br>
            <a:r>
              <a:rPr sz="3600" b="1" dirty="0" smtClean="0"/>
              <a:t>"The Inside Story of Lincoln's Top Hat</a:t>
            </a:r>
            <a:r>
              <a:rPr lang="en-US" sz="3600" b="1" dirty="0" smtClean="0"/>
              <a:t>"</a:t>
            </a:r>
            <a:r>
              <a:rPr sz="3600" b="1" dirty="0" smtClean="0"/>
              <a:t/>
            </a:r>
            <a:br>
              <a:rPr sz="3600" b="1" dirty="0" smtClean="0"/>
            </a:br>
            <a:endParaRPr sz="3600" b="1" dirty="0">
              <a:solidFill>
                <a:schemeClr val="accent2"/>
              </a:solidFill>
            </a:endParaRPr>
          </a:p>
        </p:txBody>
      </p:sp>
      <p:sp>
        <p:nvSpPr>
          <p:cNvPr id="4" name="Content Placeholder 3"/>
          <p:cNvSpPr>
            <a:spLocks noGrp="1"/>
          </p:cNvSpPr>
          <p:nvPr>
            <p:ph idx="1"/>
          </p:nvPr>
        </p:nvSpPr>
        <p:spPr>
          <a:xfrm>
            <a:off x="232865" y="2217903"/>
            <a:ext cx="8458200" cy="4572000"/>
          </a:xfrm>
        </p:spPr>
        <p:txBody>
          <a:bodyPr>
            <a:normAutofit/>
          </a:bodyPr>
          <a:lstStyle/>
          <a:p>
            <a:pPr>
              <a:defRPr/>
            </a:pPr>
            <a:r>
              <a:rPr lang="en-US" sz="2600" dirty="0" smtClean="0"/>
              <a:t>Read silently.</a:t>
            </a:r>
          </a:p>
          <a:p>
            <a:pPr>
              <a:defRPr/>
            </a:pPr>
            <a:r>
              <a:rPr lang="en-US" sz="2600" dirty="0" smtClean="0"/>
              <a:t>One person Read Orally </a:t>
            </a:r>
          </a:p>
          <a:p>
            <a:pPr>
              <a:defRPr/>
            </a:pPr>
            <a:r>
              <a:rPr lang="en-US" sz="2600" dirty="0" smtClean="0"/>
              <a:t>At your tables, read aloud in 4 Voices (see back of speech)(Gettysburg Address only)(</a:t>
            </a:r>
            <a:r>
              <a:rPr lang="en-US" sz="2600" dirty="0" smtClean="0">
                <a:solidFill>
                  <a:schemeClr val="accent4"/>
                </a:solidFill>
              </a:rPr>
              <a:t>Choral Read</a:t>
            </a:r>
            <a:r>
              <a:rPr lang="en-US" sz="2600" dirty="0" smtClean="0"/>
              <a:t>).</a:t>
            </a:r>
          </a:p>
          <a:p>
            <a:pPr>
              <a:defRPr/>
            </a:pPr>
            <a:r>
              <a:rPr lang="en-US" sz="2600" dirty="0" smtClean="0"/>
              <a:t>At your tables assign 1-3 and read (The Inside Story)</a:t>
            </a:r>
          </a:p>
          <a:p>
            <a:pPr>
              <a:defRPr/>
            </a:pPr>
            <a:r>
              <a:rPr lang="en-US" sz="2600" dirty="0" smtClean="0"/>
              <a:t>Text-dependent question: Of the 266 words contained in this speech, which one is most significant? Defend using quotes from the text. </a:t>
            </a:r>
          </a:p>
          <a:p>
            <a:pPr>
              <a:defRPr/>
            </a:pPr>
            <a:r>
              <a:rPr lang="en-US" sz="2600" dirty="0" smtClean="0"/>
              <a:t>In your opinion what statement was new learning for you. Defend your choice. (The Inside Story of Lincoln’s Top Hat)</a:t>
            </a:r>
          </a:p>
          <a:p>
            <a:pPr>
              <a:defRPr/>
            </a:pP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85421">
            <a:off x="7575886" y="1825482"/>
            <a:ext cx="1150316" cy="1620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24604">
            <a:off x="83055" y="80061"/>
            <a:ext cx="1251045" cy="129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701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b="1" dirty="0" smtClean="0">
                <a:solidFill>
                  <a:srgbClr val="C00000"/>
                </a:solidFill>
                <a:effectLst>
                  <a:outerShdw blurRad="38100" dist="38100" dir="2700000" algn="tl">
                    <a:srgbClr val="000000">
                      <a:alpha val="43137"/>
                    </a:srgbClr>
                  </a:outerShdw>
                </a:effectLst>
              </a:rPr>
              <a:t>Compelling Question</a:t>
            </a:r>
            <a:endParaRPr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600200"/>
            <a:ext cx="8382000" cy="1655076"/>
          </a:xfrm>
        </p:spPr>
        <p:txBody>
          <a:bodyPr>
            <a:normAutofit/>
          </a:bodyPr>
          <a:lstStyle/>
          <a:p>
            <a:pPr>
              <a:defRPr/>
            </a:pPr>
            <a:r>
              <a:rPr lang="en-US" b="1" dirty="0" smtClean="0"/>
              <a:t>Reflect, add, modify to finalize your compelling question</a:t>
            </a:r>
          </a:p>
          <a:p>
            <a:pPr>
              <a:defRPr/>
            </a:pPr>
            <a:r>
              <a:rPr lang="en-US" b="1" dirty="0" smtClean="0"/>
              <a:t>Post question on chart paper </a:t>
            </a:r>
            <a:endParaRPr lang="en-US"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402842"/>
            <a:ext cx="32766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407676"/>
            <a:ext cx="3273425" cy="327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42851" y="4160103"/>
            <a:ext cx="1162498" cy="830997"/>
          </a:xfrm>
          <a:prstGeom prst="rect">
            <a:avLst/>
          </a:prstGeom>
          <a:noFill/>
        </p:spPr>
        <p:txBody>
          <a:bodyPr wrap="none" rtlCol="0">
            <a:spAutoFit/>
          </a:bodyPr>
          <a:lstStyle/>
          <a:p>
            <a:r>
              <a:rPr lang="en-US" sz="4800" b="1" dirty="0" smtClean="0">
                <a:solidFill>
                  <a:srgbClr val="C00000"/>
                </a:solidFill>
                <a:effectLst>
                  <a:outerShdw blurRad="38100" dist="38100" dir="2700000" algn="tl">
                    <a:srgbClr val="000000">
                      <a:alpha val="43137"/>
                    </a:srgbClr>
                  </a:outerShdw>
                </a:effectLst>
              </a:rPr>
              <a:t>K-2 </a:t>
            </a:r>
            <a:endParaRPr lang="en-US" sz="4800" b="1" dirty="0">
              <a:solidFill>
                <a:srgbClr val="C00000"/>
              </a:solidFill>
              <a:effectLst>
                <a:outerShdw blurRad="38100" dist="38100" dir="2700000" algn="tl">
                  <a:srgbClr val="000000">
                    <a:alpha val="43137"/>
                  </a:srgbClr>
                </a:outerShdw>
              </a:effectLst>
            </a:endParaRPr>
          </a:p>
        </p:txBody>
      </p:sp>
      <p:sp>
        <p:nvSpPr>
          <p:cNvPr id="9" name="TextBox 8"/>
          <p:cNvSpPr txBox="1"/>
          <p:nvPr/>
        </p:nvSpPr>
        <p:spPr>
          <a:xfrm>
            <a:off x="5703663" y="4188796"/>
            <a:ext cx="1138453" cy="830997"/>
          </a:xfrm>
          <a:prstGeom prst="rect">
            <a:avLst/>
          </a:prstGeom>
          <a:noFill/>
        </p:spPr>
        <p:txBody>
          <a:bodyPr wrap="none" rtlCol="0">
            <a:spAutoFit/>
          </a:bodyPr>
          <a:lstStyle/>
          <a:p>
            <a:r>
              <a:rPr lang="en-US" sz="4800" b="1" dirty="0" smtClean="0">
                <a:solidFill>
                  <a:srgbClr val="C00000"/>
                </a:solidFill>
                <a:effectLst>
                  <a:outerShdw blurRad="38100" dist="38100" dir="2700000" algn="tl">
                    <a:srgbClr val="000000">
                      <a:alpha val="43137"/>
                    </a:srgbClr>
                  </a:outerShdw>
                </a:effectLst>
              </a:rPr>
              <a:t>3-6 </a:t>
            </a:r>
            <a:endParaRPr lang="en-US" sz="4800" b="1" dirty="0">
              <a:solidFill>
                <a:srgbClr val="C00000"/>
              </a:solidFill>
              <a:effectLst>
                <a:outerShdw blurRad="38100" dist="38100" dir="2700000" algn="tl">
                  <a:srgbClr val="000000">
                    <a:alpha val="43137"/>
                  </a:srgbClr>
                </a:outerShdw>
              </a:effectLst>
            </a:endParaRPr>
          </a:p>
        </p:txBody>
      </p:sp>
      <p:sp>
        <p:nvSpPr>
          <p:cNvPr id="5" name="TextBox 4"/>
          <p:cNvSpPr txBox="1"/>
          <p:nvPr/>
        </p:nvSpPr>
        <p:spPr>
          <a:xfrm>
            <a:off x="3962400" y="4724399"/>
            <a:ext cx="596638" cy="646331"/>
          </a:xfrm>
          <a:prstGeom prst="rect">
            <a:avLst/>
          </a:prstGeom>
          <a:noFill/>
        </p:spPr>
        <p:txBody>
          <a:bodyPr wrap="none" rtlCol="0">
            <a:spAutoFit/>
          </a:bodyPr>
          <a:lstStyle/>
          <a:p>
            <a:r>
              <a:rPr lang="en-US" sz="3600" b="1" dirty="0" smtClean="0">
                <a:solidFill>
                  <a:srgbClr val="C00000"/>
                </a:solidFill>
                <a:effectLst>
                  <a:outerShdw blurRad="38100" dist="38100" dir="2700000" algn="tl">
                    <a:srgbClr val="000000">
                      <a:alpha val="43137"/>
                    </a:srgbClr>
                  </a:outerShdw>
                </a:effectLst>
              </a:rPr>
              <a:t>or</a:t>
            </a:r>
            <a:endParaRPr lang="en-US"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89147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667" y="761999"/>
            <a:ext cx="8198555" cy="592667"/>
          </a:xfrm>
        </p:spPr>
        <p:txBody>
          <a:bodyPr>
            <a:normAutofit fontScale="90000"/>
          </a:bodyPr>
          <a:lstStyle/>
          <a:p>
            <a:pPr algn="ctr">
              <a:defRPr/>
            </a:pPr>
            <a:r>
              <a:rPr b="1" dirty="0" smtClean="0">
                <a:effectLst>
                  <a:outerShdw blurRad="38100" dist="38100" dir="2700000" algn="tl">
                    <a:srgbClr val="000000">
                      <a:alpha val="43137"/>
                    </a:srgbClr>
                  </a:outerShdw>
                </a:effectLst>
              </a:rPr>
              <a:t>Lesson Reflection and Applications</a:t>
            </a:r>
            <a:endParaRPr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708150"/>
            <a:ext cx="8534400" cy="4768850"/>
          </a:xfrm>
        </p:spPr>
        <p:txBody>
          <a:bodyPr>
            <a:normAutofit lnSpcReduction="10000"/>
          </a:bodyPr>
          <a:lstStyle/>
          <a:p>
            <a:pPr>
              <a:defRPr/>
            </a:pPr>
            <a:r>
              <a:rPr lang="en-US" dirty="0"/>
              <a:t>Go back to </a:t>
            </a:r>
            <a:r>
              <a:rPr lang="en-US" dirty="0" smtClean="0"/>
              <a:t>C3 Framework: Pg. 26 </a:t>
            </a:r>
            <a:r>
              <a:rPr lang="en-US" dirty="0"/>
              <a:t>in </a:t>
            </a:r>
            <a:r>
              <a:rPr lang="en-US" dirty="0" smtClean="0"/>
              <a:t>C </a:t>
            </a:r>
            <a:endParaRPr lang="en-US" dirty="0"/>
          </a:p>
          <a:p>
            <a:pPr>
              <a:defRPr/>
            </a:pPr>
            <a:r>
              <a:rPr lang="en-US" dirty="0" smtClean="0"/>
              <a:t>Reflect </a:t>
            </a:r>
            <a:r>
              <a:rPr lang="en-US" dirty="0"/>
              <a:t>on the activity of close reading, </a:t>
            </a:r>
            <a:r>
              <a:rPr lang="en-US" dirty="0" smtClean="0"/>
              <a:t>citing evidence (Literacy Standard 1), and inquiry (Compelling Question).  </a:t>
            </a:r>
          </a:p>
          <a:p>
            <a:pPr>
              <a:defRPr/>
            </a:pPr>
            <a:r>
              <a:rPr lang="en-US" dirty="0" smtClean="0"/>
              <a:t>Was </a:t>
            </a:r>
            <a:r>
              <a:rPr lang="en-US" dirty="0"/>
              <a:t>the intent achieved?  How?</a:t>
            </a:r>
          </a:p>
          <a:p>
            <a:pPr>
              <a:defRPr/>
            </a:pPr>
            <a:r>
              <a:rPr lang="en-US" dirty="0"/>
              <a:t>What elements of this lesson can you use this in your classroom?  </a:t>
            </a:r>
          </a:p>
          <a:p>
            <a:pPr>
              <a:defRPr/>
            </a:pPr>
            <a:r>
              <a:rPr lang="en-US" dirty="0" smtClean="0"/>
              <a:t>Share </a:t>
            </a:r>
            <a:r>
              <a:rPr lang="en-US" dirty="0"/>
              <a:t>at </a:t>
            </a:r>
            <a:r>
              <a:rPr lang="en-US" dirty="0" smtClean="0"/>
              <a:t>tables.</a:t>
            </a:r>
          </a:p>
          <a:p>
            <a:pPr>
              <a:defRPr/>
            </a:pPr>
            <a:r>
              <a:rPr lang="en-US" dirty="0" smtClean="0"/>
              <a:t>Record reflections in your journal.  </a:t>
            </a:r>
            <a:endParaRPr lang="en-US" dirty="0"/>
          </a:p>
        </p:txBody>
      </p:sp>
      <p:sp>
        <p:nvSpPr>
          <p:cNvPr id="70660" name="TextBox 3"/>
          <p:cNvSpPr txBox="1">
            <a:spLocks noChangeArrowheads="1"/>
          </p:cNvSpPr>
          <p:nvPr/>
        </p:nvSpPr>
        <p:spPr bwMode="auto">
          <a:xfrm>
            <a:off x="4699000" y="192088"/>
            <a:ext cx="406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ct val="20000"/>
              </a:spcBef>
              <a:buBlip>
                <a:blip r:embed="rId2"/>
              </a:buBlip>
              <a:defRPr sz="3200">
                <a:solidFill>
                  <a:schemeClr val="tx1"/>
                </a:solidFill>
                <a:latin typeface="Calibri" pitchFamily="34" charset="0"/>
              </a:defRPr>
            </a:lvl1pPr>
            <a:lvl2pPr marL="742950" indent="-285750" eaLnBrk="0" hangingPunct="0">
              <a:lnSpc>
                <a:spcPct val="90000"/>
              </a:lnSpc>
              <a:spcBef>
                <a:spcPct val="20000"/>
              </a:spcBef>
              <a:buBlip>
                <a:blip r:embed="rId3"/>
              </a:buBlip>
              <a:defRPr sz="2800">
                <a:solidFill>
                  <a:schemeClr val="tx1"/>
                </a:solidFill>
                <a:latin typeface="Calibri" pitchFamily="34" charset="0"/>
              </a:defRPr>
            </a:lvl2pPr>
            <a:lvl3pPr marL="1143000" indent="-228600" eaLnBrk="0" hangingPunct="0">
              <a:lnSpc>
                <a:spcPct val="90000"/>
              </a:lnSpc>
              <a:spcBef>
                <a:spcPct val="20000"/>
              </a:spcBef>
              <a:buBlip>
                <a:blip r:embed="rId3"/>
              </a:buBlip>
              <a:defRPr sz="2400">
                <a:solidFill>
                  <a:schemeClr val="tx1"/>
                </a:solidFill>
                <a:latin typeface="Calibri" pitchFamily="34" charset="0"/>
              </a:defRPr>
            </a:lvl3pPr>
            <a:lvl4pPr marL="1600200" indent="-228600" eaLnBrk="0" hangingPunct="0">
              <a:lnSpc>
                <a:spcPct val="90000"/>
              </a:lnSpc>
              <a:spcBef>
                <a:spcPct val="20000"/>
              </a:spcBef>
              <a:buBlip>
                <a:blip r:embed="rId3"/>
              </a:buBlip>
              <a:defRPr sz="2400">
                <a:solidFill>
                  <a:schemeClr val="tx1"/>
                </a:solidFill>
                <a:latin typeface="Calibri" pitchFamily="34" charset="0"/>
              </a:defRPr>
            </a:lvl4pPr>
            <a:lvl5pPr marL="2057400" indent="-228600" eaLnBrk="0" hangingPunct="0">
              <a:lnSpc>
                <a:spcPct val="90000"/>
              </a:lnSpc>
              <a:spcBef>
                <a:spcPct val="20000"/>
              </a:spcBef>
              <a:buBlip>
                <a:blip r:embed="rId3"/>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3"/>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3"/>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3"/>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3"/>
              </a:buBlip>
              <a:defRPr sz="2400">
                <a:solidFill>
                  <a:schemeClr val="tx1"/>
                </a:solidFill>
                <a:latin typeface="Calibri" pitchFamily="34" charset="0"/>
              </a:defRPr>
            </a:lvl9pPr>
          </a:lstStyle>
          <a:p>
            <a:pPr algn="ctr" eaLnBrk="1" hangingPunct="1">
              <a:lnSpc>
                <a:spcPct val="100000"/>
              </a:lnSpc>
              <a:spcBef>
                <a:spcPct val="0"/>
              </a:spcBef>
              <a:buFontTx/>
              <a:buNone/>
            </a:pPr>
            <a:r>
              <a:rPr lang="en-US" altLang="en-US" sz="2400" b="1" dirty="0">
                <a:solidFill>
                  <a:srgbClr val="C00000"/>
                </a:solidFill>
                <a:effectLst>
                  <a:outerShdw blurRad="38100" dist="38100" dir="2700000" algn="tl">
                    <a:srgbClr val="000000">
                      <a:alpha val="43137"/>
                    </a:srgbClr>
                  </a:outerShdw>
                </a:effectLst>
              </a:rPr>
              <a:t>REFLECT as TEACHER</a:t>
            </a:r>
          </a:p>
        </p:txBody>
      </p: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800600"/>
            <a:ext cx="2057400" cy="17369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06827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5"/>
          <p:cNvSpPr>
            <a:spLocks noGrp="1"/>
          </p:cNvSpPr>
          <p:nvPr>
            <p:ph type="title" idx="4294967295"/>
          </p:nvPr>
        </p:nvSpPr>
        <p:spPr>
          <a:xfrm>
            <a:off x="0" y="274638"/>
            <a:ext cx="8229600" cy="1143000"/>
          </a:xfrm>
        </p:spPr>
        <p:txBody>
          <a:bodyPr/>
          <a:lstStyle/>
          <a:p>
            <a:pPr eaLnBrk="1" hangingPunct="1"/>
            <a:r>
              <a:rPr lang="en-US" altLang="en-US" dirty="0" smtClean="0"/>
              <a:t>Pillars again</a:t>
            </a:r>
          </a:p>
        </p:txBody>
      </p:sp>
      <p:pic>
        <p:nvPicPr>
          <p:cNvPr id="53251" name="Picture 2" descr="C:\Documents and Settings\kslone\Local Settings\Temporary Internet Files\Content.IE5\8HIFSDU3\MC90043925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46894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2" descr="C:\Documents and Settings\kslone\Local Settings\Temporary Internet Files\Content.IE5\8HIFSDU3\MC90043925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075" y="304800"/>
            <a:ext cx="46894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38201" y="1053794"/>
            <a:ext cx="492443" cy="4585005"/>
          </a:xfrm>
          <a:prstGeom prst="rect">
            <a:avLst/>
          </a:prstGeom>
          <a:noFill/>
        </p:spPr>
        <p:txBody>
          <a:bodyPr vert="vert270">
            <a:spAutoFit/>
          </a:bodyPr>
          <a:lstStyle/>
          <a:p>
            <a:pPr fontAlgn="auto">
              <a:spcBef>
                <a:spcPts val="0"/>
              </a:spcBef>
              <a:spcAft>
                <a:spcPts val="0"/>
              </a:spcAft>
              <a:defRPr/>
            </a:pPr>
            <a:r>
              <a:rPr lang="en-US" sz="2000" b="1" dirty="0">
                <a:solidFill>
                  <a:prstClr val="black"/>
                </a:solidFill>
                <a:latin typeface="Calibri"/>
              </a:rPr>
              <a:t>Highly Effective Teaching and learning</a:t>
            </a:r>
          </a:p>
        </p:txBody>
      </p:sp>
      <p:sp>
        <p:nvSpPr>
          <p:cNvPr id="7" name="TextBox 6"/>
          <p:cNvSpPr txBox="1"/>
          <p:nvPr/>
        </p:nvSpPr>
        <p:spPr>
          <a:xfrm>
            <a:off x="3276602" y="2057400"/>
            <a:ext cx="492443" cy="3124200"/>
          </a:xfrm>
          <a:prstGeom prst="rect">
            <a:avLst/>
          </a:prstGeom>
          <a:noFill/>
        </p:spPr>
        <p:txBody>
          <a:bodyPr vert="vert270">
            <a:spAutoFit/>
          </a:bodyPr>
          <a:lstStyle/>
          <a:p>
            <a:pPr algn="ctr" fontAlgn="auto">
              <a:spcBef>
                <a:spcPts val="0"/>
              </a:spcBef>
              <a:spcAft>
                <a:spcPts val="0"/>
              </a:spcAft>
              <a:defRPr/>
            </a:pPr>
            <a:r>
              <a:rPr lang="en-US" sz="2000" b="1" dirty="0">
                <a:solidFill>
                  <a:prstClr val="black"/>
                </a:solidFill>
                <a:latin typeface="Calibri"/>
              </a:rPr>
              <a:t>Assessment Literacy</a:t>
            </a:r>
          </a:p>
        </p:txBody>
      </p:sp>
      <p:sp>
        <p:nvSpPr>
          <p:cNvPr id="8" name="TextBox 7"/>
          <p:cNvSpPr txBox="1"/>
          <p:nvPr/>
        </p:nvSpPr>
        <p:spPr>
          <a:xfrm>
            <a:off x="5334001" y="2281989"/>
            <a:ext cx="492443" cy="2895600"/>
          </a:xfrm>
          <a:prstGeom prst="rect">
            <a:avLst/>
          </a:prstGeom>
          <a:noFill/>
        </p:spPr>
        <p:txBody>
          <a:bodyPr vert="vert270">
            <a:spAutoFit/>
          </a:bodyPr>
          <a:lstStyle/>
          <a:p>
            <a:pPr algn="ctr" fontAlgn="auto">
              <a:spcBef>
                <a:spcPts val="0"/>
              </a:spcBef>
              <a:spcAft>
                <a:spcPts val="0"/>
              </a:spcAft>
              <a:defRPr/>
            </a:pPr>
            <a:r>
              <a:rPr lang="en-US" sz="2000" b="1" dirty="0">
                <a:solidFill>
                  <a:prstClr val="black"/>
                </a:solidFill>
                <a:latin typeface="Calibri"/>
              </a:rPr>
              <a:t>Leadership</a:t>
            </a:r>
          </a:p>
        </p:txBody>
      </p:sp>
      <p:sp>
        <p:nvSpPr>
          <p:cNvPr id="10" name="TextBox 9"/>
          <p:cNvSpPr txBox="1"/>
          <p:nvPr/>
        </p:nvSpPr>
        <p:spPr>
          <a:xfrm>
            <a:off x="7848601" y="1053795"/>
            <a:ext cx="492443" cy="4343400"/>
          </a:xfrm>
          <a:prstGeom prst="rect">
            <a:avLst/>
          </a:prstGeom>
          <a:noFill/>
        </p:spPr>
        <p:txBody>
          <a:bodyPr vert="vert270">
            <a:spAutoFit/>
          </a:bodyPr>
          <a:lstStyle/>
          <a:p>
            <a:pPr fontAlgn="auto">
              <a:spcBef>
                <a:spcPts val="0"/>
              </a:spcBef>
              <a:spcAft>
                <a:spcPts val="0"/>
              </a:spcAft>
              <a:defRPr/>
            </a:pPr>
            <a:r>
              <a:rPr lang="en-US" sz="2000" b="1" dirty="0">
                <a:solidFill>
                  <a:prstClr val="black"/>
                </a:solidFill>
                <a:latin typeface="Calibri"/>
              </a:rPr>
              <a:t>Kentucky’s Core Academic Standards</a:t>
            </a:r>
          </a:p>
        </p:txBody>
      </p:sp>
      <p:sp>
        <p:nvSpPr>
          <p:cNvPr id="3" name="TextBox 2"/>
          <p:cNvSpPr txBox="1">
            <a:spLocks noChangeArrowheads="1"/>
          </p:cNvSpPr>
          <p:nvPr/>
        </p:nvSpPr>
        <p:spPr bwMode="auto">
          <a:xfrm>
            <a:off x="0" y="5883275"/>
            <a:ext cx="9144000"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solidFill>
                  <a:srgbClr val="000000"/>
                </a:solidFill>
              </a:rPr>
              <a:t>TPGES--Teacher Professional Growth and Effectiveness System</a:t>
            </a:r>
          </a:p>
        </p:txBody>
      </p:sp>
      <p:sp>
        <p:nvSpPr>
          <p:cNvPr id="6" name="TextBox 5"/>
          <p:cNvSpPr txBox="1"/>
          <p:nvPr/>
        </p:nvSpPr>
        <p:spPr>
          <a:xfrm>
            <a:off x="0" y="38989"/>
            <a:ext cx="9144000" cy="1077218"/>
          </a:xfrm>
          <a:prstGeom prst="rect">
            <a:avLst/>
          </a:prstGeom>
          <a:noFill/>
        </p:spPr>
        <p:txBody>
          <a:bodyPr>
            <a:spAutoFit/>
          </a:bodyPr>
          <a:lstStyle/>
          <a:p>
            <a:pPr algn="ctr" fontAlgn="auto">
              <a:spcBef>
                <a:spcPts val="0"/>
              </a:spcBef>
              <a:spcAft>
                <a:spcPts val="0"/>
              </a:spcAft>
              <a:defRPr/>
            </a:pPr>
            <a:endParaRPr lang="en-US" sz="3200" dirty="0">
              <a:ln w="12700">
                <a:solidFill>
                  <a:srgbClr val="1F497D">
                    <a:satMod val="155000"/>
                  </a:srgbClr>
                </a:solidFill>
                <a:prstDash val="solid"/>
              </a:ln>
              <a:solidFill>
                <a:prstClr val="black"/>
              </a:solidFill>
              <a:effectLst>
                <a:outerShdw blurRad="41275" dist="20320" dir="1800000" algn="tl" rotWithShape="0">
                  <a:srgbClr val="000000">
                    <a:alpha val="40000"/>
                  </a:srgbClr>
                </a:outerShdw>
              </a:effectLst>
              <a:latin typeface="Calibri"/>
            </a:endParaRPr>
          </a:p>
          <a:p>
            <a:pPr algn="ctr" fontAlgn="auto">
              <a:spcBef>
                <a:spcPts val="0"/>
              </a:spcBef>
              <a:spcAft>
                <a:spcPts val="0"/>
              </a:spcAft>
              <a:defRPr/>
            </a:pPr>
            <a:r>
              <a:rPr lang="en-US" sz="3200" dirty="0">
                <a:ln w="12700">
                  <a:solidFill>
                    <a:srgbClr val="1F497D">
                      <a:satMod val="155000"/>
                    </a:srgbClr>
                  </a:solidFill>
                  <a:prstDash val="solid"/>
                </a:ln>
                <a:solidFill>
                  <a:prstClr val="black"/>
                </a:solidFill>
                <a:effectLst>
                  <a:outerShdw blurRad="41275" dist="20320" dir="1800000" algn="tl" rotWithShape="0">
                    <a:srgbClr val="000000">
                      <a:alpha val="40000"/>
                    </a:srgbClr>
                  </a:outerShdw>
                </a:effectLst>
                <a:latin typeface="Calibri"/>
              </a:rPr>
              <a:t>Pillars of Network Meetings…</a:t>
            </a:r>
            <a:r>
              <a:rPr lang="en-US" sz="3200" b="1" dirty="0">
                <a:solidFill>
                  <a:srgbClr val="C00000"/>
                </a:solidFill>
                <a:effectLst>
                  <a:outerShdw blurRad="38100" dist="38100" dir="2700000" algn="tl">
                    <a:srgbClr val="000000">
                      <a:alpha val="43137"/>
                    </a:srgbClr>
                  </a:outerShdw>
                </a:effectLst>
                <a:latin typeface="Calibri"/>
              </a:rPr>
              <a:t>Network Foundations</a:t>
            </a:r>
          </a:p>
        </p:txBody>
      </p:sp>
      <p:sp>
        <p:nvSpPr>
          <p:cNvPr id="2" name="TextBox 1"/>
          <p:cNvSpPr txBox="1"/>
          <p:nvPr/>
        </p:nvSpPr>
        <p:spPr>
          <a:xfrm>
            <a:off x="0" y="39688"/>
            <a:ext cx="9144000" cy="460375"/>
          </a:xfrm>
          <a:prstGeom prst="rect">
            <a:avLst/>
          </a:prstGeom>
          <a:solidFill>
            <a:schemeClr val="accent6">
              <a:lumMod val="60000"/>
              <a:lumOff val="40000"/>
            </a:schemeClr>
          </a:solidFill>
        </p:spPr>
        <p:txBody>
          <a:bodyPr>
            <a:spAutoFit/>
          </a:bodyPr>
          <a:lstStyle/>
          <a:p>
            <a:pPr algn="ctr" fontAlgn="auto">
              <a:spcBef>
                <a:spcPts val="0"/>
              </a:spcBef>
              <a:spcAft>
                <a:spcPts val="0"/>
              </a:spcAft>
              <a:defRPr/>
            </a:pPr>
            <a:r>
              <a:rPr lang="en-US" sz="2400" b="1" dirty="0">
                <a:solidFill>
                  <a:prstClr val="black"/>
                </a:solidFill>
                <a:latin typeface="Antique Olive" panose="020B0603020204030204" pitchFamily="34" charset="0"/>
              </a:rPr>
              <a:t>Professional Learning </a:t>
            </a:r>
          </a:p>
        </p:txBody>
      </p:sp>
      <p:sp>
        <p:nvSpPr>
          <p:cNvPr id="4" name="Oval 3"/>
          <p:cNvSpPr/>
          <p:nvPr/>
        </p:nvSpPr>
        <p:spPr>
          <a:xfrm>
            <a:off x="7162800" y="1116013"/>
            <a:ext cx="1846263" cy="452278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Oval 8"/>
          <p:cNvSpPr/>
          <p:nvPr/>
        </p:nvSpPr>
        <p:spPr>
          <a:xfrm>
            <a:off x="381000" y="1054100"/>
            <a:ext cx="1600200" cy="482917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Tree>
    <p:extLst>
      <p:ext uri="{BB962C8B-B14F-4D97-AF65-F5344CB8AC3E}">
        <p14:creationId xmlns:p14="http://schemas.microsoft.com/office/powerpoint/2010/main" val="215844486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80">
                                          <p:stCondLst>
                                            <p:cond delay="0"/>
                                          </p:stCondLst>
                                        </p:cTn>
                                        <p:tgtEl>
                                          <p:spTgt spid="10"/>
                                        </p:tgtEl>
                                      </p:cBhvr>
                                    </p:animEffect>
                                    <p:anim calcmode="lin" valueType="num">
                                      <p:cBhvr>
                                        <p:cTn id="5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1" dur="26">
                                          <p:stCondLst>
                                            <p:cond delay="650"/>
                                          </p:stCondLst>
                                        </p:cTn>
                                        <p:tgtEl>
                                          <p:spTgt spid="10"/>
                                        </p:tgtEl>
                                      </p:cBhvr>
                                      <p:to x="100000" y="60000"/>
                                    </p:animScale>
                                    <p:animScale>
                                      <p:cBhvr>
                                        <p:cTn id="62" dur="166" decel="50000">
                                          <p:stCondLst>
                                            <p:cond delay="676"/>
                                          </p:stCondLst>
                                        </p:cTn>
                                        <p:tgtEl>
                                          <p:spTgt spid="10"/>
                                        </p:tgtEl>
                                      </p:cBhvr>
                                      <p:to x="100000" y="100000"/>
                                    </p:animScale>
                                    <p:animScale>
                                      <p:cBhvr>
                                        <p:cTn id="63" dur="26">
                                          <p:stCondLst>
                                            <p:cond delay="1312"/>
                                          </p:stCondLst>
                                        </p:cTn>
                                        <p:tgtEl>
                                          <p:spTgt spid="10"/>
                                        </p:tgtEl>
                                      </p:cBhvr>
                                      <p:to x="100000" y="80000"/>
                                    </p:animScale>
                                    <p:animScale>
                                      <p:cBhvr>
                                        <p:cTn id="64" dur="166" decel="50000">
                                          <p:stCondLst>
                                            <p:cond delay="1338"/>
                                          </p:stCondLst>
                                        </p:cTn>
                                        <p:tgtEl>
                                          <p:spTgt spid="10"/>
                                        </p:tgtEl>
                                      </p:cBhvr>
                                      <p:to x="100000" y="100000"/>
                                    </p:animScale>
                                    <p:animScale>
                                      <p:cBhvr>
                                        <p:cTn id="65" dur="26">
                                          <p:stCondLst>
                                            <p:cond delay="1642"/>
                                          </p:stCondLst>
                                        </p:cTn>
                                        <p:tgtEl>
                                          <p:spTgt spid="10"/>
                                        </p:tgtEl>
                                      </p:cBhvr>
                                      <p:to x="100000" y="90000"/>
                                    </p:animScale>
                                    <p:animScale>
                                      <p:cBhvr>
                                        <p:cTn id="66" dur="166" decel="50000">
                                          <p:stCondLst>
                                            <p:cond delay="1668"/>
                                          </p:stCondLst>
                                        </p:cTn>
                                        <p:tgtEl>
                                          <p:spTgt spid="10"/>
                                        </p:tgtEl>
                                      </p:cBhvr>
                                      <p:to x="100000" y="100000"/>
                                    </p:animScale>
                                    <p:animScale>
                                      <p:cBhvr>
                                        <p:cTn id="67" dur="26">
                                          <p:stCondLst>
                                            <p:cond delay="1808"/>
                                          </p:stCondLst>
                                        </p:cTn>
                                        <p:tgtEl>
                                          <p:spTgt spid="10"/>
                                        </p:tgtEl>
                                      </p:cBhvr>
                                      <p:to x="100000" y="95000"/>
                                    </p:animScale>
                                    <p:animScale>
                                      <p:cBhvr>
                                        <p:cTn id="68" dur="166" decel="50000">
                                          <p:stCondLst>
                                            <p:cond delay="1834"/>
                                          </p:stCondLst>
                                        </p:cTn>
                                        <p:tgtEl>
                                          <p:spTgt spid="10"/>
                                        </p:tgtEl>
                                      </p:cBhvr>
                                      <p:to x="100000" y="100000"/>
                                    </p:animScale>
                                  </p:childTnLst>
                                </p:cTn>
                              </p:par>
                            </p:childTnLst>
                          </p:cTn>
                        </p:par>
                      </p:childTnLst>
                    </p:cTn>
                  </p:par>
                  <p:par>
                    <p:cTn id="69" fill="hold" nodeType="clickPar">
                      <p:stCondLst>
                        <p:cond delay="indefinite"/>
                      </p:stCondLst>
                      <p:childTnLst>
                        <p:par>
                          <p:cTn id="70" fill="hold" nodeType="withGroup">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wipe(down)">
                                      <p:cBhvr>
                                        <p:cTn id="73" dur="580">
                                          <p:stCondLst>
                                            <p:cond delay="0"/>
                                          </p:stCondLst>
                                        </p:cTn>
                                        <p:tgtEl>
                                          <p:spTgt spid="3"/>
                                        </p:tgtEl>
                                      </p:cBhvr>
                                    </p:animEffect>
                                    <p:anim calcmode="lin" valueType="num">
                                      <p:cBhvr>
                                        <p:cTn id="7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9" dur="26">
                                          <p:stCondLst>
                                            <p:cond delay="650"/>
                                          </p:stCondLst>
                                        </p:cTn>
                                        <p:tgtEl>
                                          <p:spTgt spid="3"/>
                                        </p:tgtEl>
                                      </p:cBhvr>
                                      <p:to x="100000" y="60000"/>
                                    </p:animScale>
                                    <p:animScale>
                                      <p:cBhvr>
                                        <p:cTn id="80" dur="166" decel="50000">
                                          <p:stCondLst>
                                            <p:cond delay="676"/>
                                          </p:stCondLst>
                                        </p:cTn>
                                        <p:tgtEl>
                                          <p:spTgt spid="3"/>
                                        </p:tgtEl>
                                      </p:cBhvr>
                                      <p:to x="100000" y="100000"/>
                                    </p:animScale>
                                    <p:animScale>
                                      <p:cBhvr>
                                        <p:cTn id="81" dur="26">
                                          <p:stCondLst>
                                            <p:cond delay="1312"/>
                                          </p:stCondLst>
                                        </p:cTn>
                                        <p:tgtEl>
                                          <p:spTgt spid="3"/>
                                        </p:tgtEl>
                                      </p:cBhvr>
                                      <p:to x="100000" y="80000"/>
                                    </p:animScale>
                                    <p:animScale>
                                      <p:cBhvr>
                                        <p:cTn id="82" dur="166" decel="50000">
                                          <p:stCondLst>
                                            <p:cond delay="1338"/>
                                          </p:stCondLst>
                                        </p:cTn>
                                        <p:tgtEl>
                                          <p:spTgt spid="3"/>
                                        </p:tgtEl>
                                      </p:cBhvr>
                                      <p:to x="100000" y="100000"/>
                                    </p:animScale>
                                    <p:animScale>
                                      <p:cBhvr>
                                        <p:cTn id="83" dur="26">
                                          <p:stCondLst>
                                            <p:cond delay="1642"/>
                                          </p:stCondLst>
                                        </p:cTn>
                                        <p:tgtEl>
                                          <p:spTgt spid="3"/>
                                        </p:tgtEl>
                                      </p:cBhvr>
                                      <p:to x="100000" y="90000"/>
                                    </p:animScale>
                                    <p:animScale>
                                      <p:cBhvr>
                                        <p:cTn id="84" dur="166" decel="50000">
                                          <p:stCondLst>
                                            <p:cond delay="1668"/>
                                          </p:stCondLst>
                                        </p:cTn>
                                        <p:tgtEl>
                                          <p:spTgt spid="3"/>
                                        </p:tgtEl>
                                      </p:cBhvr>
                                      <p:to x="100000" y="100000"/>
                                    </p:animScale>
                                    <p:animScale>
                                      <p:cBhvr>
                                        <p:cTn id="85" dur="26">
                                          <p:stCondLst>
                                            <p:cond delay="1808"/>
                                          </p:stCondLst>
                                        </p:cTn>
                                        <p:tgtEl>
                                          <p:spTgt spid="3"/>
                                        </p:tgtEl>
                                      </p:cBhvr>
                                      <p:to x="100000" y="95000"/>
                                    </p:animScale>
                                    <p:animScale>
                                      <p:cBhvr>
                                        <p:cTn id="86" dur="166" decel="50000">
                                          <p:stCondLst>
                                            <p:cond delay="1834"/>
                                          </p:stCondLst>
                                        </p:cTn>
                                        <p:tgtEl>
                                          <p:spTgt spid="3"/>
                                        </p:tgtEl>
                                      </p:cBhvr>
                                      <p:to x="100000" y="100000"/>
                                    </p:animScale>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
                                        </p:tgtEl>
                                        <p:attrNameLst>
                                          <p:attrName>style.visibility</p:attrName>
                                        </p:attrNameLst>
                                      </p:cBhvr>
                                      <p:to>
                                        <p:strVal val="visible"/>
                                      </p:to>
                                    </p:set>
                                    <p:anim calcmode="lin" valueType="num">
                                      <p:cBhvr additive="base">
                                        <p:cTn id="91" dur="500" fill="hold"/>
                                        <p:tgtEl>
                                          <p:spTgt spid="4"/>
                                        </p:tgtEl>
                                        <p:attrNameLst>
                                          <p:attrName>ppt_x</p:attrName>
                                        </p:attrNameLst>
                                      </p:cBhvr>
                                      <p:tavLst>
                                        <p:tav tm="0">
                                          <p:val>
                                            <p:strVal val="#ppt_x"/>
                                          </p:val>
                                        </p:tav>
                                        <p:tav tm="100000">
                                          <p:val>
                                            <p:strVal val="#ppt_x"/>
                                          </p:val>
                                        </p:tav>
                                      </p:tavLst>
                                    </p:anim>
                                    <p:anim calcmode="lin" valueType="num">
                                      <p:cBhvr additive="base">
                                        <p:cTn id="9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b="1" dirty="0" smtClean="0">
                <a:solidFill>
                  <a:srgbClr val="C00000"/>
                </a:solidFill>
              </a:rPr>
              <a:t>Journal Entry</a:t>
            </a:r>
            <a:endParaRPr b="1" dirty="0">
              <a:solidFill>
                <a:srgbClr val="C00000"/>
              </a:solidFill>
            </a:endParaRPr>
          </a:p>
        </p:txBody>
      </p:sp>
      <p:sp>
        <p:nvSpPr>
          <p:cNvPr id="8" name="Text Placeholder 7"/>
          <p:cNvSpPr>
            <a:spLocks noGrp="1"/>
          </p:cNvSpPr>
          <p:nvPr>
            <p:ph type="body" sz="quarter" idx="10"/>
          </p:nvPr>
        </p:nvSpPr>
        <p:spPr>
          <a:xfrm>
            <a:off x="381000" y="1411288"/>
            <a:ext cx="8382000" cy="2954337"/>
          </a:xfrm>
        </p:spPr>
        <p:txBody>
          <a:bodyPr>
            <a:normAutofit lnSpcReduction="10000"/>
          </a:bodyPr>
          <a:lstStyle/>
          <a:p>
            <a:pPr marL="0" indent="0" algn="ctr">
              <a:lnSpc>
                <a:spcPct val="100000"/>
              </a:lnSpc>
              <a:spcBef>
                <a:spcPts val="0"/>
              </a:spcBef>
              <a:buFontTx/>
              <a:buNone/>
              <a:defRPr/>
            </a:pPr>
            <a:r>
              <a:rPr lang="en-US" altLang="en-US" sz="4000" b="1" dirty="0" smtClean="0"/>
              <a:t>What </a:t>
            </a:r>
            <a:r>
              <a:rPr lang="en-US" altLang="en-US" sz="4000" b="1" dirty="0"/>
              <a:t>is a Social Studies </a:t>
            </a:r>
            <a:r>
              <a:rPr lang="en-US" altLang="en-US" sz="4000" b="1" dirty="0" smtClean="0"/>
              <a:t>concept/unit/lesson that </a:t>
            </a:r>
            <a:r>
              <a:rPr lang="en-US" altLang="en-US" sz="4000" b="1" dirty="0"/>
              <a:t>you </a:t>
            </a:r>
            <a:endParaRPr lang="en-US" altLang="en-US" sz="4000" b="1" dirty="0" smtClean="0"/>
          </a:p>
          <a:p>
            <a:pPr marL="0" indent="0" algn="ctr">
              <a:lnSpc>
                <a:spcPct val="100000"/>
              </a:lnSpc>
              <a:spcBef>
                <a:spcPts val="0"/>
              </a:spcBef>
              <a:buFontTx/>
              <a:buNone/>
              <a:defRPr/>
            </a:pPr>
            <a:r>
              <a:rPr lang="en-US" altLang="en-US" sz="4000" b="1" dirty="0" smtClean="0"/>
              <a:t>will </a:t>
            </a:r>
            <a:r>
              <a:rPr lang="en-US" altLang="en-US" sz="4000" b="1" dirty="0"/>
              <a:t>teach </a:t>
            </a:r>
            <a:r>
              <a:rPr lang="en-US" altLang="en-US" sz="4000" b="1" dirty="0" smtClean="0"/>
              <a:t>before the end of this </a:t>
            </a:r>
          </a:p>
          <a:p>
            <a:pPr marL="0" indent="0" algn="ctr">
              <a:lnSpc>
                <a:spcPct val="100000"/>
              </a:lnSpc>
              <a:spcBef>
                <a:spcPts val="0"/>
              </a:spcBef>
              <a:buFontTx/>
              <a:buNone/>
              <a:defRPr/>
            </a:pPr>
            <a:r>
              <a:rPr lang="en-US" altLang="en-US" sz="4000" b="1" dirty="0" smtClean="0"/>
              <a:t>school year that </a:t>
            </a:r>
            <a:r>
              <a:rPr lang="en-US" altLang="en-US" sz="4000" b="1" dirty="0"/>
              <a:t>is a “good </a:t>
            </a:r>
            <a:r>
              <a:rPr lang="en-US" altLang="en-US" sz="4000" b="1" dirty="0" smtClean="0"/>
              <a:t>fit” </a:t>
            </a:r>
          </a:p>
          <a:p>
            <a:pPr marL="0" indent="0" algn="ctr">
              <a:lnSpc>
                <a:spcPct val="100000"/>
              </a:lnSpc>
              <a:spcBef>
                <a:spcPts val="0"/>
              </a:spcBef>
              <a:buFontTx/>
              <a:buNone/>
              <a:defRPr/>
            </a:pPr>
            <a:r>
              <a:rPr lang="en-US" altLang="en-US" sz="4000" b="1" dirty="0" smtClean="0"/>
              <a:t>for  a close read? </a:t>
            </a:r>
            <a:endParaRPr lang="en-US" altLang="en-US" sz="4000" b="1" dirty="0"/>
          </a:p>
          <a:p>
            <a:pPr>
              <a:lnSpc>
                <a:spcPct val="100000"/>
              </a:lnSpc>
              <a:spcBef>
                <a:spcPts val="0"/>
              </a:spcBef>
              <a:defRPr/>
            </a:pPr>
            <a:endParaRPr lang="en-US" dirty="0"/>
          </a:p>
        </p:txBody>
      </p:sp>
      <p:pic>
        <p:nvPicPr>
          <p:cNvPr id="716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07317">
            <a:off x="3142595" y="4175981"/>
            <a:ext cx="2370138" cy="258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85" name="TextBox 9"/>
          <p:cNvSpPr txBox="1">
            <a:spLocks noChangeArrowheads="1"/>
          </p:cNvSpPr>
          <p:nvPr/>
        </p:nvSpPr>
        <p:spPr bwMode="auto">
          <a:xfrm>
            <a:off x="3748490" y="4881019"/>
            <a:ext cx="1338262" cy="738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buBlip>
                <a:blip r:embed="rId4"/>
              </a:buBlip>
              <a:defRPr sz="3200">
                <a:solidFill>
                  <a:schemeClr val="tx1"/>
                </a:solidFill>
                <a:latin typeface="Calibri" pitchFamily="34" charset="0"/>
              </a:defRPr>
            </a:lvl1pPr>
            <a:lvl2pPr marL="742950" indent="-285750" eaLnBrk="0" hangingPunct="0">
              <a:lnSpc>
                <a:spcPct val="90000"/>
              </a:lnSpc>
              <a:spcBef>
                <a:spcPct val="20000"/>
              </a:spcBef>
              <a:buBlip>
                <a:blip r:embed="rId5"/>
              </a:buBlip>
              <a:defRPr sz="2800">
                <a:solidFill>
                  <a:schemeClr val="tx1"/>
                </a:solidFill>
                <a:latin typeface="Calibri" pitchFamily="34" charset="0"/>
              </a:defRPr>
            </a:lvl2pPr>
            <a:lvl3pPr marL="1143000" indent="-228600" eaLnBrk="0" hangingPunct="0">
              <a:lnSpc>
                <a:spcPct val="90000"/>
              </a:lnSpc>
              <a:spcBef>
                <a:spcPct val="20000"/>
              </a:spcBef>
              <a:buBlip>
                <a:blip r:embed="rId5"/>
              </a:buBlip>
              <a:defRPr sz="2400">
                <a:solidFill>
                  <a:schemeClr val="tx1"/>
                </a:solidFill>
                <a:latin typeface="Calibri" pitchFamily="34" charset="0"/>
              </a:defRPr>
            </a:lvl3pPr>
            <a:lvl4pPr marL="1600200" indent="-228600" eaLnBrk="0" hangingPunct="0">
              <a:lnSpc>
                <a:spcPct val="90000"/>
              </a:lnSpc>
              <a:spcBef>
                <a:spcPct val="20000"/>
              </a:spcBef>
              <a:buBlip>
                <a:blip r:embed="rId5"/>
              </a:buBlip>
              <a:defRPr sz="2400">
                <a:solidFill>
                  <a:schemeClr val="tx1"/>
                </a:solidFill>
                <a:latin typeface="Calibri" pitchFamily="34" charset="0"/>
              </a:defRPr>
            </a:lvl4pPr>
            <a:lvl5pPr marL="2057400" indent="-228600" eaLnBrk="0" hangingPunct="0">
              <a:lnSpc>
                <a:spcPct val="90000"/>
              </a:lnSpc>
              <a:spcBef>
                <a:spcPct val="20000"/>
              </a:spcBef>
              <a:buBlip>
                <a:blip r:embed="rId5"/>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5"/>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5"/>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5"/>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5"/>
              </a:buBlip>
              <a:defRPr sz="2400">
                <a:solidFill>
                  <a:schemeClr val="tx1"/>
                </a:solidFill>
                <a:latin typeface="Calibri" pitchFamily="34" charset="0"/>
              </a:defRPr>
            </a:lvl9pPr>
          </a:lstStyle>
          <a:p>
            <a:pPr algn="ctr" eaLnBrk="1" hangingPunct="1">
              <a:lnSpc>
                <a:spcPct val="100000"/>
              </a:lnSpc>
              <a:spcBef>
                <a:spcPct val="0"/>
              </a:spcBef>
              <a:buFontTx/>
              <a:buNone/>
            </a:pPr>
            <a:r>
              <a:rPr lang="en-US" altLang="en-US" sz="1400" b="1" dirty="0"/>
              <a:t>Social Studies </a:t>
            </a:r>
          </a:p>
          <a:p>
            <a:pPr algn="ctr" eaLnBrk="1" hangingPunct="1">
              <a:lnSpc>
                <a:spcPct val="100000"/>
              </a:lnSpc>
              <a:spcBef>
                <a:spcPct val="0"/>
              </a:spcBef>
              <a:buFontTx/>
              <a:buNone/>
            </a:pPr>
            <a:r>
              <a:rPr lang="en-US" altLang="en-US" sz="1400" b="1" dirty="0"/>
              <a:t>Teacher Leader Network</a:t>
            </a:r>
          </a:p>
        </p:txBody>
      </p:sp>
      <p:pic>
        <p:nvPicPr>
          <p:cNvPr id="7168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85578">
            <a:off x="3966771" y="4294188"/>
            <a:ext cx="9017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254836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128000" cy="1143000"/>
          </a:xfrm>
        </p:spPr>
        <p:txBody>
          <a:bodyPr>
            <a:normAutofit/>
          </a:bodyPr>
          <a:lstStyle/>
          <a:p>
            <a:pPr algn="ctr">
              <a:defRPr/>
            </a:pPr>
            <a:r>
              <a:rPr sz="3200" dirty="0" smtClean="0"/>
              <a:t>C3 and Literacy Standards: </a:t>
            </a:r>
            <a:br>
              <a:rPr sz="3200" dirty="0" smtClean="0"/>
            </a:br>
            <a:r>
              <a:rPr sz="3200" dirty="0" smtClean="0"/>
              <a:t>Working Together to Create Meaning</a:t>
            </a:r>
            <a:endParaRPr sz="3200" dirty="0"/>
          </a:p>
        </p:txBody>
      </p:sp>
      <p:pic>
        <p:nvPicPr>
          <p:cNvPr id="54275" name="Content Placeholder 3" descr="Screen Shot 2014-03-21 at 11.00.04 AM.png"/>
          <p:cNvPicPr>
            <a:picLocks noGrp="1" noChangeAspect="1"/>
          </p:cNvPicPr>
          <p:nvPr>
            <p:ph idx="1"/>
          </p:nvPr>
        </p:nvPicPr>
        <p:blipFill>
          <a:blip r:embed="rId3">
            <a:extLst>
              <a:ext uri="{28A0092B-C50C-407E-A947-70E740481C1C}">
                <a14:useLocalDpi xmlns:a14="http://schemas.microsoft.com/office/drawing/2010/main" val="0"/>
              </a:ext>
            </a:extLst>
          </a:blip>
          <a:srcRect l="-166" r="304"/>
          <a:stretch>
            <a:fillRect/>
          </a:stretch>
        </p:blipFill>
        <p:spPr>
          <a:xfrm>
            <a:off x="747713" y="1143000"/>
            <a:ext cx="7558087" cy="5638800"/>
          </a:xfrm>
        </p:spPr>
      </p:pic>
      <p:cxnSp>
        <p:nvCxnSpPr>
          <p:cNvPr id="8" name="Straight Arrow Connector 7"/>
          <p:cNvCxnSpPr/>
          <p:nvPr/>
        </p:nvCxnSpPr>
        <p:spPr>
          <a:xfrm>
            <a:off x="1382713" y="2921000"/>
            <a:ext cx="220186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6921500" y="3902075"/>
            <a:ext cx="776288" cy="860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044575" y="4162425"/>
            <a:ext cx="1241425" cy="733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4279" name="TextBox 13"/>
          <p:cNvSpPr txBox="1">
            <a:spLocks noChangeArrowheads="1"/>
          </p:cNvSpPr>
          <p:nvPr/>
        </p:nvSpPr>
        <p:spPr bwMode="auto">
          <a:xfrm>
            <a:off x="6407150" y="3287713"/>
            <a:ext cx="2044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buBlip>
                <a:blip r:embed="rId4"/>
              </a:buBlip>
              <a:defRPr sz="3200">
                <a:solidFill>
                  <a:schemeClr val="tx1"/>
                </a:solidFill>
                <a:latin typeface="Calibri" pitchFamily="34" charset="0"/>
              </a:defRPr>
            </a:lvl1pPr>
            <a:lvl2pPr marL="742950" indent="-285750" eaLnBrk="0" hangingPunct="0">
              <a:lnSpc>
                <a:spcPct val="90000"/>
              </a:lnSpc>
              <a:spcBef>
                <a:spcPct val="20000"/>
              </a:spcBef>
              <a:buBlip>
                <a:blip r:embed="rId5"/>
              </a:buBlip>
              <a:defRPr sz="2800">
                <a:solidFill>
                  <a:schemeClr val="tx1"/>
                </a:solidFill>
                <a:latin typeface="Calibri" pitchFamily="34" charset="0"/>
              </a:defRPr>
            </a:lvl2pPr>
            <a:lvl3pPr marL="1143000" indent="-228600" eaLnBrk="0" hangingPunct="0">
              <a:lnSpc>
                <a:spcPct val="90000"/>
              </a:lnSpc>
              <a:spcBef>
                <a:spcPct val="20000"/>
              </a:spcBef>
              <a:buBlip>
                <a:blip r:embed="rId5"/>
              </a:buBlip>
              <a:defRPr sz="2400">
                <a:solidFill>
                  <a:schemeClr val="tx1"/>
                </a:solidFill>
                <a:latin typeface="Calibri" pitchFamily="34" charset="0"/>
              </a:defRPr>
            </a:lvl3pPr>
            <a:lvl4pPr marL="1600200" indent="-228600" eaLnBrk="0" hangingPunct="0">
              <a:lnSpc>
                <a:spcPct val="90000"/>
              </a:lnSpc>
              <a:spcBef>
                <a:spcPct val="20000"/>
              </a:spcBef>
              <a:buBlip>
                <a:blip r:embed="rId5"/>
              </a:buBlip>
              <a:defRPr sz="2400">
                <a:solidFill>
                  <a:schemeClr val="tx1"/>
                </a:solidFill>
                <a:latin typeface="Calibri" pitchFamily="34" charset="0"/>
              </a:defRPr>
            </a:lvl4pPr>
            <a:lvl5pPr marL="2057400" indent="-228600" eaLnBrk="0" hangingPunct="0">
              <a:lnSpc>
                <a:spcPct val="90000"/>
              </a:lnSpc>
              <a:spcBef>
                <a:spcPct val="20000"/>
              </a:spcBef>
              <a:buBlip>
                <a:blip r:embed="rId5"/>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5"/>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5"/>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5"/>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5"/>
              </a:buBlip>
              <a:defRPr sz="2400">
                <a:solidFill>
                  <a:schemeClr val="tx1"/>
                </a:solidFill>
                <a:latin typeface="Calibri" pitchFamily="34" charset="0"/>
              </a:defRPr>
            </a:lvl9pPr>
          </a:lstStyle>
          <a:p>
            <a:pPr algn="ctr" eaLnBrk="1" hangingPunct="1">
              <a:lnSpc>
                <a:spcPct val="100000"/>
              </a:lnSpc>
              <a:spcBef>
                <a:spcPct val="0"/>
              </a:spcBef>
              <a:buFontTx/>
              <a:buNone/>
            </a:pPr>
            <a:r>
              <a:rPr lang="en-US" altLang="en-US" sz="1800" dirty="0"/>
              <a:t>Instructional Examples</a:t>
            </a:r>
          </a:p>
        </p:txBody>
      </p:sp>
      <p:sp>
        <p:nvSpPr>
          <p:cNvPr id="54280" name="TextBox 14"/>
          <p:cNvSpPr txBox="1">
            <a:spLocks noChangeArrowheads="1"/>
          </p:cNvSpPr>
          <p:nvPr/>
        </p:nvSpPr>
        <p:spPr bwMode="auto">
          <a:xfrm>
            <a:off x="747713" y="2551113"/>
            <a:ext cx="2836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buBlip>
                <a:blip r:embed="rId4"/>
              </a:buBlip>
              <a:defRPr sz="3200">
                <a:solidFill>
                  <a:schemeClr val="tx1"/>
                </a:solidFill>
                <a:latin typeface="Calibri" pitchFamily="34" charset="0"/>
              </a:defRPr>
            </a:lvl1pPr>
            <a:lvl2pPr marL="742950" indent="-285750" eaLnBrk="0" hangingPunct="0">
              <a:lnSpc>
                <a:spcPct val="90000"/>
              </a:lnSpc>
              <a:spcBef>
                <a:spcPct val="20000"/>
              </a:spcBef>
              <a:buBlip>
                <a:blip r:embed="rId5"/>
              </a:buBlip>
              <a:defRPr sz="2800">
                <a:solidFill>
                  <a:schemeClr val="tx1"/>
                </a:solidFill>
                <a:latin typeface="Calibri" pitchFamily="34" charset="0"/>
              </a:defRPr>
            </a:lvl2pPr>
            <a:lvl3pPr marL="1143000" indent="-228600" eaLnBrk="0" hangingPunct="0">
              <a:lnSpc>
                <a:spcPct val="90000"/>
              </a:lnSpc>
              <a:spcBef>
                <a:spcPct val="20000"/>
              </a:spcBef>
              <a:buBlip>
                <a:blip r:embed="rId5"/>
              </a:buBlip>
              <a:defRPr sz="2400">
                <a:solidFill>
                  <a:schemeClr val="tx1"/>
                </a:solidFill>
                <a:latin typeface="Calibri" pitchFamily="34" charset="0"/>
              </a:defRPr>
            </a:lvl3pPr>
            <a:lvl4pPr marL="1600200" indent="-228600" eaLnBrk="0" hangingPunct="0">
              <a:lnSpc>
                <a:spcPct val="90000"/>
              </a:lnSpc>
              <a:spcBef>
                <a:spcPct val="20000"/>
              </a:spcBef>
              <a:buBlip>
                <a:blip r:embed="rId5"/>
              </a:buBlip>
              <a:defRPr sz="2400">
                <a:solidFill>
                  <a:schemeClr val="tx1"/>
                </a:solidFill>
                <a:latin typeface="Calibri" pitchFamily="34" charset="0"/>
              </a:defRPr>
            </a:lvl4pPr>
            <a:lvl5pPr marL="2057400" indent="-228600" eaLnBrk="0" hangingPunct="0">
              <a:lnSpc>
                <a:spcPct val="90000"/>
              </a:lnSpc>
              <a:spcBef>
                <a:spcPct val="20000"/>
              </a:spcBef>
              <a:buBlip>
                <a:blip r:embed="rId5"/>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5"/>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5"/>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5"/>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5"/>
              </a:buBlip>
              <a:defRPr sz="2400">
                <a:solidFill>
                  <a:schemeClr val="tx1"/>
                </a:solidFill>
                <a:latin typeface="Calibri" pitchFamily="34" charset="0"/>
              </a:defRPr>
            </a:lvl9pPr>
          </a:lstStyle>
          <a:p>
            <a:pPr algn="r" eaLnBrk="1" hangingPunct="1">
              <a:lnSpc>
                <a:spcPct val="100000"/>
              </a:lnSpc>
              <a:spcBef>
                <a:spcPct val="0"/>
              </a:spcBef>
              <a:buFontTx/>
              <a:buNone/>
            </a:pPr>
            <a:r>
              <a:rPr lang="en-US" altLang="en-US" sz="1800" dirty="0"/>
              <a:t>See C3 Page 21</a:t>
            </a:r>
          </a:p>
        </p:txBody>
      </p:sp>
      <p:sp>
        <p:nvSpPr>
          <p:cNvPr id="54281" name="TextBox 15"/>
          <p:cNvSpPr txBox="1">
            <a:spLocks noChangeArrowheads="1"/>
          </p:cNvSpPr>
          <p:nvPr/>
        </p:nvSpPr>
        <p:spPr bwMode="auto">
          <a:xfrm>
            <a:off x="860425" y="3794125"/>
            <a:ext cx="2271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buBlip>
                <a:blip r:embed="rId4"/>
              </a:buBlip>
              <a:defRPr sz="3200">
                <a:solidFill>
                  <a:schemeClr val="tx1"/>
                </a:solidFill>
                <a:latin typeface="Calibri" pitchFamily="34" charset="0"/>
              </a:defRPr>
            </a:lvl1pPr>
            <a:lvl2pPr marL="742950" indent="-285750" eaLnBrk="0" hangingPunct="0">
              <a:lnSpc>
                <a:spcPct val="90000"/>
              </a:lnSpc>
              <a:spcBef>
                <a:spcPct val="20000"/>
              </a:spcBef>
              <a:buBlip>
                <a:blip r:embed="rId5"/>
              </a:buBlip>
              <a:defRPr sz="2800">
                <a:solidFill>
                  <a:schemeClr val="tx1"/>
                </a:solidFill>
                <a:latin typeface="Calibri" pitchFamily="34" charset="0"/>
              </a:defRPr>
            </a:lvl2pPr>
            <a:lvl3pPr marL="1143000" indent="-228600" eaLnBrk="0" hangingPunct="0">
              <a:lnSpc>
                <a:spcPct val="90000"/>
              </a:lnSpc>
              <a:spcBef>
                <a:spcPct val="20000"/>
              </a:spcBef>
              <a:buBlip>
                <a:blip r:embed="rId5"/>
              </a:buBlip>
              <a:defRPr sz="2400">
                <a:solidFill>
                  <a:schemeClr val="tx1"/>
                </a:solidFill>
                <a:latin typeface="Calibri" pitchFamily="34" charset="0"/>
              </a:defRPr>
            </a:lvl3pPr>
            <a:lvl4pPr marL="1600200" indent="-228600" eaLnBrk="0" hangingPunct="0">
              <a:lnSpc>
                <a:spcPct val="90000"/>
              </a:lnSpc>
              <a:spcBef>
                <a:spcPct val="20000"/>
              </a:spcBef>
              <a:buBlip>
                <a:blip r:embed="rId5"/>
              </a:buBlip>
              <a:defRPr sz="2400">
                <a:solidFill>
                  <a:schemeClr val="tx1"/>
                </a:solidFill>
                <a:latin typeface="Calibri" pitchFamily="34" charset="0"/>
              </a:defRPr>
            </a:lvl4pPr>
            <a:lvl5pPr marL="2057400" indent="-228600" eaLnBrk="0" hangingPunct="0">
              <a:lnSpc>
                <a:spcPct val="90000"/>
              </a:lnSpc>
              <a:spcBef>
                <a:spcPct val="20000"/>
              </a:spcBef>
              <a:buBlip>
                <a:blip r:embed="rId5"/>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5"/>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5"/>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5"/>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5"/>
              </a:buBlip>
              <a:defRPr sz="2400">
                <a:solidFill>
                  <a:schemeClr val="tx1"/>
                </a:solidFill>
                <a:latin typeface="Calibri" pitchFamily="34" charset="0"/>
              </a:defRPr>
            </a:lvl9pPr>
          </a:lstStyle>
          <a:p>
            <a:pPr eaLnBrk="1" hangingPunct="1">
              <a:lnSpc>
                <a:spcPct val="100000"/>
              </a:lnSpc>
              <a:spcBef>
                <a:spcPct val="0"/>
              </a:spcBef>
              <a:buFontTx/>
              <a:buNone/>
            </a:pPr>
            <a:r>
              <a:rPr lang="en-US" altLang="en-US" sz="1800" dirty="0"/>
              <a:t>Key Verbs/Nouns</a:t>
            </a:r>
          </a:p>
        </p:txBody>
      </p:sp>
    </p:spTree>
    <p:extLst>
      <p:ext uri="{BB962C8B-B14F-4D97-AF65-F5344CB8AC3E}">
        <p14:creationId xmlns:p14="http://schemas.microsoft.com/office/powerpoint/2010/main" val="2479166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p:cNvSpPr>
          <p:nvPr>
            <p:ph idx="1"/>
          </p:nvPr>
        </p:nvSpPr>
        <p:spPr>
          <a:xfrm>
            <a:off x="304800" y="2209800"/>
            <a:ext cx="8534400" cy="3505200"/>
          </a:xfrm>
        </p:spPr>
        <p:txBody>
          <a:bodyPr/>
          <a:lstStyle/>
          <a:p>
            <a:pPr marL="0" indent="0">
              <a:buFontTx/>
              <a:buNone/>
            </a:pPr>
            <a:r>
              <a:rPr lang="en-US" altLang="en-US" dirty="0" smtClean="0"/>
              <a:t>In order to help student become independent learners, teachers must understand how to </a:t>
            </a:r>
            <a:r>
              <a:rPr lang="en-US" altLang="en-US" dirty="0" smtClean="0">
                <a:solidFill>
                  <a:srgbClr val="FF0000"/>
                </a:solidFill>
              </a:rPr>
              <a:t>explicitly</a:t>
            </a:r>
            <a:r>
              <a:rPr lang="en-US" altLang="en-US" dirty="0" smtClean="0"/>
              <a:t> teach students to independently use </a:t>
            </a:r>
            <a:r>
              <a:rPr lang="en-US" altLang="en-US" dirty="0" smtClean="0">
                <a:solidFill>
                  <a:srgbClr val="FF0000"/>
                </a:solidFill>
              </a:rPr>
              <a:t>strategies</a:t>
            </a:r>
            <a:r>
              <a:rPr lang="en-US" altLang="en-US" dirty="0" smtClean="0"/>
              <a:t> and </a:t>
            </a:r>
            <a:r>
              <a:rPr lang="en-US" altLang="en-US" dirty="0" smtClean="0">
                <a:solidFill>
                  <a:srgbClr val="FF0000"/>
                </a:solidFill>
              </a:rPr>
              <a:t>strategy tools </a:t>
            </a:r>
            <a:r>
              <a:rPr lang="en-US" altLang="en-US" dirty="0" smtClean="0"/>
              <a:t>to help them build </a:t>
            </a:r>
            <a:r>
              <a:rPr lang="en-US" altLang="en-US" dirty="0" smtClean="0">
                <a:solidFill>
                  <a:srgbClr val="FF0000"/>
                </a:solidFill>
              </a:rPr>
              <a:t>skills</a:t>
            </a:r>
            <a:r>
              <a:rPr lang="en-US" altLang="en-US" dirty="0" smtClean="0"/>
              <a:t> that will empower them to think about their own learning. (Metacognition)</a:t>
            </a:r>
          </a:p>
          <a:p>
            <a:pPr marL="0" indent="0">
              <a:buFontTx/>
              <a:buNone/>
            </a:pPr>
            <a:endParaRPr lang="en-US" altLang="en-US" dirty="0" smtClean="0"/>
          </a:p>
        </p:txBody>
      </p:sp>
      <p:sp>
        <p:nvSpPr>
          <p:cNvPr id="55301" name="TextBox 11"/>
          <p:cNvSpPr txBox="1">
            <a:spLocks noChangeArrowheads="1"/>
          </p:cNvSpPr>
          <p:nvPr/>
        </p:nvSpPr>
        <p:spPr bwMode="auto">
          <a:xfrm>
            <a:off x="1752600" y="609600"/>
            <a:ext cx="7239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eaLnBrk="1" hangingPunct="1">
              <a:lnSpc>
                <a:spcPct val="100000"/>
              </a:lnSpc>
              <a:spcBef>
                <a:spcPct val="0"/>
              </a:spcBef>
              <a:buFontTx/>
              <a:buNone/>
            </a:pPr>
            <a:r>
              <a:rPr lang="en-US" altLang="en-US" sz="2800" b="1" dirty="0">
                <a:solidFill>
                  <a:srgbClr val="000000"/>
                </a:solidFill>
                <a:latin typeface="Arial" pitchFamily="34" charset="0"/>
              </a:rPr>
              <a:t>How do we teach our students to become independent thinkers?  </a:t>
            </a:r>
          </a:p>
        </p:txBody>
      </p:sp>
      <p:pic>
        <p:nvPicPr>
          <p:cNvPr id="55302" name="Picture 5" descr="j033651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9581" y="275450"/>
            <a:ext cx="1663019" cy="162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919985"/>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184150" y="1973263"/>
            <a:ext cx="8775700" cy="4435475"/>
          </a:xfrm>
        </p:spPr>
        <p:txBody>
          <a:bodyPr>
            <a:normAutofit lnSpcReduction="10000"/>
          </a:bodyPr>
          <a:lstStyle/>
          <a:p>
            <a:r>
              <a:rPr lang="en-US" altLang="en-US" sz="2800" dirty="0" smtClean="0"/>
              <a:t>Collaborate with table partners to come to a shared agreement about each element of the triangle.</a:t>
            </a:r>
          </a:p>
          <a:p>
            <a:r>
              <a:rPr lang="en-US" altLang="en-US" sz="2800" dirty="0" smtClean="0"/>
              <a:t>Create a chart of your findings. </a:t>
            </a:r>
            <a:r>
              <a:rPr lang="en-US" altLang="en-US" sz="2000" i="1" dirty="0" smtClean="0"/>
              <a:t>(Be sure to include the Standard # and Names on Your Chart)</a:t>
            </a:r>
          </a:p>
          <a:p>
            <a:r>
              <a:rPr lang="en-US" altLang="en-US" sz="2800" dirty="0" smtClean="0"/>
              <a:t>Review your chart. Do you have everything required? </a:t>
            </a:r>
            <a:r>
              <a:rPr lang="en-US" altLang="en-US" sz="2400" b="1" u="sng" dirty="0" smtClean="0"/>
              <a:t>(USE A DIFFERENT COLORED MARKER TO MAKE ANY ADDITIONS!)</a:t>
            </a:r>
          </a:p>
          <a:p>
            <a:r>
              <a:rPr lang="en-US" altLang="en-US" sz="2800" dirty="0" smtClean="0"/>
              <a:t>Instructional Examples Goal: </a:t>
            </a:r>
          </a:p>
          <a:p>
            <a:pPr lvl="1"/>
            <a:r>
              <a:rPr lang="en-US" altLang="en-US" sz="2400" dirty="0" smtClean="0"/>
              <a:t>What do the Social Studies Literacy Standards “look like” in my classroom? </a:t>
            </a:r>
          </a:p>
          <a:p>
            <a:pPr lvl="1"/>
            <a:r>
              <a:rPr lang="en-US" altLang="en-US" sz="2400" dirty="0" smtClean="0"/>
              <a:t>How will I teach the literacy standard?</a:t>
            </a:r>
          </a:p>
        </p:txBody>
      </p:sp>
      <p:pic>
        <p:nvPicPr>
          <p:cNvPr id="563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52400"/>
            <a:ext cx="2514600" cy="1785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324" name="Rectangle 1"/>
          <p:cNvSpPr>
            <a:spLocks noChangeArrowheads="1"/>
          </p:cNvSpPr>
          <p:nvPr/>
        </p:nvSpPr>
        <p:spPr bwMode="auto">
          <a:xfrm>
            <a:off x="0" y="62230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buBlip>
                <a:blip r:embed="rId4"/>
              </a:buBlip>
              <a:defRPr sz="3200">
                <a:solidFill>
                  <a:schemeClr val="tx1"/>
                </a:solidFill>
                <a:latin typeface="Calibri" pitchFamily="34" charset="0"/>
              </a:defRPr>
            </a:lvl1pPr>
            <a:lvl2pPr marL="742950" indent="-285750" eaLnBrk="0" hangingPunct="0">
              <a:lnSpc>
                <a:spcPct val="90000"/>
              </a:lnSpc>
              <a:spcBef>
                <a:spcPct val="20000"/>
              </a:spcBef>
              <a:buBlip>
                <a:blip r:embed="rId5"/>
              </a:buBlip>
              <a:defRPr sz="2800">
                <a:solidFill>
                  <a:schemeClr val="tx1"/>
                </a:solidFill>
                <a:latin typeface="Calibri" pitchFamily="34" charset="0"/>
              </a:defRPr>
            </a:lvl2pPr>
            <a:lvl3pPr marL="1143000" indent="-228600" eaLnBrk="0" hangingPunct="0">
              <a:lnSpc>
                <a:spcPct val="90000"/>
              </a:lnSpc>
              <a:spcBef>
                <a:spcPct val="20000"/>
              </a:spcBef>
              <a:buBlip>
                <a:blip r:embed="rId5"/>
              </a:buBlip>
              <a:defRPr sz="2400">
                <a:solidFill>
                  <a:schemeClr val="tx1"/>
                </a:solidFill>
                <a:latin typeface="Calibri" pitchFamily="34" charset="0"/>
              </a:defRPr>
            </a:lvl3pPr>
            <a:lvl4pPr marL="1600200" indent="-228600" eaLnBrk="0" hangingPunct="0">
              <a:lnSpc>
                <a:spcPct val="90000"/>
              </a:lnSpc>
              <a:spcBef>
                <a:spcPct val="20000"/>
              </a:spcBef>
              <a:buBlip>
                <a:blip r:embed="rId5"/>
              </a:buBlip>
              <a:defRPr sz="2400">
                <a:solidFill>
                  <a:schemeClr val="tx1"/>
                </a:solidFill>
                <a:latin typeface="Calibri" pitchFamily="34" charset="0"/>
              </a:defRPr>
            </a:lvl4pPr>
            <a:lvl5pPr marL="2057400" indent="-228600" eaLnBrk="0" hangingPunct="0">
              <a:lnSpc>
                <a:spcPct val="90000"/>
              </a:lnSpc>
              <a:spcBef>
                <a:spcPct val="20000"/>
              </a:spcBef>
              <a:buBlip>
                <a:blip r:embed="rId5"/>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5"/>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5"/>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5"/>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5"/>
              </a:buBlip>
              <a:defRPr sz="2400">
                <a:solidFill>
                  <a:schemeClr val="tx1"/>
                </a:solidFill>
                <a:latin typeface="Calibri" pitchFamily="34" charset="0"/>
              </a:defRPr>
            </a:lvl9pPr>
          </a:lstStyle>
          <a:p>
            <a:pPr eaLnBrk="1" hangingPunct="1">
              <a:lnSpc>
                <a:spcPct val="100000"/>
              </a:lnSpc>
              <a:spcBef>
                <a:spcPct val="0"/>
              </a:spcBef>
              <a:buFontTx/>
              <a:buNone/>
            </a:pPr>
            <a:r>
              <a:rPr lang="en-US" altLang="en-US" sz="1800" b="1" dirty="0">
                <a:solidFill>
                  <a:schemeClr val="bg1"/>
                </a:solidFill>
              </a:rPr>
              <a:t>http://grantwiggins.wordpress.com/2012/01/11/transfer-as-the-point-of-education/</a:t>
            </a:r>
          </a:p>
        </p:txBody>
      </p:sp>
      <p:sp>
        <p:nvSpPr>
          <p:cNvPr id="4" name="Rectangle 3"/>
          <p:cNvSpPr/>
          <p:nvPr/>
        </p:nvSpPr>
        <p:spPr>
          <a:xfrm>
            <a:off x="1373462" y="457200"/>
            <a:ext cx="2404824"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solidFill>
                  <a:srgbClr val="FF0000"/>
                </a:solidFill>
                <a:effectLst>
                  <a:outerShdw blurRad="76200" dist="50800" dir="5400000" algn="tl" rotWithShape="0">
                    <a:srgbClr val="000000">
                      <a:alpha val="65000"/>
                    </a:srgbClr>
                  </a:outerShdw>
                </a:effectLst>
              </a:rPr>
              <a:t>REVISIT</a:t>
            </a:r>
          </a:p>
        </p:txBody>
      </p:sp>
    </p:spTree>
    <p:extLst>
      <p:ext uri="{BB962C8B-B14F-4D97-AF65-F5344CB8AC3E}">
        <p14:creationId xmlns:p14="http://schemas.microsoft.com/office/powerpoint/2010/main" val="410135936"/>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3800" y="1371600"/>
            <a:ext cx="4876800" cy="1470025"/>
          </a:xfrm>
        </p:spPr>
        <p:txBody>
          <a:bodyPr>
            <a:noAutofit/>
          </a:bodyPr>
          <a:lstStyle/>
          <a:p>
            <a:pPr>
              <a:defRPr/>
            </a:pPr>
            <a:r>
              <a:rPr sz="6000" b="1" dirty="0" smtClean="0">
                <a:solidFill>
                  <a:schemeClr val="accent4">
                    <a:lumMod val="75000"/>
                  </a:schemeClr>
                </a:solidFill>
                <a:effectLst>
                  <a:outerShdw blurRad="38100" dist="38100" dir="2700000" algn="tl">
                    <a:srgbClr val="000000">
                      <a:alpha val="43137"/>
                    </a:srgbClr>
                  </a:outerShdw>
                </a:effectLst>
              </a:rPr>
              <a:t>Elementary Literacy in Social Studies</a:t>
            </a:r>
            <a:endParaRPr sz="6000" b="1" dirty="0">
              <a:solidFill>
                <a:schemeClr val="accent4">
                  <a:lumMod val="75000"/>
                </a:schemeClr>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293370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548690" y="4267199"/>
            <a:ext cx="5297989" cy="984885"/>
          </a:xfrm>
          <a:prstGeom prst="rect">
            <a:avLst/>
          </a:prstGeom>
          <a:solidFill>
            <a:schemeClr val="bg1">
              <a:lumMod val="85000"/>
            </a:schemeClr>
          </a:solidFill>
        </p:spPr>
        <p:txBody>
          <a:bodyPr wrap="none" rtlCol="0">
            <a:spAutoFit/>
          </a:bodyPr>
          <a:lstStyle/>
          <a:p>
            <a:r>
              <a:rPr lang="en-US" sz="4000" b="1" dirty="0" smtClean="0"/>
              <a:t>INQUIRY-BASED LESSON</a:t>
            </a:r>
          </a:p>
          <a:p>
            <a:endParaRPr lang="en-US" dirty="0"/>
          </a:p>
        </p:txBody>
      </p:sp>
    </p:spTree>
    <p:extLst>
      <p:ext uri="{BB962C8B-B14F-4D97-AF65-F5344CB8AC3E}">
        <p14:creationId xmlns:p14="http://schemas.microsoft.com/office/powerpoint/2010/main" val="96558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024744" cy="1143000"/>
          </a:xfrm>
        </p:spPr>
        <p:txBody>
          <a:bodyPr/>
          <a:lstStyle/>
          <a:p>
            <a:pPr algn="ctr">
              <a:defRPr/>
            </a:pPr>
            <a:r>
              <a:rPr b="1" dirty="0" smtClean="0">
                <a:solidFill>
                  <a:srgbClr val="FF0000"/>
                </a:solidFill>
              </a:rPr>
              <a:t>VITAL</a:t>
            </a:r>
            <a:r>
              <a:rPr dirty="0" smtClean="0"/>
              <a:t>: </a:t>
            </a:r>
            <a:r>
              <a:rPr b="1" dirty="0" smtClean="0"/>
              <a:t>Reading Standard 1</a:t>
            </a:r>
            <a:endParaRPr b="1" dirty="0"/>
          </a:p>
        </p:txBody>
      </p:sp>
      <p:sp>
        <p:nvSpPr>
          <p:cNvPr id="3" name="Content Placeholder 2"/>
          <p:cNvSpPr>
            <a:spLocks noGrp="1"/>
          </p:cNvSpPr>
          <p:nvPr>
            <p:ph idx="1"/>
          </p:nvPr>
        </p:nvSpPr>
        <p:spPr>
          <a:xfrm>
            <a:off x="649288" y="1598613"/>
            <a:ext cx="7885112" cy="4233862"/>
          </a:xfrm>
        </p:spPr>
        <p:txBody>
          <a:bodyPr>
            <a:normAutofit fontScale="92500" lnSpcReduction="10000"/>
          </a:bodyPr>
          <a:lstStyle/>
          <a:p>
            <a:pPr>
              <a:defRPr/>
            </a:pPr>
            <a:r>
              <a:rPr lang="en-US" dirty="0" smtClean="0"/>
              <a:t>5</a:t>
            </a:r>
            <a:r>
              <a:rPr lang="en-US" baseline="30000" dirty="0" smtClean="0"/>
              <a:t>th</a:t>
            </a:r>
            <a:r>
              <a:rPr lang="en-US" dirty="0" smtClean="0"/>
              <a:t> grade:  </a:t>
            </a:r>
            <a:r>
              <a:rPr lang="en-US" dirty="0"/>
              <a:t>Quote accurately from a text when explaining what the text says explicitly and when drawing inferences from the text</a:t>
            </a:r>
            <a:r>
              <a:rPr lang="en-US" dirty="0" smtClean="0"/>
              <a:t>.</a:t>
            </a:r>
          </a:p>
          <a:p>
            <a:pPr>
              <a:defRPr/>
            </a:pPr>
            <a:r>
              <a:rPr lang="en-US" dirty="0" smtClean="0"/>
              <a:t>See C3 page 26 – feel free to annotate!</a:t>
            </a:r>
            <a:endParaRPr lang="en-US" dirty="0"/>
          </a:p>
          <a:p>
            <a:pPr>
              <a:defRPr/>
            </a:pPr>
            <a:r>
              <a:rPr lang="en-US" dirty="0" smtClean="0"/>
              <a:t>In your composition book, write one sentence that sums up the importance of the information in this section.  </a:t>
            </a:r>
          </a:p>
          <a:p>
            <a:pPr marL="400050" lvl="1" indent="0">
              <a:buNone/>
              <a:defRPr/>
            </a:pPr>
            <a:r>
              <a:rPr lang="en-US" b="1" dirty="0" smtClean="0">
                <a:solidFill>
                  <a:schemeClr val="accent4">
                    <a:lumMod val="75000"/>
                  </a:schemeClr>
                </a:solidFill>
              </a:rPr>
              <a:t>MIP = Most Important Point </a:t>
            </a:r>
          </a:p>
          <a:p>
            <a:pPr marL="400050" lvl="1" indent="0">
              <a:buNone/>
              <a:defRPr/>
            </a:pPr>
            <a:r>
              <a:rPr lang="en-US" b="1" dirty="0" smtClean="0">
                <a:solidFill>
                  <a:schemeClr val="accent4">
                    <a:lumMod val="75000"/>
                  </a:schemeClr>
                </a:solidFill>
              </a:rPr>
              <a:t>(Comprehension Strategy –Summarization)</a:t>
            </a:r>
          </a:p>
          <a:p>
            <a:pPr marL="68580" indent="0">
              <a:buFontTx/>
              <a:buNone/>
              <a:defRPr/>
            </a:pPr>
            <a:endParaRPr lang="en-US" b="1" dirty="0">
              <a:solidFill>
                <a:schemeClr val="accent4">
                  <a:lumMod val="75000"/>
                </a:schemeClr>
              </a:solidFill>
            </a:endParaRPr>
          </a:p>
        </p:txBody>
      </p:sp>
      <p:pic>
        <p:nvPicPr>
          <p:cNvPr id="58372" name="Picture 2" descr="https://encrypted-tbn3.gstatic.com/images?q=tbn:ANd9GcT6ZCZGDb92IQtFkIvKeGSouBmlf99dvEdwxpY5iZt6nfQFEJUb"/>
          <p:cNvPicPr>
            <a:picLocks noChangeAspect="1" noChangeArrowheads="1"/>
          </p:cNvPicPr>
          <p:nvPr/>
        </p:nvPicPr>
        <p:blipFill>
          <a:blip r:embed="rId3">
            <a:extLst>
              <a:ext uri="{28A0092B-C50C-407E-A947-70E740481C1C}">
                <a14:useLocalDpi xmlns:a14="http://schemas.microsoft.com/office/drawing/2010/main" val="0"/>
              </a:ext>
            </a:extLst>
          </a:blip>
          <a:srcRect l="-464" r="85"/>
          <a:stretch>
            <a:fillRect/>
          </a:stretch>
        </p:blipFill>
        <p:spPr bwMode="auto">
          <a:xfrm>
            <a:off x="6781800" y="4114800"/>
            <a:ext cx="719138" cy="809625"/>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58373" name="TextBox 4"/>
          <p:cNvSpPr txBox="1">
            <a:spLocks noChangeArrowheads="1"/>
          </p:cNvSpPr>
          <p:nvPr/>
        </p:nvSpPr>
        <p:spPr bwMode="auto">
          <a:xfrm>
            <a:off x="1143000" y="5927772"/>
            <a:ext cx="8001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ct val="20000"/>
              </a:spcBef>
              <a:buBlip>
                <a:blip r:embed="rId4"/>
              </a:buBlip>
              <a:defRPr sz="3200">
                <a:solidFill>
                  <a:schemeClr val="tx1"/>
                </a:solidFill>
                <a:latin typeface="Calibri" pitchFamily="34" charset="0"/>
              </a:defRPr>
            </a:lvl1pPr>
            <a:lvl2pPr marL="742950" indent="-285750" eaLnBrk="0" hangingPunct="0">
              <a:lnSpc>
                <a:spcPct val="90000"/>
              </a:lnSpc>
              <a:spcBef>
                <a:spcPct val="20000"/>
              </a:spcBef>
              <a:buBlip>
                <a:blip r:embed="rId5"/>
              </a:buBlip>
              <a:defRPr sz="2800">
                <a:solidFill>
                  <a:schemeClr val="tx1"/>
                </a:solidFill>
                <a:latin typeface="Calibri" pitchFamily="34" charset="0"/>
              </a:defRPr>
            </a:lvl2pPr>
            <a:lvl3pPr marL="1143000" indent="-228600" eaLnBrk="0" hangingPunct="0">
              <a:lnSpc>
                <a:spcPct val="90000"/>
              </a:lnSpc>
              <a:spcBef>
                <a:spcPct val="20000"/>
              </a:spcBef>
              <a:buBlip>
                <a:blip r:embed="rId5"/>
              </a:buBlip>
              <a:defRPr sz="2400">
                <a:solidFill>
                  <a:schemeClr val="tx1"/>
                </a:solidFill>
                <a:latin typeface="Calibri" pitchFamily="34" charset="0"/>
              </a:defRPr>
            </a:lvl3pPr>
            <a:lvl4pPr marL="1600200" indent="-228600" eaLnBrk="0" hangingPunct="0">
              <a:lnSpc>
                <a:spcPct val="90000"/>
              </a:lnSpc>
              <a:spcBef>
                <a:spcPct val="20000"/>
              </a:spcBef>
              <a:buBlip>
                <a:blip r:embed="rId5"/>
              </a:buBlip>
              <a:defRPr sz="2400">
                <a:solidFill>
                  <a:schemeClr val="tx1"/>
                </a:solidFill>
                <a:latin typeface="Calibri" pitchFamily="34" charset="0"/>
              </a:defRPr>
            </a:lvl4pPr>
            <a:lvl5pPr marL="2057400" indent="-228600" eaLnBrk="0" hangingPunct="0">
              <a:lnSpc>
                <a:spcPct val="90000"/>
              </a:lnSpc>
              <a:spcBef>
                <a:spcPct val="20000"/>
              </a:spcBef>
              <a:buBlip>
                <a:blip r:embed="rId5"/>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5"/>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5"/>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5"/>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5"/>
              </a:buBlip>
              <a:defRPr sz="2400">
                <a:solidFill>
                  <a:schemeClr val="tx1"/>
                </a:solidFill>
                <a:latin typeface="Calibri" pitchFamily="34" charset="0"/>
              </a:defRPr>
            </a:lvl9pPr>
          </a:lstStyle>
          <a:p>
            <a:pPr eaLnBrk="1" hangingPunct="1">
              <a:lnSpc>
                <a:spcPct val="100000"/>
              </a:lnSpc>
              <a:spcBef>
                <a:spcPct val="0"/>
              </a:spcBef>
              <a:buFontTx/>
              <a:buNone/>
            </a:pPr>
            <a:r>
              <a:rPr lang="en-US" altLang="en-US" sz="1800" dirty="0">
                <a:effectLst>
                  <a:outerShdw blurRad="38100" dist="38100" dir="2700000" algn="tl">
                    <a:srgbClr val="000000">
                      <a:alpha val="43137"/>
                    </a:srgbClr>
                  </a:outerShdw>
                </a:effectLst>
              </a:rPr>
              <a:t>Analyze instruction that emphasizes the intersection between C3 and Literacy standards.</a:t>
            </a:r>
          </a:p>
          <a:p>
            <a:pPr eaLnBrk="1" hangingPunct="1">
              <a:lnSpc>
                <a:spcPct val="100000"/>
              </a:lnSpc>
              <a:spcBef>
                <a:spcPct val="0"/>
              </a:spcBef>
              <a:buFontTx/>
              <a:buNone/>
            </a:pPr>
            <a:endParaRPr lang="en-US" altLang="en-US" sz="1800" dirty="0"/>
          </a:p>
        </p:txBody>
      </p:sp>
      <p:pic>
        <p:nvPicPr>
          <p:cNvPr id="58374"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5913034"/>
            <a:ext cx="776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0912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6781800" cy="1295988"/>
          </a:xfrm>
        </p:spPr>
        <p:txBody>
          <a:bodyPr>
            <a:normAutofit fontScale="90000"/>
          </a:bodyPr>
          <a:lstStyle/>
          <a:p>
            <a:pPr algn="ctr">
              <a:defRPr/>
            </a:pPr>
            <a:r>
              <a:rPr b="1" dirty="0" smtClean="0">
                <a:effectLst>
                  <a:outerShdw blurRad="38100" dist="38100" dir="2700000" algn="tl">
                    <a:srgbClr val="000000">
                      <a:alpha val="43137"/>
                    </a:srgbClr>
                  </a:outerShdw>
                </a:effectLst>
              </a:rPr>
              <a:t>What other lens addresses social studies content </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b="1" dirty="0" smtClean="0">
                <a:effectLst>
                  <a:outerShdw blurRad="38100" dist="38100" dir="2700000" algn="tl">
                    <a:srgbClr val="000000">
                      <a:alpha val="43137"/>
                    </a:srgbClr>
                  </a:outerShdw>
                </a:effectLst>
              </a:rPr>
              <a:t>in this lesson?</a:t>
            </a:r>
            <a:endParaRPr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828800"/>
            <a:ext cx="8763000" cy="4876800"/>
          </a:xfrm>
        </p:spPr>
        <p:txBody>
          <a:bodyPr>
            <a:normAutofit/>
          </a:bodyPr>
          <a:lstStyle/>
          <a:p>
            <a:pPr>
              <a:defRPr/>
            </a:pPr>
            <a:r>
              <a:rPr lang="en-US" u="sng" dirty="0"/>
              <a:t>SS-05-5.2.1:  </a:t>
            </a:r>
            <a:endParaRPr lang="en-US" u="sng" dirty="0" smtClean="0"/>
          </a:p>
          <a:p>
            <a:pPr marL="400050" lvl="1" indent="0">
              <a:buNone/>
              <a:defRPr/>
            </a:pPr>
            <a:r>
              <a:rPr lang="en-US" u="sng" dirty="0" smtClean="0"/>
              <a:t>Students </a:t>
            </a:r>
            <a:r>
              <a:rPr lang="en-US" u="sng" dirty="0"/>
              <a:t>will identify historical documents, selected readings and speeches (e.g., Mayflower Compact, Emancipation </a:t>
            </a:r>
            <a:r>
              <a:rPr lang="en-US" u="sng" dirty="0" smtClean="0"/>
              <a:t>Proclamation</a:t>
            </a:r>
            <a:r>
              <a:rPr lang="en-US" u="sng" dirty="0"/>
              <a:t>, Dr. Martin Luther King's speech: I Have a </a:t>
            </a:r>
            <a:r>
              <a:rPr lang="en-US" u="sng" dirty="0" smtClean="0"/>
              <a:t>Dream, etc.) </a:t>
            </a:r>
            <a:r>
              <a:rPr lang="en-US" u="sng" dirty="0"/>
              <a:t>and explain their historical significance</a:t>
            </a:r>
            <a:r>
              <a:rPr lang="en-US" u="sng" dirty="0" smtClean="0"/>
              <a:t>.</a:t>
            </a:r>
          </a:p>
          <a:p>
            <a:pPr algn="ctr">
              <a:defRPr/>
            </a:pPr>
            <a:endParaRPr lang="en-US" u="sng" dirty="0" smtClean="0"/>
          </a:p>
          <a:p>
            <a:pPr marL="68580" indent="0" algn="ctr">
              <a:buFontTx/>
              <a:buNone/>
              <a:defRPr/>
            </a:pPr>
            <a:r>
              <a:rPr lang="en-US" b="1" u="sng" dirty="0" smtClean="0">
                <a:solidFill>
                  <a:srgbClr val="C00000"/>
                </a:solidFill>
              </a:rPr>
              <a:t>Table talk: Ideas from the Primary </a:t>
            </a:r>
            <a:r>
              <a:rPr lang="en-US" b="1" u="sng" dirty="0">
                <a:solidFill>
                  <a:srgbClr val="C00000"/>
                </a:solidFill>
              </a:rPr>
              <a:t>C</a:t>
            </a:r>
            <a:r>
              <a:rPr lang="en-US" b="1" u="sng" dirty="0" smtClean="0">
                <a:solidFill>
                  <a:srgbClr val="C00000"/>
                </a:solidFill>
              </a:rPr>
              <a:t>lassroom</a:t>
            </a:r>
            <a:endParaRPr lang="en-US" b="1" u="sng" dirty="0">
              <a:solidFill>
                <a:srgbClr val="C00000"/>
              </a:solidFill>
            </a:endParaRPr>
          </a:p>
          <a:p>
            <a:pPr algn="ctr">
              <a:defRPr/>
            </a:pPr>
            <a:r>
              <a:rPr lang="en-US" sz="2600" b="1" dirty="0" smtClean="0"/>
              <a:t>See page 24 in C3 for Questioning Pathway.</a:t>
            </a:r>
            <a:endParaRPr lang="en-US" sz="2600" b="1"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634265">
            <a:off x="454009" y="275826"/>
            <a:ext cx="2185680" cy="1385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655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296" y="650899"/>
            <a:ext cx="8494713" cy="1143000"/>
          </a:xfrm>
        </p:spPr>
        <p:txBody>
          <a:bodyPr>
            <a:normAutofit/>
          </a:bodyPr>
          <a:lstStyle/>
          <a:p>
            <a:pPr algn="ctr">
              <a:defRPr/>
            </a:pPr>
            <a:r>
              <a:rPr lang="en-US" b="1" dirty="0" smtClean="0">
                <a:effectLst>
                  <a:outerShdw blurRad="38100" dist="38100" dir="2700000" algn="tl">
                    <a:srgbClr val="000000">
                      <a:alpha val="43137"/>
                    </a:srgbClr>
                  </a:outerShdw>
                </a:effectLst>
              </a:rPr>
              <a:t>Criteria for Compelling Questions</a:t>
            </a:r>
            <a:endParaRPr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752600"/>
            <a:ext cx="7775575" cy="3968750"/>
          </a:xfrm>
        </p:spPr>
        <p:txBody>
          <a:bodyPr>
            <a:normAutofit fontScale="92500" lnSpcReduction="20000"/>
          </a:bodyPr>
          <a:lstStyle/>
          <a:p>
            <a:pPr marL="0" indent="0" algn="ctr">
              <a:buNone/>
              <a:defRPr/>
            </a:pPr>
            <a:r>
              <a:rPr lang="en-US" dirty="0" smtClean="0"/>
              <a:t>   C3 Framework: Page 23 </a:t>
            </a:r>
          </a:p>
          <a:p>
            <a:pPr marL="68580" indent="0">
              <a:buFontTx/>
              <a:buNone/>
              <a:defRPr/>
            </a:pPr>
            <a:endParaRPr lang="en-US" dirty="0"/>
          </a:p>
          <a:p>
            <a:pPr>
              <a:defRPr/>
            </a:pPr>
            <a:r>
              <a:rPr lang="en-US" dirty="0" smtClean="0"/>
              <a:t>Focus on enduring issues (field of civics)  and social concerns</a:t>
            </a:r>
          </a:p>
          <a:p>
            <a:pPr>
              <a:defRPr/>
            </a:pPr>
            <a:r>
              <a:rPr lang="en-US" dirty="0" smtClean="0"/>
              <a:t>Deal with curiosities about how things work</a:t>
            </a:r>
          </a:p>
          <a:p>
            <a:pPr>
              <a:defRPr/>
            </a:pPr>
            <a:r>
              <a:rPr lang="en-US" dirty="0" smtClean="0"/>
              <a:t>Ask students to interpret and apply social studies concepts</a:t>
            </a:r>
          </a:p>
          <a:p>
            <a:pPr>
              <a:defRPr/>
            </a:pPr>
            <a:r>
              <a:rPr lang="en-US" dirty="0" smtClean="0"/>
              <a:t>Asks students to construct opinions in response to unresolved issues</a:t>
            </a:r>
            <a:endParaRPr lang="en-US" dirty="0"/>
          </a:p>
        </p:txBody>
      </p:sp>
      <p:sp>
        <p:nvSpPr>
          <p:cNvPr id="60420" name="TextBox 3"/>
          <p:cNvSpPr txBox="1">
            <a:spLocks noChangeArrowheads="1"/>
          </p:cNvSpPr>
          <p:nvPr/>
        </p:nvSpPr>
        <p:spPr bwMode="auto">
          <a:xfrm>
            <a:off x="5334000" y="188937"/>
            <a:ext cx="3541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algn="ctr" eaLnBrk="1" hangingPunct="1">
              <a:lnSpc>
                <a:spcPct val="100000"/>
              </a:lnSpc>
              <a:spcBef>
                <a:spcPct val="0"/>
              </a:spcBef>
              <a:buFontTx/>
              <a:buNone/>
            </a:pPr>
            <a:r>
              <a:rPr lang="en-US" altLang="en-US" sz="2400" b="1" dirty="0">
                <a:solidFill>
                  <a:srgbClr val="C00000"/>
                </a:solidFill>
              </a:rPr>
              <a:t>Compelling Questions</a:t>
            </a:r>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81249" y="4495800"/>
            <a:ext cx="1694464"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7666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1484</Words>
  <Application>Microsoft Office PowerPoint</Application>
  <PresentationFormat>On-screen Show (4:3)</PresentationFormat>
  <Paragraphs>186</Paragraphs>
  <Slides>20</Slides>
  <Notes>16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  K-5 Teacher Leader Breakout Session April 24, 2014 </vt:lpstr>
      <vt:lpstr>Pillars again</vt:lpstr>
      <vt:lpstr>C3 and Literacy Standards:  Working Together to Create Meaning</vt:lpstr>
      <vt:lpstr>PowerPoint Presentation</vt:lpstr>
      <vt:lpstr>PowerPoint Presentation</vt:lpstr>
      <vt:lpstr>Elementary Literacy in Social Studies</vt:lpstr>
      <vt:lpstr>VITAL: Reading Standard 1</vt:lpstr>
      <vt:lpstr>What other lens addresses social studies content  in this lesson?</vt:lpstr>
      <vt:lpstr>Criteria for Compelling Questions</vt:lpstr>
      <vt:lpstr>Why are we reading Lincoln?</vt:lpstr>
      <vt:lpstr>Handout #7: Photograph Response</vt:lpstr>
      <vt:lpstr>Photograph Response Elementary</vt:lpstr>
      <vt:lpstr>Use the information in the photos to aid your creation of a compelling question about Lincoln? Write the question in your journal and share.  Remember our Focus  RI.5.1: Quote accurately from a text when explaining what the text says explicitly and when drawing inferences from the text. </vt:lpstr>
      <vt:lpstr>PowerPoint Presentation</vt:lpstr>
      <vt:lpstr>The Gettysburg Address (1863) by Abraham Lincoln</vt:lpstr>
      <vt:lpstr>The Inside Story of Lincoln’s Top Hat (Elementary)</vt:lpstr>
      <vt:lpstr>“Gettysburg Address” or  "The Inside Story of Lincoln's Top Hat" </vt:lpstr>
      <vt:lpstr>Compelling Question</vt:lpstr>
      <vt:lpstr>Lesson Reflection and Applications</vt:lpstr>
      <vt:lpstr>Journal Entry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Break Out Session</dc:title>
  <dc:creator>Mary McCloud</dc:creator>
  <cp:lastModifiedBy>Mullins, Carole - Office of Next Generation Learners</cp:lastModifiedBy>
  <cp:revision>56</cp:revision>
  <dcterms:created xsi:type="dcterms:W3CDTF">2014-04-24T02:21:13Z</dcterms:created>
  <dcterms:modified xsi:type="dcterms:W3CDTF">2014-04-28T22:27:38Z</dcterms:modified>
</cp:coreProperties>
</file>