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46"/>
  </p:notesMasterIdLst>
  <p:handoutMasterIdLst>
    <p:handoutMasterId r:id="rId47"/>
  </p:handoutMasterIdLst>
  <p:sldIdLst>
    <p:sldId id="256" r:id="rId3"/>
    <p:sldId id="291" r:id="rId4"/>
    <p:sldId id="292" r:id="rId5"/>
    <p:sldId id="299" r:id="rId6"/>
    <p:sldId id="333" r:id="rId7"/>
    <p:sldId id="300" r:id="rId8"/>
    <p:sldId id="349" r:id="rId9"/>
    <p:sldId id="294" r:id="rId10"/>
    <p:sldId id="293" r:id="rId11"/>
    <p:sldId id="285" r:id="rId12"/>
    <p:sldId id="297" r:id="rId13"/>
    <p:sldId id="298" r:id="rId14"/>
    <p:sldId id="325" r:id="rId15"/>
    <p:sldId id="316" r:id="rId16"/>
    <p:sldId id="317" r:id="rId17"/>
    <p:sldId id="318" r:id="rId18"/>
    <p:sldId id="304" r:id="rId19"/>
    <p:sldId id="323" r:id="rId20"/>
    <p:sldId id="326" r:id="rId21"/>
    <p:sldId id="305" r:id="rId22"/>
    <p:sldId id="319" r:id="rId23"/>
    <p:sldId id="315" r:id="rId24"/>
    <p:sldId id="320" r:id="rId25"/>
    <p:sldId id="321" r:id="rId26"/>
    <p:sldId id="322" r:id="rId27"/>
    <p:sldId id="313" r:id="rId28"/>
    <p:sldId id="334" r:id="rId29"/>
    <p:sldId id="335" r:id="rId30"/>
    <p:sldId id="348" r:id="rId31"/>
    <p:sldId id="345" r:id="rId32"/>
    <p:sldId id="346" r:id="rId33"/>
    <p:sldId id="347" r:id="rId34"/>
    <p:sldId id="344" r:id="rId35"/>
    <p:sldId id="343" r:id="rId36"/>
    <p:sldId id="342" r:id="rId37"/>
    <p:sldId id="288" r:id="rId38"/>
    <p:sldId id="341" r:id="rId39"/>
    <p:sldId id="340" r:id="rId40"/>
    <p:sldId id="308" r:id="rId41"/>
    <p:sldId id="339" r:id="rId42"/>
    <p:sldId id="264" r:id="rId43"/>
    <p:sldId id="281" r:id="rId44"/>
    <p:sldId id="338" r:id="rId45"/>
  </p:sldIdLst>
  <p:sldSz cx="9144000" cy="6858000" type="screen4x3"/>
  <p:notesSz cx="6858000" cy="9296400"/>
  <p:embeddedFontLst>
    <p:embeddedFont>
      <p:font typeface="Perpetua" panose="02020502060401020303" pitchFamily="18"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Segoe UI" panose="020B0502040204020203" pitchFamily="34" charset="0"/>
      <p:regular r:id="rId56"/>
      <p:bold r:id="rId57"/>
      <p:italic r:id="rId58"/>
      <p:boldItalic r:id="rId59"/>
    </p:embeddedFont>
    <p:embeddedFont>
      <p:font typeface="Rockwell Extra Bold" panose="02060903040505020403" pitchFamily="18" charset="0"/>
      <p:bold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6" autoAdjust="0"/>
    <p:restoredTop sz="88889" autoAdjust="0"/>
  </p:normalViewPr>
  <p:slideViewPr>
    <p:cSldViewPr>
      <p:cViewPr varScale="1">
        <p:scale>
          <a:sx n="54" d="100"/>
          <a:sy n="54" d="100"/>
        </p:scale>
        <p:origin x="29" y="81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288B8DF-24AD-4F40-BBFC-89725AEAF415}" type="datetimeFigureOut">
              <a:rPr lang="en-US" smtClean="0"/>
              <a:pPr/>
              <a:t>6/19/2015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1293770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CD9D4B4-0EC2-42AE-ABEC-26842DCC58CF}" type="datetimeFigureOut">
              <a:rPr lang="en-US" smtClean="0"/>
              <a:pPr/>
              <a:t>6/19/2015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336296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a:t>
            </a:fld>
            <a:endParaRPr lang="en-US"/>
          </a:p>
        </p:txBody>
      </p:sp>
    </p:spTree>
    <p:extLst>
      <p:ext uri="{BB962C8B-B14F-4D97-AF65-F5344CB8AC3E}">
        <p14:creationId xmlns:p14="http://schemas.microsoft.com/office/powerpoint/2010/main" val="379035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10</a:t>
            </a:fld>
            <a:endParaRPr lang="en-US"/>
          </a:p>
        </p:txBody>
      </p:sp>
    </p:spTree>
    <p:extLst>
      <p:ext uri="{BB962C8B-B14F-4D97-AF65-F5344CB8AC3E}">
        <p14:creationId xmlns:p14="http://schemas.microsoft.com/office/powerpoint/2010/main" val="3104417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11</a:t>
            </a:fld>
            <a:endParaRPr lang="en-US"/>
          </a:p>
        </p:txBody>
      </p:sp>
    </p:spTree>
    <p:extLst>
      <p:ext uri="{BB962C8B-B14F-4D97-AF65-F5344CB8AC3E}">
        <p14:creationId xmlns:p14="http://schemas.microsoft.com/office/powerpoint/2010/main" val="3142437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12</a:t>
            </a:fld>
            <a:endParaRPr lang="en-US"/>
          </a:p>
        </p:txBody>
      </p:sp>
    </p:spTree>
    <p:extLst>
      <p:ext uri="{BB962C8B-B14F-4D97-AF65-F5344CB8AC3E}">
        <p14:creationId xmlns:p14="http://schemas.microsoft.com/office/powerpoint/2010/main" val="241171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13</a:t>
            </a:fld>
            <a:endParaRPr lang="en-US"/>
          </a:p>
        </p:txBody>
      </p:sp>
    </p:spTree>
    <p:extLst>
      <p:ext uri="{BB962C8B-B14F-4D97-AF65-F5344CB8AC3E}">
        <p14:creationId xmlns:p14="http://schemas.microsoft.com/office/powerpoint/2010/main" val="3951002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14</a:t>
            </a:fld>
            <a:endParaRPr lang="en-US"/>
          </a:p>
        </p:txBody>
      </p:sp>
    </p:spTree>
    <p:extLst>
      <p:ext uri="{BB962C8B-B14F-4D97-AF65-F5344CB8AC3E}">
        <p14:creationId xmlns:p14="http://schemas.microsoft.com/office/powerpoint/2010/main" val="3951002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15</a:t>
            </a:fld>
            <a:endParaRPr lang="en-US"/>
          </a:p>
        </p:txBody>
      </p:sp>
    </p:spTree>
    <p:extLst>
      <p:ext uri="{BB962C8B-B14F-4D97-AF65-F5344CB8AC3E}">
        <p14:creationId xmlns:p14="http://schemas.microsoft.com/office/powerpoint/2010/main" val="3951002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16</a:t>
            </a:fld>
            <a:endParaRPr lang="en-US"/>
          </a:p>
        </p:txBody>
      </p:sp>
    </p:spTree>
    <p:extLst>
      <p:ext uri="{BB962C8B-B14F-4D97-AF65-F5344CB8AC3E}">
        <p14:creationId xmlns:p14="http://schemas.microsoft.com/office/powerpoint/2010/main" val="3951002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17</a:t>
            </a:fld>
            <a:endParaRPr lang="en-US"/>
          </a:p>
        </p:txBody>
      </p:sp>
    </p:spTree>
    <p:extLst>
      <p:ext uri="{BB962C8B-B14F-4D97-AF65-F5344CB8AC3E}">
        <p14:creationId xmlns:p14="http://schemas.microsoft.com/office/powerpoint/2010/main" val="3951002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18</a:t>
            </a:fld>
            <a:endParaRPr lang="en-US"/>
          </a:p>
        </p:txBody>
      </p:sp>
    </p:spTree>
    <p:extLst>
      <p:ext uri="{BB962C8B-B14F-4D97-AF65-F5344CB8AC3E}">
        <p14:creationId xmlns:p14="http://schemas.microsoft.com/office/powerpoint/2010/main" val="3951002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356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a:t>
            </a:fld>
            <a:endParaRPr lang="en-US"/>
          </a:p>
        </p:txBody>
      </p:sp>
    </p:spTree>
    <p:extLst>
      <p:ext uri="{BB962C8B-B14F-4D97-AF65-F5344CB8AC3E}">
        <p14:creationId xmlns:p14="http://schemas.microsoft.com/office/powerpoint/2010/main" val="1733033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20</a:t>
            </a:fld>
            <a:endParaRPr lang="en-US"/>
          </a:p>
        </p:txBody>
      </p:sp>
    </p:spTree>
    <p:extLst>
      <p:ext uri="{BB962C8B-B14F-4D97-AF65-F5344CB8AC3E}">
        <p14:creationId xmlns:p14="http://schemas.microsoft.com/office/powerpoint/2010/main" val="3951002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21</a:t>
            </a:fld>
            <a:endParaRPr lang="en-US"/>
          </a:p>
        </p:txBody>
      </p:sp>
    </p:spTree>
    <p:extLst>
      <p:ext uri="{BB962C8B-B14F-4D97-AF65-F5344CB8AC3E}">
        <p14:creationId xmlns:p14="http://schemas.microsoft.com/office/powerpoint/2010/main" val="3951002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26</a:t>
            </a:fld>
            <a:endParaRPr lang="en-US"/>
          </a:p>
        </p:txBody>
      </p:sp>
    </p:spTree>
    <p:extLst>
      <p:ext uri="{BB962C8B-B14F-4D97-AF65-F5344CB8AC3E}">
        <p14:creationId xmlns:p14="http://schemas.microsoft.com/office/powerpoint/2010/main" val="573196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27</a:t>
            </a:fld>
            <a:endParaRPr lang="en-US"/>
          </a:p>
        </p:txBody>
      </p:sp>
    </p:spTree>
    <p:extLst>
      <p:ext uri="{BB962C8B-B14F-4D97-AF65-F5344CB8AC3E}">
        <p14:creationId xmlns:p14="http://schemas.microsoft.com/office/powerpoint/2010/main" val="2056311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28</a:t>
            </a:fld>
            <a:endParaRPr lang="en-US"/>
          </a:p>
        </p:txBody>
      </p:sp>
    </p:spTree>
    <p:extLst>
      <p:ext uri="{BB962C8B-B14F-4D97-AF65-F5344CB8AC3E}">
        <p14:creationId xmlns:p14="http://schemas.microsoft.com/office/powerpoint/2010/main" val="3998024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29</a:t>
            </a:fld>
            <a:endParaRPr lang="en-US"/>
          </a:p>
        </p:txBody>
      </p:sp>
    </p:spTree>
    <p:extLst>
      <p:ext uri="{BB962C8B-B14F-4D97-AF65-F5344CB8AC3E}">
        <p14:creationId xmlns:p14="http://schemas.microsoft.com/office/powerpoint/2010/main" val="10234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30</a:t>
            </a:fld>
            <a:endParaRPr lang="en-US"/>
          </a:p>
        </p:txBody>
      </p:sp>
    </p:spTree>
    <p:extLst>
      <p:ext uri="{BB962C8B-B14F-4D97-AF65-F5344CB8AC3E}">
        <p14:creationId xmlns:p14="http://schemas.microsoft.com/office/powerpoint/2010/main" val="1690403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31</a:t>
            </a:fld>
            <a:endParaRPr lang="en-US"/>
          </a:p>
        </p:txBody>
      </p:sp>
    </p:spTree>
    <p:extLst>
      <p:ext uri="{BB962C8B-B14F-4D97-AF65-F5344CB8AC3E}">
        <p14:creationId xmlns:p14="http://schemas.microsoft.com/office/powerpoint/2010/main" val="2082056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32</a:t>
            </a:fld>
            <a:endParaRPr lang="en-US"/>
          </a:p>
        </p:txBody>
      </p:sp>
    </p:spTree>
    <p:extLst>
      <p:ext uri="{BB962C8B-B14F-4D97-AF65-F5344CB8AC3E}">
        <p14:creationId xmlns:p14="http://schemas.microsoft.com/office/powerpoint/2010/main" val="3647736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33</a:t>
            </a:fld>
            <a:endParaRPr lang="en-US"/>
          </a:p>
        </p:txBody>
      </p:sp>
    </p:spTree>
    <p:extLst>
      <p:ext uri="{BB962C8B-B14F-4D97-AF65-F5344CB8AC3E}">
        <p14:creationId xmlns:p14="http://schemas.microsoft.com/office/powerpoint/2010/main" val="409907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a:t>
            </a:fld>
            <a:endParaRPr lang="en-US"/>
          </a:p>
        </p:txBody>
      </p:sp>
    </p:spTree>
    <p:extLst>
      <p:ext uri="{BB962C8B-B14F-4D97-AF65-F5344CB8AC3E}">
        <p14:creationId xmlns:p14="http://schemas.microsoft.com/office/powerpoint/2010/main" val="4183055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34</a:t>
            </a:fld>
            <a:endParaRPr lang="en-US"/>
          </a:p>
        </p:txBody>
      </p:sp>
    </p:spTree>
    <p:extLst>
      <p:ext uri="{BB962C8B-B14F-4D97-AF65-F5344CB8AC3E}">
        <p14:creationId xmlns:p14="http://schemas.microsoft.com/office/powerpoint/2010/main" val="1742550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35</a:t>
            </a:fld>
            <a:endParaRPr lang="en-US"/>
          </a:p>
        </p:txBody>
      </p:sp>
    </p:spTree>
    <p:extLst>
      <p:ext uri="{BB962C8B-B14F-4D97-AF65-F5344CB8AC3E}">
        <p14:creationId xmlns:p14="http://schemas.microsoft.com/office/powerpoint/2010/main" val="2701465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40</a:t>
            </a:fld>
            <a:endParaRPr lang="en-US"/>
          </a:p>
        </p:txBody>
      </p:sp>
    </p:spTree>
    <p:extLst>
      <p:ext uri="{BB962C8B-B14F-4D97-AF65-F5344CB8AC3E}">
        <p14:creationId xmlns:p14="http://schemas.microsoft.com/office/powerpoint/2010/main" val="3892215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41</a:t>
            </a:fld>
            <a:endParaRPr lang="en-US"/>
          </a:p>
        </p:txBody>
      </p:sp>
    </p:spTree>
    <p:extLst>
      <p:ext uri="{BB962C8B-B14F-4D97-AF65-F5344CB8AC3E}">
        <p14:creationId xmlns:p14="http://schemas.microsoft.com/office/powerpoint/2010/main" val="222970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42</a:t>
            </a:fld>
            <a:endParaRPr lang="en-US"/>
          </a:p>
        </p:txBody>
      </p:sp>
    </p:spTree>
    <p:extLst>
      <p:ext uri="{BB962C8B-B14F-4D97-AF65-F5344CB8AC3E}">
        <p14:creationId xmlns:p14="http://schemas.microsoft.com/office/powerpoint/2010/main" val="390684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a:t>
            </a:fld>
            <a:endParaRPr lang="en-US"/>
          </a:p>
        </p:txBody>
      </p:sp>
    </p:spTree>
    <p:extLst>
      <p:ext uri="{BB962C8B-B14F-4D97-AF65-F5344CB8AC3E}">
        <p14:creationId xmlns:p14="http://schemas.microsoft.com/office/powerpoint/2010/main" val="418305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a:p>
        </p:txBody>
      </p:sp>
    </p:spTree>
    <p:extLst>
      <p:ext uri="{BB962C8B-B14F-4D97-AF65-F5344CB8AC3E}">
        <p14:creationId xmlns:p14="http://schemas.microsoft.com/office/powerpoint/2010/main" val="82025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a:t>
            </a:fld>
            <a:endParaRPr lang="en-US"/>
          </a:p>
        </p:txBody>
      </p:sp>
    </p:spTree>
    <p:extLst>
      <p:ext uri="{BB962C8B-B14F-4D97-AF65-F5344CB8AC3E}">
        <p14:creationId xmlns:p14="http://schemas.microsoft.com/office/powerpoint/2010/main" val="418305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a:t>
            </a:fld>
            <a:endParaRPr lang="en-US"/>
          </a:p>
        </p:txBody>
      </p:sp>
    </p:spTree>
    <p:extLst>
      <p:ext uri="{BB962C8B-B14F-4D97-AF65-F5344CB8AC3E}">
        <p14:creationId xmlns:p14="http://schemas.microsoft.com/office/powerpoint/2010/main" val="324486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8</a:t>
            </a:fld>
            <a:endParaRPr lang="en-US"/>
          </a:p>
        </p:txBody>
      </p:sp>
    </p:spTree>
    <p:extLst>
      <p:ext uri="{BB962C8B-B14F-4D97-AF65-F5344CB8AC3E}">
        <p14:creationId xmlns:p14="http://schemas.microsoft.com/office/powerpoint/2010/main" val="2382532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9</a:t>
            </a:fld>
            <a:endParaRPr lang="en-US"/>
          </a:p>
        </p:txBody>
      </p:sp>
    </p:spTree>
    <p:extLst>
      <p:ext uri="{BB962C8B-B14F-4D97-AF65-F5344CB8AC3E}">
        <p14:creationId xmlns:p14="http://schemas.microsoft.com/office/powerpoint/2010/main" val="178882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76200"/>
            <a:ext cx="7258050" cy="774192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48000" y="957601"/>
            <a:ext cx="7772400" cy="860425"/>
          </a:xfrm>
        </p:spPr>
        <p:txBody>
          <a:bodyPr anchor="b" anchorCtr="0"/>
          <a:lstStyle>
            <a:lvl1pPr algn="l">
              <a:buFontTx/>
              <a:buNone/>
              <a:defRPr>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66600" y="1676400"/>
            <a:ext cx="7753800" cy="1752600"/>
          </a:xfrm>
        </p:spPr>
        <p:txBody>
          <a:bodyPr>
            <a:normAutofit/>
          </a:bodyPr>
          <a:lstStyle>
            <a:lvl1pPr marL="0" indent="0" algn="l">
              <a:buNone/>
              <a:defRPr sz="24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0" y="457200"/>
            <a:ext cx="6858000" cy="639763"/>
          </a:xfrm>
        </p:spPr>
        <p:txBody>
          <a:bodyPr/>
          <a:lstStyle>
            <a:lvl1pPr>
              <a:defRPr sz="2800">
                <a:solidFill>
                  <a:schemeClr val="tx1">
                    <a:lumMod val="75000"/>
                    <a:lumOff val="25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tx1">
                    <a:lumMod val="75000"/>
                    <a:lumOff val="25000"/>
                  </a:schemeClr>
                </a:solidFill>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77000" y="4038600"/>
            <a:ext cx="3017951" cy="3219147"/>
          </a:xfrm>
          <a:prstGeom prst="rect">
            <a:avLst/>
          </a:prstGeom>
        </p:spPr>
      </p:pic>
      <p:sp>
        <p:nvSpPr>
          <p:cNvPr id="2" name="Title 1"/>
          <p:cNvSpPr>
            <a:spLocks noGrp="1"/>
          </p:cNvSpPr>
          <p:nvPr>
            <p:ph type="title"/>
          </p:nvPr>
        </p:nvSpPr>
        <p:spPr>
          <a:xfrm>
            <a:off x="4953000" y="47244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9530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1582BD6-FC20-4557-852B-8433F8572D3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446946-0F90-401F-99D0-1B6FEC443052}"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51458-B7EA-436B-BD73-86B3B8B79BE2}" type="slidenum">
              <a:rPr lang="en-US" smtClean="0"/>
              <a:t>‹#›</a:t>
            </a:fld>
            <a:endParaRPr lang="en-US"/>
          </a:p>
        </p:txBody>
      </p:sp>
    </p:spTree>
    <p:extLst>
      <p:ext uri="{BB962C8B-B14F-4D97-AF65-F5344CB8AC3E}">
        <p14:creationId xmlns:p14="http://schemas.microsoft.com/office/powerpoint/2010/main" val="339387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381000" y="6696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152400" y="152400"/>
            <a:ext cx="8229600" cy="639763"/>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81000" y="3130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a:xfrm>
            <a:off x="152400" y="152400"/>
            <a:ext cx="8229600" cy="639763"/>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381000" y="1711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381000" y="2421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381000" y="3769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381000" y="4478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381000" y="52578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1"/>
            <a:ext cx="4038600" cy="4525964"/>
          </a:xfrm>
        </p:spPr>
        <p:txBody>
          <a:bodyPr/>
          <a:lstStyle>
            <a:lvl1pPr>
              <a:buClr>
                <a:schemeClr val="tx1">
                  <a:lumMod val="75000"/>
                  <a:lumOff val="25000"/>
                </a:schemeClr>
              </a:buClr>
              <a:defRPr sz="2400"/>
            </a:lvl1pPr>
            <a:lvl2pPr>
              <a:buClr>
                <a:schemeClr val="tx1">
                  <a:lumMod val="75000"/>
                  <a:lumOff val="25000"/>
                </a:schemeClr>
              </a:buClr>
              <a:defRPr sz="2000"/>
            </a:lvl2pPr>
            <a:lvl3pPr>
              <a:buClr>
                <a:schemeClr val="tx1">
                  <a:lumMod val="75000"/>
                  <a:lumOff val="25000"/>
                </a:schemeClr>
              </a:buClr>
              <a:defRPr sz="2000"/>
            </a:lvl3pPr>
            <a:lvl4pPr>
              <a:buClr>
                <a:schemeClr val="tx1">
                  <a:lumMod val="75000"/>
                  <a:lumOff val="25000"/>
                </a:schemeClr>
              </a:buClr>
              <a:defRPr sz="1800"/>
            </a:lvl4pPr>
            <a:lvl5pPr>
              <a:buClr>
                <a:schemeClr val="tx1">
                  <a:lumMod val="75000"/>
                  <a:lumOff val="2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5800" y="1295401"/>
            <a:ext cx="4038600" cy="4525964"/>
          </a:xfrm>
        </p:spPr>
        <p:txBody>
          <a:bodyPr/>
          <a:lstStyle>
            <a:lvl1pPr>
              <a:buClr>
                <a:schemeClr val="tx1">
                  <a:lumMod val="75000"/>
                  <a:lumOff val="25000"/>
                </a:schemeClr>
              </a:buClr>
              <a:defRPr sz="2400"/>
            </a:lvl1pPr>
            <a:lvl2pPr>
              <a:buClr>
                <a:schemeClr val="tx1">
                  <a:lumMod val="75000"/>
                  <a:lumOff val="25000"/>
                </a:schemeClr>
              </a:buClr>
              <a:defRPr sz="2000"/>
            </a:lvl2pPr>
            <a:lvl3pPr>
              <a:buClr>
                <a:schemeClr val="tx1">
                  <a:lumMod val="75000"/>
                  <a:lumOff val="25000"/>
                </a:schemeClr>
              </a:buClr>
              <a:defRPr sz="2000"/>
            </a:lvl3pPr>
            <a:lvl4pPr>
              <a:buClr>
                <a:schemeClr val="tx1">
                  <a:lumMod val="75000"/>
                  <a:lumOff val="25000"/>
                </a:schemeClr>
              </a:buClr>
              <a:defRPr sz="1800"/>
            </a:lvl4pPr>
            <a:lvl5pPr>
              <a:buClr>
                <a:schemeClr val="tx1">
                  <a:lumMod val="75000"/>
                  <a:lumOff val="2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4478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4478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048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048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478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1752601"/>
            <a:ext cx="4040188" cy="4068763"/>
          </a:xfrm>
        </p:spPr>
        <p:txBody>
          <a:bodyPr/>
          <a:lstStyle>
            <a:lvl1pPr>
              <a:lnSpc>
                <a:spcPct val="100000"/>
              </a:lnSpc>
              <a:buClr>
                <a:schemeClr val="tx1">
                  <a:lumMod val="95000"/>
                  <a:lumOff val="5000"/>
                </a:schemeClr>
              </a:buClr>
              <a:defRPr sz="2000"/>
            </a:lvl1pPr>
            <a:lvl2pPr>
              <a:lnSpc>
                <a:spcPct val="100000"/>
              </a:lnSpc>
              <a:buClr>
                <a:schemeClr val="tx1">
                  <a:lumMod val="95000"/>
                  <a:lumOff val="5000"/>
                </a:schemeClr>
              </a:buClr>
              <a:defRPr sz="2000"/>
            </a:lvl2pPr>
            <a:lvl3pPr>
              <a:lnSpc>
                <a:spcPct val="100000"/>
              </a:lnSpc>
              <a:buClr>
                <a:schemeClr val="tx1">
                  <a:lumMod val="95000"/>
                  <a:lumOff val="5000"/>
                </a:schemeClr>
              </a:buClr>
              <a:defRPr sz="1800"/>
            </a:lvl3pPr>
            <a:lvl4pPr>
              <a:lnSpc>
                <a:spcPct val="100000"/>
              </a:lnSpc>
              <a:buClr>
                <a:schemeClr val="tx1">
                  <a:lumMod val="95000"/>
                  <a:lumOff val="5000"/>
                </a:schemeClr>
              </a:buClr>
              <a:defRPr sz="1600"/>
            </a:lvl4pPr>
            <a:lvl5pPr>
              <a:lnSpc>
                <a:spcPct val="100000"/>
              </a:lnSpc>
              <a:buClr>
                <a:schemeClr val="tx1">
                  <a:lumMod val="95000"/>
                  <a:lumOff val="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116388" y="1752601"/>
            <a:ext cx="4041775" cy="4068763"/>
          </a:xfrm>
        </p:spPr>
        <p:txBody>
          <a:bodyPr/>
          <a:lstStyle>
            <a:lvl1pPr>
              <a:buClr>
                <a:schemeClr val="tx1">
                  <a:lumMod val="95000"/>
                  <a:lumOff val="5000"/>
                </a:schemeClr>
              </a:buClr>
              <a:defRPr sz="2000"/>
            </a:lvl1pPr>
            <a:lvl2pPr>
              <a:buClr>
                <a:schemeClr val="tx1">
                  <a:lumMod val="95000"/>
                  <a:lumOff val="5000"/>
                </a:schemeClr>
              </a:buClr>
              <a:defRPr sz="2000"/>
            </a:lvl2pPr>
            <a:lvl3pPr>
              <a:buClr>
                <a:schemeClr val="tx1">
                  <a:lumMod val="95000"/>
                  <a:lumOff val="5000"/>
                </a:schemeClr>
              </a:buClr>
              <a:defRPr sz="1800"/>
            </a:lvl3pPr>
            <a:lvl4pPr>
              <a:buClr>
                <a:schemeClr val="tx1">
                  <a:lumMod val="95000"/>
                  <a:lumOff val="5000"/>
                </a:schemeClr>
              </a:buClr>
              <a:defRPr sz="1600"/>
            </a:lvl4pPr>
            <a:lvl5pPr>
              <a:buClr>
                <a:schemeClr val="tx1">
                  <a:lumMod val="95000"/>
                  <a:lumOff val="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119561" y="14478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477000" y="4038600"/>
            <a:ext cx="3017951" cy="3219147"/>
          </a:xfrm>
          <a:prstGeom prst="rect">
            <a:avLst/>
          </a:prstGeom>
        </p:spPr>
      </p:pic>
      <p:sp>
        <p:nvSpPr>
          <p:cNvPr id="2" name="Title Placeholder 1"/>
          <p:cNvSpPr>
            <a:spLocks noGrp="1"/>
          </p:cNvSpPr>
          <p:nvPr>
            <p:ph type="title"/>
          </p:nvPr>
        </p:nvSpPr>
        <p:spPr>
          <a:xfrm>
            <a:off x="152400" y="152400"/>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45200" y="808364"/>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 id="2147483658" r:id="rId14"/>
    <p:sldLayoutId id="2147483659" r:id="rId15"/>
    <p:sldLayoutId id="2147483665" r:id="rId16"/>
  </p:sldLayoutIdLst>
  <p:timing>
    <p:tnLst>
      <p:par>
        <p:cTn id="1" dur="indefinite" restart="never" nodeType="tmRoot"/>
      </p:par>
    </p:tnLst>
  </p:timing>
  <p:hf sldNum="0" hdr="0" ftr="0" dt="0"/>
  <p:txStyles>
    <p:titleStyle>
      <a:lvl1pPr algn="l" defTabSz="914400" rtl="0" eaLnBrk="1" latinLnBrk="0" hangingPunct="1">
        <a:spcBef>
          <a:spcPct val="0"/>
        </a:spcBef>
        <a:buClr>
          <a:schemeClr val="accent1">
            <a:lumMod val="75000"/>
          </a:schemeClr>
        </a:buClr>
        <a:buFont typeface="Arial" pitchFamily="34" charset="0"/>
        <a:buChar char="•"/>
        <a:defRPr sz="3600" b="1" kern="1200" baseline="0">
          <a:solidFill>
            <a:schemeClr val="accent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75000"/>
          </a:schemeClr>
        </a:buClr>
        <a:buSzPct val="70000"/>
        <a:buFont typeface="Arial" pitchFamily="34" charset="0"/>
        <a:buChar char="•"/>
        <a:defRPr sz="32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ermedia.com/mspp.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youtu.be/Y4tKZ1hUOo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www.online-stopwatch.com/full-screen-online-countdown/"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52400"/>
            <a:ext cx="7772400" cy="1437026"/>
          </a:xfrm>
        </p:spPr>
        <p:txBody>
          <a:bodyPr/>
          <a:lstStyle/>
          <a:p>
            <a:r>
              <a:rPr lang="en-US" dirty="0" smtClean="0">
                <a:solidFill>
                  <a:srgbClr val="FF0000"/>
                </a:solidFill>
              </a:rPr>
              <a:t>World Languages</a:t>
            </a:r>
            <a:br>
              <a:rPr lang="en-US" dirty="0" smtClean="0">
                <a:solidFill>
                  <a:srgbClr val="FF0000"/>
                </a:solidFill>
              </a:rPr>
            </a:br>
            <a:r>
              <a:rPr lang="en-US" dirty="0" smtClean="0">
                <a:solidFill>
                  <a:srgbClr val="FF0000"/>
                </a:solidFill>
              </a:rPr>
              <a:t>		Global Competency</a:t>
            </a:r>
            <a:endParaRPr lang="en-US" dirty="0">
              <a:solidFill>
                <a:srgbClr val="FF0000"/>
              </a:solidFill>
            </a:endParaRPr>
          </a:p>
        </p:txBody>
      </p:sp>
      <p:sp>
        <p:nvSpPr>
          <p:cNvPr id="3" name="Subtitle 2"/>
          <p:cNvSpPr>
            <a:spLocks noGrp="1"/>
          </p:cNvSpPr>
          <p:nvPr>
            <p:ph type="subTitle" idx="1"/>
          </p:nvPr>
        </p:nvSpPr>
        <p:spPr>
          <a:xfrm>
            <a:off x="2895600" y="1600200"/>
            <a:ext cx="6218054" cy="1143000"/>
          </a:xfrm>
        </p:spPr>
        <p:txBody>
          <a:bodyPr>
            <a:normAutofit/>
          </a:bodyPr>
          <a:lstStyle/>
          <a:p>
            <a:r>
              <a:rPr lang="en-US" sz="2000" dirty="0"/>
              <a:t>Alfonso De Torres </a:t>
            </a:r>
            <a:r>
              <a:rPr lang="en-US" sz="2000" dirty="0" err="1"/>
              <a:t>Núñez</a:t>
            </a:r>
            <a:r>
              <a:rPr lang="en-US" sz="2000" dirty="0"/>
              <a:t>, World Languages Consultant</a:t>
            </a:r>
          </a:p>
          <a:p>
            <a:r>
              <a:rPr lang="en-US" sz="2000" dirty="0"/>
              <a:t>          Kelly Clark, lead consultant Global Competency</a:t>
            </a:r>
          </a:p>
          <a:p>
            <a:r>
              <a:rPr lang="en-US" sz="2000" dirty="0"/>
              <a:t>	Jamee Barton, lead consultant Program Reviews</a:t>
            </a:r>
          </a:p>
        </p:txBody>
      </p:sp>
      <p:sp>
        <p:nvSpPr>
          <p:cNvPr id="4" name="TextBox 3"/>
          <p:cNvSpPr txBox="1"/>
          <p:nvPr/>
        </p:nvSpPr>
        <p:spPr>
          <a:xfrm>
            <a:off x="7924800" y="6743700"/>
            <a:ext cx="1224594" cy="114300"/>
          </a:xfrm>
          <a:prstGeom prst="rect">
            <a:avLst/>
          </a:prstGeom>
        </p:spPr>
        <p:txBody>
          <a:bodyPr vert="horz" wrap="square" lIns="91440" tIns="45720" rIns="91440" bIns="45720" rtlCol="0" anchor="ctr">
            <a:noAutofit/>
          </a:bodyPr>
          <a:lstStyle/>
          <a:p>
            <a:pPr>
              <a:spcBef>
                <a:spcPct val="0"/>
              </a:spcBef>
            </a:pPr>
            <a:r>
              <a:rPr lang="en-US" sz="800" dirty="0">
                <a:solidFill>
                  <a:schemeClr val="bg1"/>
                </a:solidFill>
              </a:rPr>
              <a:t>By</a:t>
            </a:r>
            <a:r>
              <a:rPr lang="en-US" sz="800" dirty="0"/>
              <a:t> </a:t>
            </a:r>
            <a:r>
              <a:rPr lang="en-US" sz="800" b="1" dirty="0">
                <a:hlinkClick r:id="rId3"/>
              </a:rPr>
              <a:t>PresenterMedia.com</a:t>
            </a:r>
            <a:endParaRPr kumimoji="0" lang="en-US" sz="8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9144000" cy="5486400"/>
          </a:xfrm>
          <a:prstGeom prst="rect">
            <a:avLst/>
          </a:prstGeom>
        </p:spPr>
      </p:pic>
      <p:sp>
        <p:nvSpPr>
          <p:cNvPr id="2" name="Title 1"/>
          <p:cNvSpPr>
            <a:spLocks noGrp="1"/>
          </p:cNvSpPr>
          <p:nvPr>
            <p:ph type="title"/>
          </p:nvPr>
        </p:nvSpPr>
        <p:spPr>
          <a:xfrm>
            <a:off x="228600" y="25940"/>
            <a:ext cx="8686800" cy="2260060"/>
          </a:xfrm>
        </p:spPr>
        <p:txBody>
          <a:bodyPr/>
          <a:lstStyle/>
          <a:p>
            <a:pPr>
              <a:buNone/>
            </a:pPr>
            <a:r>
              <a:rPr lang="en-US" dirty="0" smtClean="0"/>
              <a:t>Mapping the </a:t>
            </a:r>
            <a:r>
              <a:rPr lang="en-US" dirty="0"/>
              <a:t>Nation </a:t>
            </a:r>
            <a:r>
              <a:rPr lang="en-US" dirty="0" smtClean="0"/>
              <a:t/>
            </a:r>
            <a:br>
              <a:rPr lang="en-US" dirty="0" smtClean="0"/>
            </a:br>
            <a:r>
              <a:rPr lang="en-US" dirty="0" smtClean="0"/>
              <a:t>	</a:t>
            </a:r>
            <a:r>
              <a:rPr lang="en-US" sz="3600" u="sng" dirty="0" smtClean="0">
                <a:solidFill>
                  <a:srgbClr val="FF0000"/>
                </a:solidFill>
              </a:rPr>
              <a:t>www. mappingthenation.net</a:t>
            </a:r>
            <a:endParaRPr lang="en-US" sz="3600" u="sng" dirty="0">
              <a:solidFill>
                <a:srgbClr val="FF0000"/>
              </a:solidFill>
            </a:endParaRPr>
          </a:p>
        </p:txBody>
      </p:sp>
    </p:spTree>
    <p:extLst>
      <p:ext uri="{BB962C8B-B14F-4D97-AF65-F5344CB8AC3E}">
        <p14:creationId xmlns:p14="http://schemas.microsoft.com/office/powerpoint/2010/main" val="994667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57800"/>
            <a:ext cx="6553200" cy="1371600"/>
          </a:xfrm>
        </p:spPr>
        <p:txBody>
          <a:bodyPr/>
          <a:lstStyle/>
          <a:p>
            <a:pPr>
              <a:buNone/>
            </a:pPr>
            <a:r>
              <a:rPr lang="en-US" sz="2400" u="sng" dirty="0" smtClean="0">
                <a:solidFill>
                  <a:srgbClr val="FF0000"/>
                </a:solidFill>
              </a:rPr>
              <a:t>BE AWARE!!! </a:t>
            </a:r>
            <a:r>
              <a:rPr lang="en-US" sz="2400" dirty="0" smtClean="0"/>
              <a:t/>
            </a:r>
            <a:br>
              <a:rPr lang="en-US" sz="2400" dirty="0" smtClean="0"/>
            </a:br>
            <a:r>
              <a:rPr lang="en-US" sz="2400" dirty="0" smtClean="0"/>
              <a:t>	Global Competency isn’t Only 	about teaching world language….</a:t>
            </a:r>
            <a:endParaRPr lang="en-US" sz="2400" dirty="0"/>
          </a:p>
        </p:txBody>
      </p:sp>
      <p:sp>
        <p:nvSpPr>
          <p:cNvPr id="5" name="Title 1"/>
          <p:cNvSpPr txBox="1">
            <a:spLocks/>
          </p:cNvSpPr>
          <p:nvPr/>
        </p:nvSpPr>
        <p:spPr>
          <a:xfrm>
            <a:off x="228600" y="914400"/>
            <a:ext cx="8686800" cy="3124200"/>
          </a:xfrm>
          <a:prstGeom prst="rect">
            <a:avLst/>
          </a:prstGeom>
        </p:spPr>
        <p:txBody>
          <a:bodyPr vert="horz" lIns="91440" tIns="45720" rIns="91440" bIns="45720" rtlCol="0" anchor="t">
            <a:noAutofit/>
          </a:bodyPr>
          <a:lstStyle>
            <a:lvl1pPr algn="l" defTabSz="914400" rtl="0" eaLnBrk="1" latinLnBrk="0" hangingPunct="1">
              <a:spcBef>
                <a:spcPct val="0"/>
              </a:spcBef>
              <a:buClr>
                <a:schemeClr val="accent1">
                  <a:lumMod val="75000"/>
                </a:schemeClr>
              </a:buClr>
              <a:buFont typeface="Arial" pitchFamily="34" charset="0"/>
              <a:buChar char="•"/>
              <a:defRPr sz="4000" b="1" kern="1200" cap="all" baseline="0">
                <a:solidFill>
                  <a:schemeClr val="accent2">
                    <a:lumMod val="75000"/>
                  </a:schemeClr>
                </a:solidFill>
                <a:latin typeface="+mj-lt"/>
                <a:ea typeface="+mj-ea"/>
                <a:cs typeface="Segoe UI" pitchFamily="34" charset="0"/>
              </a:defRPr>
            </a:lvl1pPr>
          </a:lstStyle>
          <a:p>
            <a:pPr>
              <a:buNone/>
            </a:pPr>
            <a:r>
              <a:rPr lang="en-US" sz="2400" dirty="0" smtClean="0"/>
              <a:t>USING THIS DATA:</a:t>
            </a:r>
          </a:p>
          <a:p>
            <a:pPr>
              <a:buNone/>
            </a:pPr>
            <a:endParaRPr lang="en-US" sz="1000" dirty="0" smtClean="0"/>
          </a:p>
          <a:p>
            <a:pPr>
              <a:buNone/>
            </a:pPr>
            <a:r>
              <a:rPr lang="en-US" sz="2400" dirty="0" smtClean="0"/>
              <a:t>	Are </a:t>
            </a:r>
            <a:r>
              <a:rPr lang="en-US" sz="2400" dirty="0"/>
              <a:t>we preparing our students for the world that </a:t>
            </a:r>
            <a:r>
              <a:rPr lang="en-US" sz="2400" dirty="0" smtClean="0"/>
              <a:t>	they </a:t>
            </a:r>
            <a:r>
              <a:rPr lang="en-US" sz="2400" dirty="0"/>
              <a:t>will find once they graduate? </a:t>
            </a:r>
            <a:endParaRPr lang="en-US" sz="2400" dirty="0" smtClean="0"/>
          </a:p>
          <a:p>
            <a:pPr>
              <a:buNone/>
            </a:pPr>
            <a:endParaRPr lang="en-US" sz="1000" dirty="0" smtClean="0"/>
          </a:p>
          <a:p>
            <a:pPr>
              <a:buNone/>
            </a:pPr>
            <a:r>
              <a:rPr lang="en-US" sz="2400" dirty="0" smtClean="0"/>
              <a:t>		Some </a:t>
            </a:r>
            <a:r>
              <a:rPr lang="en-US" sz="2400" dirty="0"/>
              <a:t>of them will choose college, some </a:t>
            </a:r>
            <a:r>
              <a:rPr lang="en-US" sz="2400" dirty="0" smtClean="0"/>
              <a:t>			others </a:t>
            </a:r>
            <a:r>
              <a:rPr lang="en-US" sz="2400" dirty="0"/>
              <a:t>they will join the work force. </a:t>
            </a:r>
            <a:endParaRPr lang="en-US" sz="2400" dirty="0" smtClean="0"/>
          </a:p>
          <a:p>
            <a:pPr>
              <a:buNone/>
            </a:pPr>
            <a:endParaRPr lang="en-US" sz="1000" dirty="0" smtClean="0"/>
          </a:p>
          <a:p>
            <a:pPr>
              <a:buNone/>
            </a:pPr>
            <a:r>
              <a:rPr lang="en-US" sz="2400" dirty="0" smtClean="0"/>
              <a:t>			Are </a:t>
            </a:r>
            <a:r>
              <a:rPr lang="en-US" sz="2400" dirty="0"/>
              <a:t>we providing them with the skills </a:t>
            </a:r>
            <a:r>
              <a:rPr lang="en-US" sz="2400" dirty="0" smtClean="0"/>
              <a:t>			to </a:t>
            </a:r>
            <a:r>
              <a:rPr lang="en-US" sz="2400" dirty="0"/>
              <a:t>function in this world</a:t>
            </a:r>
            <a:r>
              <a:rPr lang="en-US" sz="2400" dirty="0" smtClean="0"/>
              <a:t>?</a:t>
            </a:r>
            <a:endParaRPr lang="en-US" sz="2400" dirty="0"/>
          </a:p>
        </p:txBody>
      </p:sp>
      <p:sp>
        <p:nvSpPr>
          <p:cNvPr id="6" name="Title 1"/>
          <p:cNvSpPr txBox="1">
            <a:spLocks/>
          </p:cNvSpPr>
          <p:nvPr/>
        </p:nvSpPr>
        <p:spPr>
          <a:xfrm>
            <a:off x="152400" y="228600"/>
            <a:ext cx="8686800" cy="528637"/>
          </a:xfrm>
          <a:prstGeom prst="rect">
            <a:avLst/>
          </a:prstGeom>
        </p:spPr>
        <p:txBody>
          <a:bodyPr vert="horz" lIns="91440" tIns="45720" rIns="91440" bIns="45720" rtlCol="0" anchor="t">
            <a:noAutofit/>
          </a:bodyPr>
          <a:lstStyle>
            <a:lvl1pPr algn="l" defTabSz="914400" rtl="0" eaLnBrk="1" latinLnBrk="0" hangingPunct="1">
              <a:spcBef>
                <a:spcPct val="0"/>
              </a:spcBef>
              <a:buClr>
                <a:schemeClr val="accent1">
                  <a:lumMod val="75000"/>
                </a:schemeClr>
              </a:buClr>
              <a:buFont typeface="Arial" pitchFamily="34" charset="0"/>
              <a:buChar char="•"/>
              <a:defRPr sz="4000" b="1" kern="1200" cap="all" baseline="0">
                <a:solidFill>
                  <a:schemeClr val="accent2">
                    <a:lumMod val="75000"/>
                  </a:schemeClr>
                </a:solidFill>
                <a:latin typeface="+mj-lt"/>
                <a:ea typeface="+mj-ea"/>
                <a:cs typeface="Segoe UI" pitchFamily="34" charset="0"/>
              </a:defRPr>
            </a:lvl1pPr>
          </a:lstStyle>
          <a:p>
            <a:pPr>
              <a:buFont typeface="Arial" pitchFamily="34" charset="0"/>
              <a:buNone/>
            </a:pPr>
            <a:r>
              <a:rPr lang="en-US" sz="3200" dirty="0" smtClean="0">
                <a:solidFill>
                  <a:srgbClr val="FF0000"/>
                </a:solidFill>
              </a:rPr>
              <a:t>LET ME ASK YOU A QUESTION…</a:t>
            </a:r>
            <a:endParaRPr lang="en-US" sz="3200" dirty="0">
              <a:solidFill>
                <a:srgbClr val="FF0000"/>
              </a:solidFill>
            </a:endParaRPr>
          </a:p>
        </p:txBody>
      </p:sp>
      <p:sp>
        <p:nvSpPr>
          <p:cNvPr id="7" name="Title 1"/>
          <p:cNvSpPr txBox="1">
            <a:spLocks/>
          </p:cNvSpPr>
          <p:nvPr/>
        </p:nvSpPr>
        <p:spPr>
          <a:xfrm>
            <a:off x="228600" y="4267200"/>
            <a:ext cx="8686800" cy="914400"/>
          </a:xfrm>
          <a:prstGeom prst="rect">
            <a:avLst/>
          </a:prstGeom>
        </p:spPr>
        <p:txBody>
          <a:bodyPr vert="horz" lIns="91440" tIns="45720" rIns="91440" bIns="45720" rtlCol="0" anchor="t">
            <a:noAutofit/>
          </a:bodyPr>
          <a:lstStyle>
            <a:lvl1pPr algn="l" defTabSz="914400" rtl="0" eaLnBrk="1" latinLnBrk="0" hangingPunct="1">
              <a:spcBef>
                <a:spcPct val="0"/>
              </a:spcBef>
              <a:buClr>
                <a:schemeClr val="accent1">
                  <a:lumMod val="75000"/>
                </a:schemeClr>
              </a:buClr>
              <a:buFont typeface="Arial" pitchFamily="34" charset="0"/>
              <a:buChar char="•"/>
              <a:defRPr sz="4000" b="1" kern="1200" cap="all" baseline="0">
                <a:solidFill>
                  <a:schemeClr val="accent2">
                    <a:lumMod val="75000"/>
                  </a:schemeClr>
                </a:solidFill>
                <a:latin typeface="+mj-lt"/>
                <a:ea typeface="+mj-ea"/>
                <a:cs typeface="Segoe UI" pitchFamily="34" charset="0"/>
              </a:defRPr>
            </a:lvl1pPr>
          </a:lstStyle>
          <a:p>
            <a:pPr>
              <a:buNone/>
            </a:pPr>
            <a:r>
              <a:rPr lang="en-US" sz="2400" dirty="0" smtClean="0"/>
              <a:t>ARE WE PREPARING THEM TO BE </a:t>
            </a:r>
          </a:p>
          <a:p>
            <a:pPr>
              <a:buNone/>
            </a:pPr>
            <a:r>
              <a:rPr lang="en-US" sz="2400" b="0" dirty="0" smtClean="0">
                <a:solidFill>
                  <a:srgbClr val="00B050"/>
                </a:solidFill>
              </a:rPr>
              <a:t>         </a:t>
            </a:r>
            <a:r>
              <a:rPr lang="en-US" sz="2400" u="sng" dirty="0" smtClean="0">
                <a:solidFill>
                  <a:srgbClr val="00B050"/>
                </a:solidFill>
              </a:rPr>
              <a:t>GLOBALLY COMPETENT</a:t>
            </a:r>
            <a:r>
              <a:rPr lang="en-US" sz="2400" dirty="0" smtClean="0"/>
              <a:t>?</a:t>
            </a:r>
            <a:endParaRPr lang="en-US" sz="2400" dirty="0"/>
          </a:p>
        </p:txBody>
      </p:sp>
    </p:spTree>
    <p:extLst>
      <p:ext uri="{BB962C8B-B14F-4D97-AF65-F5344CB8AC3E}">
        <p14:creationId xmlns:p14="http://schemas.microsoft.com/office/powerpoint/2010/main" val="168235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1000"/>
                                        <p:tgtEl>
                                          <p:spTgt spid="5">
                                            <p:txEl>
                                              <p:pRg st="6" end="6"/>
                                            </p:txEl>
                                          </p:spTgt>
                                        </p:tgtEl>
                                      </p:cBhvr>
                                    </p:animEffect>
                                    <p:anim calcmode="lin" valueType="num">
                                      <p:cBhvr>
                                        <p:cTn id="3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580">
                                          <p:stCondLst>
                                            <p:cond delay="0"/>
                                          </p:stCondLst>
                                        </p:cTn>
                                        <p:tgtEl>
                                          <p:spTgt spid="2"/>
                                        </p:tgtEl>
                                      </p:cBhvr>
                                    </p:animEffect>
                                    <p:anim calcmode="lin" valueType="num">
                                      <p:cBhvr>
                                        <p:cTn id="4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4" dur="26">
                                          <p:stCondLst>
                                            <p:cond delay="650"/>
                                          </p:stCondLst>
                                        </p:cTn>
                                        <p:tgtEl>
                                          <p:spTgt spid="2"/>
                                        </p:tgtEl>
                                      </p:cBhvr>
                                      <p:to x="100000" y="60000"/>
                                    </p:animScale>
                                    <p:animScale>
                                      <p:cBhvr>
                                        <p:cTn id="55" dur="166" decel="50000">
                                          <p:stCondLst>
                                            <p:cond delay="676"/>
                                          </p:stCondLst>
                                        </p:cTn>
                                        <p:tgtEl>
                                          <p:spTgt spid="2"/>
                                        </p:tgtEl>
                                      </p:cBhvr>
                                      <p:to x="100000" y="100000"/>
                                    </p:animScale>
                                    <p:animScale>
                                      <p:cBhvr>
                                        <p:cTn id="56" dur="26">
                                          <p:stCondLst>
                                            <p:cond delay="1312"/>
                                          </p:stCondLst>
                                        </p:cTn>
                                        <p:tgtEl>
                                          <p:spTgt spid="2"/>
                                        </p:tgtEl>
                                      </p:cBhvr>
                                      <p:to x="100000" y="80000"/>
                                    </p:animScale>
                                    <p:animScale>
                                      <p:cBhvr>
                                        <p:cTn id="57" dur="166" decel="50000">
                                          <p:stCondLst>
                                            <p:cond delay="1338"/>
                                          </p:stCondLst>
                                        </p:cTn>
                                        <p:tgtEl>
                                          <p:spTgt spid="2"/>
                                        </p:tgtEl>
                                      </p:cBhvr>
                                      <p:to x="100000" y="100000"/>
                                    </p:animScale>
                                    <p:animScale>
                                      <p:cBhvr>
                                        <p:cTn id="58" dur="26">
                                          <p:stCondLst>
                                            <p:cond delay="1642"/>
                                          </p:stCondLst>
                                        </p:cTn>
                                        <p:tgtEl>
                                          <p:spTgt spid="2"/>
                                        </p:tgtEl>
                                      </p:cBhvr>
                                      <p:to x="100000" y="90000"/>
                                    </p:animScale>
                                    <p:animScale>
                                      <p:cBhvr>
                                        <p:cTn id="59" dur="166" decel="50000">
                                          <p:stCondLst>
                                            <p:cond delay="1668"/>
                                          </p:stCondLst>
                                        </p:cTn>
                                        <p:tgtEl>
                                          <p:spTgt spid="2"/>
                                        </p:tgtEl>
                                      </p:cBhvr>
                                      <p:to x="100000" y="100000"/>
                                    </p:animScale>
                                    <p:animScale>
                                      <p:cBhvr>
                                        <p:cTn id="60" dur="26">
                                          <p:stCondLst>
                                            <p:cond delay="1808"/>
                                          </p:stCondLst>
                                        </p:cTn>
                                        <p:tgtEl>
                                          <p:spTgt spid="2"/>
                                        </p:tgtEl>
                                      </p:cBhvr>
                                      <p:to x="100000" y="95000"/>
                                    </p:animScale>
                                    <p:animScale>
                                      <p:cBhvr>
                                        <p:cTn id="61"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0" y="990601"/>
            <a:ext cx="4343400" cy="3352799"/>
          </a:xfrm>
        </p:spPr>
        <p:txBody>
          <a:bodyPr>
            <a:normAutofit/>
          </a:bodyPr>
          <a:lstStyle/>
          <a:p>
            <a:r>
              <a:rPr lang="en-US" sz="4600" dirty="0"/>
              <a:t>Understanding</a:t>
            </a:r>
            <a:r>
              <a:rPr lang="en-US" sz="4600" dirty="0" smtClean="0"/>
              <a:t>.</a:t>
            </a:r>
          </a:p>
          <a:p>
            <a:endParaRPr lang="en-US" sz="4600" dirty="0"/>
          </a:p>
          <a:p>
            <a:r>
              <a:rPr lang="en-US" sz="4600" dirty="0"/>
              <a:t>Investigating</a:t>
            </a:r>
            <a:r>
              <a:rPr lang="en-US" sz="4600" dirty="0" smtClean="0"/>
              <a:t>.</a:t>
            </a:r>
          </a:p>
          <a:p>
            <a:endParaRPr lang="en-US" sz="4600" dirty="0"/>
          </a:p>
          <a:p>
            <a:r>
              <a:rPr lang="en-US" sz="4600" dirty="0"/>
              <a:t>Connecting</a:t>
            </a:r>
            <a:r>
              <a:rPr lang="en-US" sz="4600" dirty="0" smtClean="0"/>
              <a:t>.</a:t>
            </a:r>
          </a:p>
          <a:p>
            <a:endParaRPr lang="en-US" sz="4600" dirty="0"/>
          </a:p>
          <a:p>
            <a:r>
              <a:rPr lang="en-US" sz="4600" dirty="0" smtClean="0"/>
              <a:t>Integrating</a:t>
            </a:r>
            <a:r>
              <a:rPr lang="en-US" sz="4600" dirty="0" smtClean="0">
                <a:solidFill>
                  <a:srgbClr val="237BD6">
                    <a:lumMod val="75000"/>
                  </a:srgbClr>
                </a:solidFill>
              </a:rPr>
              <a:t>.</a:t>
            </a:r>
            <a:endParaRPr lang="en-US" sz="4600" dirty="0" smtClean="0"/>
          </a:p>
        </p:txBody>
      </p:sp>
      <p:sp>
        <p:nvSpPr>
          <p:cNvPr id="6" name="Title 5"/>
          <p:cNvSpPr>
            <a:spLocks noGrp="1"/>
          </p:cNvSpPr>
          <p:nvPr>
            <p:ph type="title"/>
          </p:nvPr>
        </p:nvSpPr>
        <p:spPr>
          <a:xfrm>
            <a:off x="0" y="0"/>
            <a:ext cx="9144000" cy="685800"/>
          </a:xfrm>
        </p:spPr>
        <p:txBody>
          <a:bodyPr/>
          <a:lstStyle/>
          <a:p>
            <a:pPr algn="ctr">
              <a:buNone/>
            </a:pPr>
            <a:r>
              <a:rPr lang="en-US" dirty="0" smtClean="0">
                <a:solidFill>
                  <a:srgbClr val="FF0000"/>
                </a:solidFill>
              </a:rPr>
              <a:t>It’s about essential skills for students</a:t>
            </a:r>
            <a:endParaRPr lang="en-US"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838200"/>
            <a:ext cx="4191000" cy="5334000"/>
          </a:xfrm>
          <a:prstGeom prst="rect">
            <a:avLst/>
          </a:prstGeom>
        </p:spPr>
      </p:pic>
    </p:spTree>
    <p:extLst>
      <p:ext uri="{BB962C8B-B14F-4D97-AF65-F5344CB8AC3E}">
        <p14:creationId xmlns:p14="http://schemas.microsoft.com/office/powerpoint/2010/main" val="320780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anim calcmode="lin" valueType="num">
                                      <p:cBhvr>
                                        <p:cTn id="2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1000"/>
                                        <p:tgtEl>
                                          <p:spTgt spid="7">
                                            <p:txEl>
                                              <p:pRg st="4" end="4"/>
                                            </p:txEl>
                                          </p:spTgt>
                                        </p:tgtEl>
                                      </p:cBhvr>
                                    </p:animEffect>
                                    <p:anim calcmode="lin" valueType="num">
                                      <p:cBhvr>
                                        <p:cTn id="3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fade">
                                      <p:cBhvr>
                                        <p:cTn id="39" dur="1000"/>
                                        <p:tgtEl>
                                          <p:spTgt spid="7">
                                            <p:txEl>
                                              <p:pRg st="6" end="6"/>
                                            </p:txEl>
                                          </p:spTgt>
                                        </p:tgtEl>
                                      </p:cBhvr>
                                    </p:animEffect>
                                    <p:anim calcmode="lin" valueType="num">
                                      <p:cBhvr>
                                        <p:cTn id="4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19139"/>
          </a:xfrm>
        </p:spPr>
        <p:txBody>
          <a:bodyPr/>
          <a:lstStyle/>
          <a:p>
            <a:pPr algn="ctr">
              <a:buNone/>
            </a:pPr>
            <a:r>
              <a:rPr lang="en-US" sz="3200" dirty="0" smtClean="0">
                <a:solidFill>
                  <a:srgbClr val="FF0000"/>
                </a:solidFill>
              </a:rPr>
              <a:t>What is Global Competency?</a:t>
            </a:r>
            <a:endParaRPr lang="en-US" sz="3200" dirty="0">
              <a:solidFill>
                <a:srgbClr val="FF0000"/>
              </a:solidFill>
            </a:endParaRP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3594" b="3594"/>
          <a:stretch>
            <a:fillRect/>
          </a:stretch>
        </p:blipFill>
        <p:spPr>
          <a:xfrm>
            <a:off x="4572000" y="838200"/>
            <a:ext cx="4404360" cy="2907030"/>
          </a:xfrm>
        </p:spPr>
      </p:pic>
      <p:sp>
        <p:nvSpPr>
          <p:cNvPr id="4" name="Text Placeholder 3"/>
          <p:cNvSpPr>
            <a:spLocks noGrp="1"/>
          </p:cNvSpPr>
          <p:nvPr>
            <p:ph type="body" sz="half" idx="2"/>
          </p:nvPr>
        </p:nvSpPr>
        <p:spPr>
          <a:xfrm>
            <a:off x="381000" y="838200"/>
            <a:ext cx="6019800" cy="5715000"/>
          </a:xfrm>
        </p:spPr>
        <p:txBody>
          <a:bodyPr>
            <a:normAutofit fontScale="92500" lnSpcReduction="10000"/>
          </a:bodyPr>
          <a:lstStyle/>
          <a:p>
            <a:pPr>
              <a:lnSpc>
                <a:spcPct val="100000"/>
              </a:lnSpc>
            </a:pPr>
            <a:r>
              <a:rPr lang="en-US" sz="2400" dirty="0" smtClean="0"/>
              <a:t>From a </a:t>
            </a:r>
            <a:r>
              <a:rPr lang="en-US" sz="2400" b="1" u="sng" dirty="0" smtClean="0"/>
              <a:t>NATIONAL EDUCATION</a:t>
            </a:r>
          </a:p>
          <a:p>
            <a:pPr>
              <a:lnSpc>
                <a:spcPct val="100000"/>
              </a:lnSpc>
            </a:pPr>
            <a:r>
              <a:rPr lang="en-US" sz="2400" b="1" u="sng" dirty="0" smtClean="0"/>
              <a:t>ASSOCIATION</a:t>
            </a:r>
            <a:r>
              <a:rPr lang="en-US" sz="2400" dirty="0" smtClean="0"/>
              <a:t> </a:t>
            </a:r>
            <a:r>
              <a:rPr lang="en-US" sz="2400" dirty="0"/>
              <a:t>policy brief </a:t>
            </a:r>
            <a:endParaRPr lang="en-US" sz="2400" dirty="0" smtClean="0"/>
          </a:p>
          <a:p>
            <a:pPr>
              <a:lnSpc>
                <a:spcPct val="100000"/>
              </a:lnSpc>
            </a:pPr>
            <a:r>
              <a:rPr lang="en-US" sz="2400" dirty="0" smtClean="0"/>
              <a:t>on </a:t>
            </a:r>
            <a:r>
              <a:rPr lang="en-US" sz="2400" dirty="0"/>
              <a:t>the </a:t>
            </a:r>
            <a:r>
              <a:rPr lang="en-US" sz="2400" dirty="0" smtClean="0"/>
              <a:t>issue:</a:t>
            </a:r>
          </a:p>
          <a:p>
            <a:pPr>
              <a:lnSpc>
                <a:spcPct val="100000"/>
              </a:lnSpc>
            </a:pPr>
            <a:endParaRPr lang="en-US" sz="900" dirty="0" smtClean="0"/>
          </a:p>
          <a:p>
            <a:pPr marL="171450" indent="-171450">
              <a:lnSpc>
                <a:spcPct val="100000"/>
              </a:lnSpc>
              <a:buFont typeface="Arial" panose="020B0604020202020204" pitchFamily="34" charset="0"/>
              <a:buChar char="•"/>
            </a:pPr>
            <a:r>
              <a:rPr lang="en-US" sz="2400" dirty="0" smtClean="0"/>
              <a:t>In depth knowledge and </a:t>
            </a:r>
            <a:br>
              <a:rPr lang="en-US" sz="2400" dirty="0" smtClean="0"/>
            </a:br>
            <a:r>
              <a:rPr lang="en-US" sz="2400" dirty="0" smtClean="0"/>
              <a:t>understanding of </a:t>
            </a:r>
            <a:br>
              <a:rPr lang="en-US" sz="2400" dirty="0" smtClean="0"/>
            </a:br>
            <a:r>
              <a:rPr lang="en-US" sz="2400" dirty="0" smtClean="0"/>
              <a:t>international issues</a:t>
            </a:r>
          </a:p>
          <a:p>
            <a:pPr>
              <a:lnSpc>
                <a:spcPct val="100000"/>
              </a:lnSpc>
            </a:pPr>
            <a:endParaRPr lang="en-US" sz="1000" dirty="0" smtClean="0"/>
          </a:p>
          <a:p>
            <a:pPr marL="171450" indent="-171450">
              <a:lnSpc>
                <a:spcPct val="100000"/>
              </a:lnSpc>
              <a:buFont typeface="Arial" panose="020B0604020202020204" pitchFamily="34" charset="0"/>
              <a:buChar char="•"/>
            </a:pPr>
            <a:r>
              <a:rPr lang="en-US" sz="2400" dirty="0" smtClean="0"/>
              <a:t>An appreciation of and </a:t>
            </a:r>
            <a:br>
              <a:rPr lang="en-US" sz="2400" dirty="0" smtClean="0"/>
            </a:br>
            <a:r>
              <a:rPr lang="en-US" sz="2400" dirty="0" smtClean="0"/>
              <a:t>ability to learn and work </a:t>
            </a:r>
            <a:br>
              <a:rPr lang="en-US" sz="2400" dirty="0" smtClean="0"/>
            </a:br>
            <a:r>
              <a:rPr lang="en-US" sz="2400" dirty="0" smtClean="0"/>
              <a:t>with people with diverse </a:t>
            </a:r>
            <a:br>
              <a:rPr lang="en-US" sz="2400" dirty="0" smtClean="0"/>
            </a:br>
            <a:r>
              <a:rPr lang="en-US" sz="2400" dirty="0" smtClean="0"/>
              <a:t>linguistic and cultural </a:t>
            </a:r>
            <a:br>
              <a:rPr lang="en-US" sz="2400" dirty="0" smtClean="0"/>
            </a:br>
            <a:r>
              <a:rPr lang="en-US" sz="2400" dirty="0" smtClean="0"/>
              <a:t>backgrounds</a:t>
            </a:r>
          </a:p>
          <a:p>
            <a:pPr>
              <a:lnSpc>
                <a:spcPct val="100000"/>
              </a:lnSpc>
            </a:pPr>
            <a:endParaRPr lang="en-US" sz="1000" dirty="0" smtClean="0"/>
          </a:p>
          <a:p>
            <a:pPr marL="171450" indent="-171450">
              <a:lnSpc>
                <a:spcPct val="100000"/>
              </a:lnSpc>
              <a:buFont typeface="Arial" panose="020B0604020202020204" pitchFamily="34" charset="0"/>
              <a:buChar char="•"/>
            </a:pPr>
            <a:r>
              <a:rPr lang="en-US" sz="2400" b="1" u="sng" dirty="0" smtClean="0">
                <a:solidFill>
                  <a:srgbClr val="FF0000"/>
                </a:solidFill>
              </a:rPr>
              <a:t>Proficiency in a world language</a:t>
            </a:r>
          </a:p>
          <a:p>
            <a:pPr>
              <a:lnSpc>
                <a:spcPct val="100000"/>
              </a:lnSpc>
            </a:pPr>
            <a:endParaRPr lang="en-US" sz="1000" dirty="0" smtClean="0"/>
          </a:p>
          <a:p>
            <a:pPr marL="171450" indent="-171450">
              <a:lnSpc>
                <a:spcPct val="100000"/>
              </a:lnSpc>
              <a:buFont typeface="Arial" panose="020B0604020202020204" pitchFamily="34" charset="0"/>
              <a:buChar char="•"/>
            </a:pPr>
            <a:r>
              <a:rPr lang="en-US" sz="2400" dirty="0" smtClean="0"/>
              <a:t>Skills to function productively in an interdependent world community</a:t>
            </a:r>
            <a:endParaRPr lang="en-US" sz="2400" dirty="0"/>
          </a:p>
        </p:txBody>
      </p:sp>
    </p:spTree>
    <p:extLst>
      <p:ext uri="{BB962C8B-B14F-4D97-AF65-F5344CB8AC3E}">
        <p14:creationId xmlns:p14="http://schemas.microsoft.com/office/powerpoint/2010/main" val="793635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8" dur="2000"/>
                                        <p:tgtEl>
                                          <p:spTgt spid="4">
                                            <p:txEl>
                                              <p:pRg st="0" end="0"/>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1" dur="2000"/>
                                        <p:tgtEl>
                                          <p:spTgt spid="4">
                                            <p:txEl>
                                              <p:pRg st="1" end="1"/>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4" dur="20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9" dur="20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4" dur="2000"/>
                                        <p:tgtEl>
                                          <p:spTgt spid="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9" dur="2000"/>
                                        <p:tgtEl>
                                          <p:spTgt spid="4">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44"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19139"/>
          </a:xfrm>
        </p:spPr>
        <p:txBody>
          <a:bodyPr/>
          <a:lstStyle/>
          <a:p>
            <a:pPr algn="ctr">
              <a:buNone/>
            </a:pPr>
            <a:r>
              <a:rPr lang="en-US" sz="3200" dirty="0" smtClean="0">
                <a:solidFill>
                  <a:srgbClr val="FF0000"/>
                </a:solidFill>
              </a:rPr>
              <a:t>Where does it come from?</a:t>
            </a:r>
            <a:endParaRPr lang="en-US" sz="3200" dirty="0">
              <a:solidFill>
                <a:srgbClr val="FF0000"/>
              </a:solidFill>
            </a:endParaRPr>
          </a:p>
        </p:txBody>
      </p:sp>
      <p:sp>
        <p:nvSpPr>
          <p:cNvPr id="4" name="Text Placeholder 3"/>
          <p:cNvSpPr>
            <a:spLocks noGrp="1"/>
          </p:cNvSpPr>
          <p:nvPr>
            <p:ph type="body" sz="half" idx="2"/>
          </p:nvPr>
        </p:nvSpPr>
        <p:spPr>
          <a:xfrm>
            <a:off x="381000" y="838200"/>
            <a:ext cx="6019800" cy="5791200"/>
          </a:xfrm>
        </p:spPr>
        <p:txBody>
          <a:bodyPr>
            <a:normAutofit/>
          </a:bodyPr>
          <a:lstStyle/>
          <a:p>
            <a:pPr>
              <a:lnSpc>
                <a:spcPct val="100000"/>
              </a:lnSpc>
            </a:pPr>
            <a:r>
              <a:rPr lang="en-US" sz="2800" b="1" u="sng" dirty="0" smtClean="0">
                <a:solidFill>
                  <a:schemeClr val="tx1"/>
                </a:solidFill>
              </a:rPr>
              <a:t>Framework for 21</a:t>
            </a:r>
            <a:r>
              <a:rPr lang="en-US" sz="2800" b="1" u="sng" baseline="30000" dirty="0" smtClean="0">
                <a:solidFill>
                  <a:schemeClr val="tx1"/>
                </a:solidFill>
              </a:rPr>
              <a:t>st</a:t>
            </a:r>
            <a:r>
              <a:rPr lang="en-US" sz="2800" b="1" u="sng" dirty="0" smtClean="0">
                <a:solidFill>
                  <a:schemeClr val="tx1"/>
                </a:solidFill>
              </a:rPr>
              <a:t> century learning</a:t>
            </a:r>
          </a:p>
          <a:p>
            <a:pPr>
              <a:lnSpc>
                <a:spcPct val="100000"/>
              </a:lnSpc>
            </a:pPr>
            <a:endParaRPr lang="en-US" sz="2800" b="1" u="sng" dirty="0" smtClean="0">
              <a:solidFill>
                <a:schemeClr val="tx1"/>
              </a:solidFill>
            </a:endParaRPr>
          </a:p>
          <a:p>
            <a:pPr>
              <a:lnSpc>
                <a:spcPct val="100000"/>
              </a:lnSpc>
            </a:pPr>
            <a:endParaRPr lang="en-US" sz="2800" b="1" u="sng" dirty="0">
              <a:solidFill>
                <a:schemeClr val="tx1"/>
              </a:solidFill>
            </a:endParaRPr>
          </a:p>
          <a:p>
            <a:pPr>
              <a:lnSpc>
                <a:spcPct val="100000"/>
              </a:lnSpc>
            </a:pPr>
            <a:endParaRPr lang="en-US" sz="2800" b="1" u="sng" dirty="0" smtClean="0">
              <a:solidFill>
                <a:schemeClr val="tx1"/>
              </a:solidFill>
            </a:endParaRPr>
          </a:p>
          <a:p>
            <a:pPr>
              <a:lnSpc>
                <a:spcPct val="100000"/>
              </a:lnSpc>
            </a:pPr>
            <a:endParaRPr lang="en-US" sz="2800" b="1" u="sng" dirty="0">
              <a:solidFill>
                <a:schemeClr val="tx1"/>
              </a:solidFill>
            </a:endParaRPr>
          </a:p>
          <a:p>
            <a:pPr>
              <a:lnSpc>
                <a:spcPct val="100000"/>
              </a:lnSpc>
            </a:pPr>
            <a:endParaRPr lang="en-US" sz="2800" b="1" u="sng" dirty="0" smtClean="0">
              <a:solidFill>
                <a:schemeClr val="tx1"/>
              </a:solidFill>
            </a:endParaRPr>
          </a:p>
          <a:p>
            <a:pPr>
              <a:lnSpc>
                <a:spcPct val="100000"/>
              </a:lnSpc>
            </a:pPr>
            <a:endParaRPr lang="en-US" sz="2800" b="1" u="sng" dirty="0">
              <a:solidFill>
                <a:schemeClr val="tx1"/>
              </a:solidFill>
            </a:endParaRPr>
          </a:p>
          <a:p>
            <a:pPr>
              <a:lnSpc>
                <a:spcPct val="100000"/>
              </a:lnSpc>
            </a:pPr>
            <a:endParaRPr lang="en-US" sz="2800" b="1" u="sng" dirty="0" smtClean="0">
              <a:solidFill>
                <a:schemeClr val="tx1"/>
              </a:solidFill>
            </a:endParaRPr>
          </a:p>
          <a:p>
            <a:pPr>
              <a:lnSpc>
                <a:spcPct val="100000"/>
              </a:lnSpc>
            </a:pPr>
            <a:endParaRPr lang="en-US" sz="2400" b="1" u="sng" dirty="0" smtClean="0">
              <a:solidFill>
                <a:schemeClr val="tx1"/>
              </a:solidFill>
            </a:endParaRPr>
          </a:p>
          <a:p>
            <a:pPr>
              <a:lnSpc>
                <a:spcPct val="100000"/>
              </a:lnSpc>
            </a:pPr>
            <a:r>
              <a:rPr lang="en-US" sz="2400" b="1" u="sng" dirty="0" smtClean="0">
                <a:solidFill>
                  <a:schemeClr val="tx1"/>
                </a:solidFill>
              </a:rPr>
              <a:t>Learning and Innovation Skills (4 Cs)</a:t>
            </a:r>
          </a:p>
          <a:p>
            <a:pPr>
              <a:lnSpc>
                <a:spcPct val="100000"/>
              </a:lnSpc>
            </a:pPr>
            <a:r>
              <a:rPr lang="en-US" sz="2000" dirty="0" smtClean="0">
                <a:solidFill>
                  <a:schemeClr val="tx1"/>
                </a:solidFill>
              </a:rPr>
              <a:t>Critical Thinking, Communication, Collaboration and Creativity</a:t>
            </a:r>
            <a:endParaRPr lang="en-US" sz="2000" dirty="0">
              <a:solidFill>
                <a:schemeClr val="tx1"/>
              </a:solidFill>
            </a:endParaRPr>
          </a:p>
        </p:txBody>
      </p:sp>
      <p:pic>
        <p:nvPicPr>
          <p:cNvPr id="2050" name="Picture 2" descr="http://www.learnovationlab.org/uploads/1/2/0/0/12000341/6847643_orig.png"/>
          <p:cNvPicPr>
            <a:picLocks noChangeAspect="1" noChangeArrowheads="1"/>
          </p:cNvPicPr>
          <p:nvPr/>
        </p:nvPicPr>
        <p:blipFill rotWithShape="1">
          <a:blip r:embed="rId3">
            <a:extLst>
              <a:ext uri="{28A0092B-C50C-407E-A947-70E740481C1C}">
                <a14:useLocalDpi xmlns:a14="http://schemas.microsoft.com/office/drawing/2010/main" val="0"/>
              </a:ext>
            </a:extLst>
          </a:blip>
          <a:srcRect r="9177"/>
          <a:stretch/>
        </p:blipFill>
        <p:spPr bwMode="auto">
          <a:xfrm>
            <a:off x="914400" y="1600200"/>
            <a:ext cx="5829301" cy="3657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922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p:cTn id="18" dur="500" fill="hold"/>
                                        <p:tgtEl>
                                          <p:spTgt spid="2050"/>
                                        </p:tgtEl>
                                        <p:attrNameLst>
                                          <p:attrName>ppt_w</p:attrName>
                                        </p:attrNameLst>
                                      </p:cBhvr>
                                      <p:tavLst>
                                        <p:tav tm="0">
                                          <p:val>
                                            <p:fltVal val="0"/>
                                          </p:val>
                                        </p:tav>
                                        <p:tav tm="100000">
                                          <p:val>
                                            <p:strVal val="#ppt_w"/>
                                          </p:val>
                                        </p:tav>
                                      </p:tavLst>
                                    </p:anim>
                                    <p:anim calcmode="lin" valueType="num">
                                      <p:cBhvr>
                                        <p:cTn id="19" dur="500" fill="hold"/>
                                        <p:tgtEl>
                                          <p:spTgt spid="2050"/>
                                        </p:tgtEl>
                                        <p:attrNameLst>
                                          <p:attrName>ppt_h</p:attrName>
                                        </p:attrNameLst>
                                      </p:cBhvr>
                                      <p:tavLst>
                                        <p:tav tm="0">
                                          <p:val>
                                            <p:fltVal val="0"/>
                                          </p:val>
                                        </p:tav>
                                        <p:tav tm="100000">
                                          <p:val>
                                            <p:strVal val="#ppt_h"/>
                                          </p:val>
                                        </p:tav>
                                      </p:tavLst>
                                    </p:anim>
                                    <p:animEffect transition="in" filter="fade">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randombar(horizontal)">
                                      <p:cBhvr>
                                        <p:cTn id="25" dur="2000"/>
                                        <p:tgtEl>
                                          <p:spTgt spid="4">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30"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19139"/>
          </a:xfrm>
        </p:spPr>
        <p:txBody>
          <a:bodyPr/>
          <a:lstStyle/>
          <a:p>
            <a:pPr algn="ctr">
              <a:buNone/>
            </a:pPr>
            <a:r>
              <a:rPr lang="en-US" sz="3200" dirty="0" smtClean="0">
                <a:solidFill>
                  <a:srgbClr val="FF0000"/>
                </a:solidFill>
              </a:rPr>
              <a:t>Where does it come from?</a:t>
            </a:r>
            <a:endParaRPr lang="en-US" sz="3200" dirty="0">
              <a:solidFill>
                <a:srgbClr val="FF0000"/>
              </a:solidFill>
            </a:endParaRPr>
          </a:p>
        </p:txBody>
      </p:sp>
      <p:sp>
        <p:nvSpPr>
          <p:cNvPr id="4" name="Text Placeholder 3"/>
          <p:cNvSpPr>
            <a:spLocks noGrp="1"/>
          </p:cNvSpPr>
          <p:nvPr>
            <p:ph type="body" sz="half" idx="2"/>
          </p:nvPr>
        </p:nvSpPr>
        <p:spPr>
          <a:xfrm>
            <a:off x="381000" y="838200"/>
            <a:ext cx="6019800" cy="5638800"/>
          </a:xfrm>
        </p:spPr>
        <p:txBody>
          <a:bodyPr>
            <a:normAutofit/>
          </a:bodyPr>
          <a:lstStyle/>
          <a:p>
            <a:pPr>
              <a:lnSpc>
                <a:spcPct val="100000"/>
              </a:lnSpc>
            </a:pPr>
            <a:r>
              <a:rPr lang="en-US" sz="2800" b="1" u="sng" dirty="0" smtClean="0">
                <a:solidFill>
                  <a:schemeClr val="tx1"/>
                </a:solidFill>
              </a:rPr>
              <a:t>Kentucky Rising</a:t>
            </a:r>
          </a:p>
          <a:p>
            <a:pPr marL="171450" indent="-171450">
              <a:lnSpc>
                <a:spcPct val="100000"/>
              </a:lnSpc>
              <a:buFont typeface="Arial" panose="020B0604020202020204" pitchFamily="34" charset="0"/>
              <a:buChar char="•"/>
            </a:pPr>
            <a:r>
              <a:rPr lang="en-US" sz="2400" b="1" u="sng" dirty="0" smtClean="0"/>
              <a:t>WHAT?</a:t>
            </a:r>
            <a:r>
              <a:rPr lang="en-US" sz="2400" dirty="0" smtClean="0"/>
              <a:t> It is a </a:t>
            </a:r>
            <a:r>
              <a:rPr lang="en-US" sz="2400" dirty="0"/>
              <a:t>statewide strategic plan focused on a “cradle” to “career” model to improve the economy of the Commonwealth and the prosperity of citizens of the Commonwealth</a:t>
            </a:r>
            <a:r>
              <a:rPr lang="en-US" sz="2400" dirty="0" smtClean="0"/>
              <a:t>.</a:t>
            </a:r>
          </a:p>
          <a:p>
            <a:pPr marL="171450" indent="-171450">
              <a:lnSpc>
                <a:spcPct val="100000"/>
              </a:lnSpc>
              <a:buFont typeface="Arial" panose="020B0604020202020204" pitchFamily="34" charset="0"/>
              <a:buChar char="•"/>
            </a:pPr>
            <a:r>
              <a:rPr lang="en-US" sz="2400" b="1" u="sng" dirty="0" smtClean="0"/>
              <a:t>GOAL</a:t>
            </a:r>
            <a:r>
              <a:rPr lang="en-US" sz="2400" dirty="0" smtClean="0"/>
              <a:t>: Kentucky will have </a:t>
            </a:r>
            <a:r>
              <a:rPr lang="en-US" sz="2400" dirty="0"/>
              <a:t>a workforce that is among the world’s most highly skilled, globally aware, and globally competent</a:t>
            </a:r>
            <a:r>
              <a:rPr lang="en-US" sz="2400" dirty="0" smtClean="0"/>
              <a:t>.</a:t>
            </a:r>
          </a:p>
          <a:p>
            <a:pPr marL="171450" indent="-171450">
              <a:lnSpc>
                <a:spcPct val="100000"/>
              </a:lnSpc>
              <a:buFont typeface="Arial" panose="020B0604020202020204" pitchFamily="34" charset="0"/>
              <a:buChar char="•"/>
            </a:pPr>
            <a:r>
              <a:rPr lang="en-US" sz="2400" b="1" u="sng" dirty="0" smtClean="0"/>
              <a:t>METHOD</a:t>
            </a:r>
            <a:r>
              <a:rPr lang="en-US" sz="2400" dirty="0" smtClean="0"/>
              <a:t>: KY </a:t>
            </a:r>
            <a:r>
              <a:rPr lang="en-US" sz="2400" dirty="0"/>
              <a:t>Rising will involve key stakeholders in a working group to develop the statewide cradle to career strategic plan</a:t>
            </a:r>
            <a:r>
              <a:rPr lang="en-US" sz="2400" dirty="0" smtClean="0"/>
              <a:t>.</a:t>
            </a:r>
          </a:p>
          <a:p>
            <a:pPr marL="171450" indent="-171450">
              <a:lnSpc>
                <a:spcPct val="100000"/>
              </a:lnSpc>
              <a:buFont typeface="Arial" panose="020B0604020202020204" pitchFamily="34" charset="0"/>
              <a:buChar char="•"/>
            </a:pPr>
            <a:r>
              <a:rPr lang="en-US" sz="2400" b="1" u="sng" dirty="0" smtClean="0"/>
              <a:t>TIMELINE</a:t>
            </a:r>
            <a:r>
              <a:rPr lang="en-US" sz="2400" dirty="0" smtClean="0"/>
              <a:t>: Analysis by March 2015, development by August 2015.</a:t>
            </a:r>
            <a:endParaRPr lang="en-US" sz="2400" dirty="0"/>
          </a:p>
        </p:txBody>
      </p:sp>
    </p:spTree>
    <p:extLst>
      <p:ext uri="{BB962C8B-B14F-4D97-AF65-F5344CB8AC3E}">
        <p14:creationId xmlns:p14="http://schemas.microsoft.com/office/powerpoint/2010/main" val="2846154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8" dur="20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3"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19139"/>
          </a:xfrm>
        </p:spPr>
        <p:txBody>
          <a:bodyPr/>
          <a:lstStyle/>
          <a:p>
            <a:pPr algn="ctr">
              <a:buNone/>
            </a:pPr>
            <a:r>
              <a:rPr lang="en-US" sz="3200" dirty="0" smtClean="0">
                <a:solidFill>
                  <a:srgbClr val="FF0000"/>
                </a:solidFill>
              </a:rPr>
              <a:t>Where does it come from?</a:t>
            </a:r>
            <a:endParaRPr lang="en-US" sz="3200" dirty="0">
              <a:solidFill>
                <a:srgbClr val="FF0000"/>
              </a:solidFill>
            </a:endParaRPr>
          </a:p>
        </p:txBody>
      </p:sp>
      <p:sp>
        <p:nvSpPr>
          <p:cNvPr id="4" name="Text Placeholder 3"/>
          <p:cNvSpPr>
            <a:spLocks noGrp="1"/>
          </p:cNvSpPr>
          <p:nvPr>
            <p:ph type="body" sz="half" idx="2"/>
          </p:nvPr>
        </p:nvSpPr>
        <p:spPr>
          <a:xfrm>
            <a:off x="381000" y="838200"/>
            <a:ext cx="6019800" cy="5638800"/>
          </a:xfrm>
        </p:spPr>
        <p:txBody>
          <a:bodyPr>
            <a:normAutofit/>
          </a:bodyPr>
          <a:lstStyle/>
          <a:p>
            <a:pPr>
              <a:lnSpc>
                <a:spcPct val="100000"/>
              </a:lnSpc>
            </a:pPr>
            <a:r>
              <a:rPr lang="en-US" sz="2800" b="1" u="sng" dirty="0" smtClean="0">
                <a:solidFill>
                  <a:schemeClr val="tx1"/>
                </a:solidFill>
              </a:rPr>
              <a:t>Kentucky Rising</a:t>
            </a:r>
          </a:p>
          <a:p>
            <a:pPr marL="171450" indent="-171450">
              <a:lnSpc>
                <a:spcPct val="100000"/>
              </a:lnSpc>
              <a:buFont typeface="Arial" panose="020B0604020202020204" pitchFamily="34" charset="0"/>
              <a:buChar char="•"/>
            </a:pPr>
            <a:r>
              <a:rPr lang="en-US" sz="2400" dirty="0" smtClean="0"/>
              <a:t>It is not a new initiative or program</a:t>
            </a:r>
          </a:p>
          <a:p>
            <a:pPr marL="171450" indent="-171450">
              <a:lnSpc>
                <a:spcPct val="100000"/>
              </a:lnSpc>
              <a:buFont typeface="Arial" panose="020B0604020202020204" pitchFamily="34" charset="0"/>
              <a:buChar char="•"/>
            </a:pPr>
            <a:r>
              <a:rPr lang="en-US" sz="2400" dirty="0" smtClean="0"/>
              <a:t>It pulls </a:t>
            </a:r>
            <a:r>
              <a:rPr lang="en-US" sz="2400" dirty="0"/>
              <a:t>together </a:t>
            </a:r>
            <a:r>
              <a:rPr lang="en-US" sz="2400" dirty="0" smtClean="0"/>
              <a:t>KY business </a:t>
            </a:r>
            <a:r>
              <a:rPr lang="en-US" sz="2400" dirty="0"/>
              <a:t>and higher education partners and state stakeholders in an intentional plan to support Kentucky schools and have every student graduate </a:t>
            </a:r>
            <a:r>
              <a:rPr lang="en-US" sz="2400" dirty="0" smtClean="0"/>
              <a:t>college career ready.</a:t>
            </a:r>
          </a:p>
          <a:p>
            <a:pPr marL="171450" indent="-171450">
              <a:lnSpc>
                <a:spcPct val="100000"/>
              </a:lnSpc>
              <a:buFont typeface="Arial" panose="020B0604020202020204" pitchFamily="34" charset="0"/>
              <a:buChar char="•"/>
            </a:pPr>
            <a:r>
              <a:rPr lang="en-US" sz="2400" dirty="0" smtClean="0"/>
              <a:t>It supports </a:t>
            </a:r>
            <a:r>
              <a:rPr lang="en-US" sz="2400" dirty="0"/>
              <a:t>and intersects with ALL content areas, especially social studies. An emphasis on Kentucky Rising as an intentional focus aligns the rigor of KCAS, PGES, 21st Century Skills and Program Reviews while developing a skilled and highly adaptable workforce.</a:t>
            </a:r>
          </a:p>
        </p:txBody>
      </p:sp>
    </p:spTree>
    <p:extLst>
      <p:ext uri="{BB962C8B-B14F-4D97-AF65-F5344CB8AC3E}">
        <p14:creationId xmlns:p14="http://schemas.microsoft.com/office/powerpoint/2010/main" val="2033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8"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19139"/>
          </a:xfrm>
        </p:spPr>
        <p:txBody>
          <a:bodyPr/>
          <a:lstStyle/>
          <a:p>
            <a:pPr algn="ctr">
              <a:buNone/>
            </a:pPr>
            <a:r>
              <a:rPr lang="en-US" sz="3200" dirty="0" smtClean="0">
                <a:solidFill>
                  <a:srgbClr val="FF0000"/>
                </a:solidFill>
              </a:rPr>
              <a:t>What is the Global Competence Matrix?</a:t>
            </a:r>
            <a:endParaRPr lang="en-US" sz="3200" dirty="0">
              <a:solidFill>
                <a:srgbClr val="FF0000"/>
              </a:solidFill>
            </a:endParaRPr>
          </a:p>
        </p:txBody>
      </p:sp>
      <p:sp>
        <p:nvSpPr>
          <p:cNvPr id="8" name="Text Placeholder 3"/>
          <p:cNvSpPr txBox="1">
            <a:spLocks/>
          </p:cNvSpPr>
          <p:nvPr/>
        </p:nvSpPr>
        <p:spPr>
          <a:xfrm>
            <a:off x="228600" y="990600"/>
            <a:ext cx="8686800" cy="5181600"/>
          </a:xfrm>
          <a:prstGeom prst="rect">
            <a:avLst/>
          </a:prstGeom>
        </p:spPr>
        <p:txBody>
          <a:bodyPr vert="horz" lIns="91440" tIns="45720" rIns="91440" bIns="45720" rtlCol="0">
            <a:normAutofit/>
          </a:bodyPr>
          <a:lstStyle>
            <a:lvl1pPr marL="0" indent="0" algn="l" defTabSz="914400" rtl="0" eaLnBrk="1" latinLnBrk="0" hangingPunct="1">
              <a:lnSpc>
                <a:spcPts val="1400"/>
              </a:lnSpc>
              <a:spcBef>
                <a:spcPct val="20000"/>
              </a:spcBef>
              <a:buClr>
                <a:schemeClr val="accent1">
                  <a:lumMod val="75000"/>
                </a:schemeClr>
              </a:buClr>
              <a:buSzPct val="70000"/>
              <a:buFont typeface="Arial" pitchFamily="34" charset="0"/>
              <a:buNone/>
              <a:defRPr sz="1200" kern="1200">
                <a:solidFill>
                  <a:schemeClr val="accent2">
                    <a:lumMod val="75000"/>
                  </a:schemeClr>
                </a:solidFill>
                <a:latin typeface="+mn-lt"/>
                <a:ea typeface="+mn-ea"/>
                <a:cs typeface="Segoe UI" pitchFamily="34" charset="0"/>
              </a:defRPr>
            </a:lvl1pPr>
            <a:lvl2pPr marL="4572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1200" kern="1200">
                <a:solidFill>
                  <a:schemeClr val="accent2">
                    <a:lumMod val="75000"/>
                  </a:schemeClr>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1000" kern="1200">
                <a:solidFill>
                  <a:schemeClr val="accent2">
                    <a:lumMod val="75000"/>
                  </a:schemeClr>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900" kern="1200">
                <a:solidFill>
                  <a:schemeClr val="accent2">
                    <a:lumMod val="75000"/>
                  </a:schemeClr>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900" kern="1200">
                <a:solidFill>
                  <a:schemeClr val="accent2">
                    <a:lumMod val="75000"/>
                  </a:schemeClr>
                </a:solidFill>
                <a:latin typeface="+mn-lt"/>
                <a:ea typeface="+mn-ea"/>
                <a:cs typeface="Segoe UI" pitchFamily="34" charset="0"/>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00000"/>
              </a:lnSpc>
            </a:pPr>
            <a:r>
              <a:rPr lang="en-US" sz="2400" dirty="0"/>
              <a:t>The Global Competence Matrix was created as part of </a:t>
            </a:r>
            <a:r>
              <a:rPr lang="en-US" sz="2400" dirty="0" smtClean="0"/>
              <a:t>the </a:t>
            </a:r>
            <a:r>
              <a:rPr lang="en-US" sz="2400" b="1" u="sng" dirty="0" err="1" smtClean="0"/>
              <a:t>EdSteps</a:t>
            </a:r>
            <a:r>
              <a:rPr lang="en-US" sz="2400" b="1" u="sng" dirty="0" smtClean="0"/>
              <a:t> project</a:t>
            </a:r>
            <a:r>
              <a:rPr lang="en-US" sz="2400" dirty="0" smtClean="0"/>
              <a:t>.</a:t>
            </a:r>
          </a:p>
          <a:p>
            <a:pPr>
              <a:lnSpc>
                <a:spcPct val="100000"/>
              </a:lnSpc>
            </a:pPr>
            <a:endParaRPr lang="en-US" sz="1000" b="1" u="sng" dirty="0"/>
          </a:p>
          <a:p>
            <a:pPr>
              <a:lnSpc>
                <a:spcPct val="100000"/>
              </a:lnSpc>
            </a:pPr>
            <a:r>
              <a:rPr lang="en-US" sz="2400" dirty="0" smtClean="0"/>
              <a:t>It was created by the </a:t>
            </a:r>
            <a:r>
              <a:rPr lang="en-US" sz="2400" b="1" u="sng" dirty="0" smtClean="0">
                <a:solidFill>
                  <a:srgbClr val="FF0000"/>
                </a:solidFill>
              </a:rPr>
              <a:t>Council </a:t>
            </a:r>
            <a:r>
              <a:rPr lang="en-US" sz="2400" b="1" u="sng" dirty="0">
                <a:solidFill>
                  <a:srgbClr val="FF0000"/>
                </a:solidFill>
              </a:rPr>
              <a:t>of Chief State School </a:t>
            </a:r>
            <a:r>
              <a:rPr lang="en-US" sz="2400" b="1" u="sng" dirty="0" smtClean="0">
                <a:solidFill>
                  <a:srgbClr val="FF0000"/>
                </a:solidFill>
              </a:rPr>
              <a:t>Officers</a:t>
            </a:r>
            <a:r>
              <a:rPr lang="en-US" sz="2400" dirty="0" smtClean="0">
                <a:solidFill>
                  <a:srgbClr val="FF0000"/>
                </a:solidFill>
              </a:rPr>
              <a:t> </a:t>
            </a:r>
            <a:r>
              <a:rPr lang="en-US" sz="2400" dirty="0" smtClean="0"/>
              <a:t>in </a:t>
            </a:r>
            <a:r>
              <a:rPr lang="en-US" sz="2400" dirty="0"/>
              <a:t>partnership with the </a:t>
            </a:r>
            <a:r>
              <a:rPr lang="en-US" sz="2400" b="1" u="sng" dirty="0">
                <a:solidFill>
                  <a:srgbClr val="FF0000"/>
                </a:solidFill>
              </a:rPr>
              <a:t>Asia Society Partnership for Global </a:t>
            </a:r>
            <a:r>
              <a:rPr lang="en-US" sz="2400" b="1" u="sng" dirty="0" smtClean="0">
                <a:solidFill>
                  <a:srgbClr val="FF0000"/>
                </a:solidFill>
              </a:rPr>
              <a:t>Learning</a:t>
            </a:r>
            <a:r>
              <a:rPr lang="en-US" sz="2400" dirty="0" smtClean="0"/>
              <a:t>.</a:t>
            </a:r>
          </a:p>
          <a:p>
            <a:pPr>
              <a:lnSpc>
                <a:spcPct val="100000"/>
              </a:lnSpc>
            </a:pPr>
            <a:endParaRPr lang="en-US" sz="1000" b="1" u="sng" dirty="0">
              <a:solidFill>
                <a:srgbClr val="FF0000"/>
              </a:solidFill>
            </a:endParaRPr>
          </a:p>
          <a:p>
            <a:pPr>
              <a:lnSpc>
                <a:spcPct val="100000"/>
              </a:lnSpc>
            </a:pPr>
            <a:r>
              <a:rPr lang="en-US" sz="2400" dirty="0" smtClean="0"/>
              <a:t>It provides </a:t>
            </a:r>
            <a:r>
              <a:rPr lang="en-US" sz="2400" dirty="0"/>
              <a:t>detail about the overall </a:t>
            </a:r>
            <a:r>
              <a:rPr lang="en-US" sz="2400" b="1" u="sng" dirty="0"/>
              <a:t>definition</a:t>
            </a:r>
            <a:r>
              <a:rPr lang="en-US" sz="2400" dirty="0"/>
              <a:t> of Global Competence and how it might be demonstrated by students. </a:t>
            </a:r>
            <a:endParaRPr lang="en-US" sz="2400" dirty="0" smtClean="0"/>
          </a:p>
          <a:p>
            <a:pPr>
              <a:lnSpc>
                <a:spcPct val="100000"/>
              </a:lnSpc>
            </a:pPr>
            <a:endParaRPr lang="en-US" sz="1000" dirty="0"/>
          </a:p>
          <a:p>
            <a:pPr>
              <a:lnSpc>
                <a:spcPct val="100000"/>
              </a:lnSpc>
            </a:pPr>
            <a:r>
              <a:rPr lang="en-US" sz="2400" b="1" u="sng" dirty="0" smtClean="0"/>
              <a:t>6 </a:t>
            </a:r>
            <a:r>
              <a:rPr lang="en-US" sz="2400" b="1" u="sng" dirty="0"/>
              <a:t>content-area matrices</a:t>
            </a:r>
            <a:r>
              <a:rPr lang="en-US" sz="2400" dirty="0"/>
              <a:t> </a:t>
            </a:r>
            <a:r>
              <a:rPr lang="en-US" sz="2400" dirty="0" smtClean="0"/>
              <a:t>with </a:t>
            </a:r>
            <a:r>
              <a:rPr lang="en-US" sz="2400" dirty="0"/>
              <a:t>additional information and perspectives </a:t>
            </a:r>
            <a:r>
              <a:rPr lang="en-US" sz="2400" dirty="0" smtClean="0"/>
              <a:t>relevant </a:t>
            </a:r>
            <a:r>
              <a:rPr lang="en-US" sz="2400" dirty="0"/>
              <a:t>to each content area </a:t>
            </a:r>
            <a:r>
              <a:rPr lang="en-US" sz="2400" dirty="0" smtClean="0"/>
              <a:t/>
            </a:r>
            <a:br>
              <a:rPr lang="en-US" sz="2400" dirty="0" smtClean="0"/>
            </a:br>
            <a:r>
              <a:rPr lang="en-US" sz="2400" dirty="0" smtClean="0"/>
              <a:t>and </a:t>
            </a:r>
            <a:r>
              <a:rPr lang="en-US" sz="2400" dirty="0"/>
              <a:t>its </a:t>
            </a:r>
            <a:r>
              <a:rPr lang="en-US" sz="2400" dirty="0" smtClean="0"/>
              <a:t>objectives.</a:t>
            </a:r>
          </a:p>
          <a:p>
            <a:pPr>
              <a:lnSpc>
                <a:spcPct val="100000"/>
              </a:lnSpc>
            </a:pPr>
            <a:endParaRPr lang="en-US" sz="1000" dirty="0"/>
          </a:p>
          <a:p>
            <a:pPr>
              <a:lnSpc>
                <a:spcPct val="100000"/>
              </a:lnSpc>
            </a:pPr>
            <a:r>
              <a:rPr lang="en-US" sz="2400" dirty="0" smtClean="0"/>
              <a:t>Provides </a:t>
            </a:r>
            <a:r>
              <a:rPr lang="en-US" sz="2400" dirty="0"/>
              <a:t>teachers and students </a:t>
            </a:r>
            <a:r>
              <a:rPr lang="en-US" sz="2400" dirty="0" smtClean="0"/>
              <a:t>with </a:t>
            </a:r>
            <a:r>
              <a:rPr lang="en-US" sz="2400" b="1" u="sng" dirty="0" smtClean="0"/>
              <a:t>a </a:t>
            </a:r>
            <a:r>
              <a:rPr lang="en-US" sz="2400" b="1" u="sng" dirty="0"/>
              <a:t>way to look at </a:t>
            </a:r>
            <a:r>
              <a:rPr lang="en-US" sz="2400" b="1" u="sng" dirty="0" smtClean="0"/>
              <a:t/>
            </a:r>
            <a:br>
              <a:rPr lang="en-US" sz="2400" b="1" u="sng" dirty="0" smtClean="0"/>
            </a:br>
            <a:r>
              <a:rPr lang="en-US" sz="2400" b="1" u="sng" dirty="0" smtClean="0"/>
              <a:t>global </a:t>
            </a:r>
            <a:r>
              <a:rPr lang="en-US" sz="2400" b="1" u="sng" dirty="0"/>
              <a:t>competence</a:t>
            </a:r>
            <a:r>
              <a:rPr lang="en-US" sz="2400" dirty="0"/>
              <a:t> through the different content area lenses.</a:t>
            </a:r>
          </a:p>
          <a:p>
            <a:pPr>
              <a:lnSpc>
                <a:spcPct val="100000"/>
              </a:lnSpc>
            </a:pPr>
            <a:endParaRPr lang="en-US" sz="2400" dirty="0"/>
          </a:p>
        </p:txBody>
      </p:sp>
    </p:spTree>
    <p:extLst>
      <p:ext uri="{BB962C8B-B14F-4D97-AF65-F5344CB8AC3E}">
        <p14:creationId xmlns:p14="http://schemas.microsoft.com/office/powerpoint/2010/main" val="2116903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fade">
                                      <p:cBhvr>
                                        <p:cTn id="34" dur="1000"/>
                                        <p:tgtEl>
                                          <p:spTgt spid="8">
                                            <p:txEl>
                                              <p:pRg st="6" end="6"/>
                                            </p:txEl>
                                          </p:spTgt>
                                        </p:tgtEl>
                                      </p:cBhvr>
                                    </p:animEffect>
                                    <p:anim calcmode="lin" valueType="num">
                                      <p:cBhvr>
                                        <p:cTn id="35"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fade">
                                      <p:cBhvr>
                                        <p:cTn id="41" dur="1000"/>
                                        <p:tgtEl>
                                          <p:spTgt spid="8">
                                            <p:txEl>
                                              <p:pRg st="8" end="8"/>
                                            </p:txEl>
                                          </p:spTgt>
                                        </p:tgtEl>
                                      </p:cBhvr>
                                    </p:animEffect>
                                    <p:anim calcmode="lin" valueType="num">
                                      <p:cBhvr>
                                        <p:cTn id="42"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50" t="16109" r="25000" b="4921"/>
          <a:stretch/>
        </p:blipFill>
        <p:spPr bwMode="auto">
          <a:xfrm>
            <a:off x="0" y="1"/>
            <a:ext cx="913311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842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fltVal val="0"/>
                                          </p:val>
                                        </p:tav>
                                        <p:tav tm="100000">
                                          <p:val>
                                            <p:strVal val="#ppt_w"/>
                                          </p:val>
                                        </p:tav>
                                      </p:tavLst>
                                    </p:anim>
                                    <p:anim calcmode="lin" valueType="num">
                                      <p:cBhvr>
                                        <p:cTn id="8" dur="2000" fill="hold"/>
                                        <p:tgtEl>
                                          <p:spTgt spid="5122"/>
                                        </p:tgtEl>
                                        <p:attrNameLst>
                                          <p:attrName>ppt_h</p:attrName>
                                        </p:attrNameLst>
                                      </p:cBhvr>
                                      <p:tavLst>
                                        <p:tav tm="0">
                                          <p:val>
                                            <p:fltVal val="0"/>
                                          </p:val>
                                        </p:tav>
                                        <p:tav tm="100000">
                                          <p:val>
                                            <p:strVal val="#ppt_h"/>
                                          </p:val>
                                        </p:tav>
                                      </p:tavLst>
                                    </p:anim>
                                    <p:animEffect transition="in" filter="fade">
                                      <p:cBhvr>
                                        <p:cTn id="9"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838200"/>
            <a:ext cx="8610600" cy="5334000"/>
          </a:xfrm>
        </p:spPr>
        <p:txBody>
          <a:bodyPr>
            <a:normAutofit/>
          </a:bodyPr>
          <a:lstStyle/>
          <a:p>
            <a:pPr>
              <a:lnSpc>
                <a:spcPct val="100000"/>
              </a:lnSpc>
              <a:spcBef>
                <a:spcPts val="0"/>
              </a:spcBef>
            </a:pPr>
            <a:endParaRPr lang="en-US" sz="1400" u="sng" dirty="0" smtClean="0"/>
          </a:p>
          <a:p>
            <a:pPr algn="ctr">
              <a:lnSpc>
                <a:spcPct val="100000"/>
              </a:lnSpc>
              <a:spcBef>
                <a:spcPts val="0"/>
              </a:spcBef>
            </a:pPr>
            <a:r>
              <a:rPr lang="en-US" sz="2800" u="sng" dirty="0" smtClean="0"/>
              <a:t>Kentucky Department of Education</a:t>
            </a:r>
            <a:r>
              <a:rPr lang="en-US" sz="2800" dirty="0" smtClean="0"/>
              <a:t> </a:t>
            </a:r>
            <a:r>
              <a:rPr lang="en-US" sz="2800" b="1" u="sng" dirty="0" smtClean="0">
                <a:solidFill>
                  <a:schemeClr val="tx1"/>
                </a:solidFill>
              </a:rPr>
              <a:t>www.education.ky.gov</a:t>
            </a:r>
          </a:p>
          <a:p>
            <a:pPr>
              <a:lnSpc>
                <a:spcPct val="100000"/>
              </a:lnSpc>
              <a:spcBef>
                <a:spcPts val="0"/>
              </a:spcBef>
            </a:pPr>
            <a:endParaRPr lang="en-US" sz="2800" dirty="0" smtClean="0"/>
          </a:p>
          <a:p>
            <a:pPr algn="ctr">
              <a:lnSpc>
                <a:spcPct val="100000"/>
              </a:lnSpc>
              <a:spcBef>
                <a:spcPts val="0"/>
              </a:spcBef>
            </a:pPr>
            <a:r>
              <a:rPr lang="en-US" sz="2800" b="1" i="1" u="sng" dirty="0">
                <a:solidFill>
                  <a:srgbClr val="00B050"/>
                </a:solidFill>
              </a:rPr>
              <a:t>NEW</a:t>
            </a:r>
            <a:r>
              <a:rPr lang="en-US" sz="2800" b="1" i="1" u="sng" dirty="0" smtClean="0">
                <a:solidFill>
                  <a:srgbClr val="00B050"/>
                </a:solidFill>
              </a:rPr>
              <a:t>!!!</a:t>
            </a:r>
          </a:p>
          <a:p>
            <a:pPr algn="ctr">
              <a:lnSpc>
                <a:spcPct val="100000"/>
              </a:lnSpc>
              <a:spcBef>
                <a:spcPts val="0"/>
              </a:spcBef>
            </a:pPr>
            <a:r>
              <a:rPr lang="en-US" sz="2800" u="sng" dirty="0" smtClean="0"/>
              <a:t>Kentucky </a:t>
            </a:r>
            <a:r>
              <a:rPr lang="en-US" sz="2800" u="sng" dirty="0"/>
              <a:t>Department of Education</a:t>
            </a:r>
            <a:r>
              <a:rPr lang="en-US" sz="2800" dirty="0"/>
              <a:t> </a:t>
            </a:r>
            <a:endParaRPr lang="en-US" sz="2800" dirty="0" smtClean="0"/>
          </a:p>
          <a:p>
            <a:pPr algn="ctr">
              <a:lnSpc>
                <a:spcPct val="100000"/>
              </a:lnSpc>
              <a:spcBef>
                <a:spcPts val="0"/>
              </a:spcBef>
            </a:pPr>
            <a:r>
              <a:rPr lang="en-US" sz="2800" dirty="0" smtClean="0"/>
              <a:t>World Languages webpage</a:t>
            </a:r>
          </a:p>
          <a:p>
            <a:pPr algn="ctr">
              <a:lnSpc>
                <a:spcPct val="100000"/>
              </a:lnSpc>
              <a:spcBef>
                <a:spcPts val="0"/>
              </a:spcBef>
            </a:pPr>
            <a:r>
              <a:rPr lang="en-US" sz="2800" b="1" u="sng" dirty="0" smtClean="0">
                <a:solidFill>
                  <a:schemeClr val="tx1"/>
                </a:solidFill>
              </a:rPr>
              <a:t>http://education.ky.gov/curriculum/conpro/Worldlang/Pages/default.aspx</a:t>
            </a:r>
            <a:endParaRPr lang="en-US" sz="2800" b="1" u="sng" dirty="0">
              <a:solidFill>
                <a:schemeClr val="tx1"/>
              </a:solidFill>
            </a:endParaRPr>
          </a:p>
        </p:txBody>
      </p:sp>
      <p:sp>
        <p:nvSpPr>
          <p:cNvPr id="10" name="Title 1"/>
          <p:cNvSpPr txBox="1">
            <a:spLocks/>
          </p:cNvSpPr>
          <p:nvPr/>
        </p:nvSpPr>
        <p:spPr>
          <a:xfrm>
            <a:off x="0" y="76200"/>
            <a:ext cx="9144000" cy="719139"/>
          </a:xfrm>
          <a:prstGeom prst="rect">
            <a:avLst/>
          </a:prstGeom>
        </p:spPr>
        <p:txBody>
          <a:bodyPr vert="horz" lIns="91440" tIns="45720" rIns="91440" bIns="45720" rtlCol="0" anchor="b">
            <a:noAutofit/>
          </a:bodyPr>
          <a:lstStyle>
            <a:lvl1pPr algn="l" defTabSz="914400" rtl="0" eaLnBrk="1" latinLnBrk="0" hangingPunct="1">
              <a:spcBef>
                <a:spcPct val="0"/>
              </a:spcBef>
              <a:buClr>
                <a:schemeClr val="accent1">
                  <a:lumMod val="75000"/>
                </a:schemeClr>
              </a:buClr>
              <a:buFont typeface="Arial" pitchFamily="34" charset="0"/>
              <a:buChar char="•"/>
              <a:defRPr sz="1800" b="1" kern="1200" baseline="0">
                <a:solidFill>
                  <a:schemeClr val="accent2">
                    <a:lumMod val="75000"/>
                  </a:schemeClr>
                </a:solidFill>
                <a:latin typeface="+mj-lt"/>
                <a:ea typeface="+mj-ea"/>
                <a:cs typeface="Segoe UI" pitchFamily="34" charset="0"/>
              </a:defRPr>
            </a:lvl1pPr>
          </a:lstStyle>
          <a:p>
            <a:pPr algn="ctr">
              <a:buClr>
                <a:srgbClr val="232F7C">
                  <a:lumMod val="75000"/>
                </a:srgbClr>
              </a:buClr>
              <a:buFont typeface="Arial" pitchFamily="34" charset="0"/>
              <a:buNone/>
            </a:pPr>
            <a:r>
              <a:rPr lang="en-US" sz="3200" dirty="0" smtClean="0">
                <a:solidFill>
                  <a:srgbClr val="FF0000"/>
                </a:solidFill>
              </a:rPr>
              <a:t>Resources for World Languages</a:t>
            </a:r>
            <a:endParaRPr lang="en-US" sz="3200" dirty="0">
              <a:solidFill>
                <a:srgbClr val="FF0000"/>
              </a:solidFill>
            </a:endParaRPr>
          </a:p>
        </p:txBody>
      </p:sp>
    </p:spTree>
    <p:extLst>
      <p:ext uri="{BB962C8B-B14F-4D97-AF65-F5344CB8AC3E}">
        <p14:creationId xmlns:p14="http://schemas.microsoft.com/office/powerpoint/2010/main" val="183636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000"/>
                                        <p:tgtEl>
                                          <p:spTgt spid="4">
                                            <p:txEl>
                                              <p:pRg st="3" end="3"/>
                                            </p:txEl>
                                          </p:spTgt>
                                        </p:tgtEl>
                                      </p:cBhvr>
                                    </p:animEffect>
                                    <p:anim calcmode="lin" valueType="num">
                                      <p:cBhvr>
                                        <p:cTn id="2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0"/>
                                        <p:tgtEl>
                                          <p:spTgt spid="4">
                                            <p:txEl>
                                              <p:pRg st="6" end="6"/>
                                            </p:txEl>
                                          </p:spTgt>
                                        </p:tgtEl>
                                      </p:cBhvr>
                                    </p:animEffect>
                                    <p:anim calcmode="lin" valueType="num">
                                      <p:cBhvr>
                                        <p:cTn id="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914400" y="1600200"/>
            <a:ext cx="7315200" cy="1828800"/>
          </a:xfrm>
        </p:spPr>
        <p:txBody>
          <a:bodyPr>
            <a:normAutofit/>
          </a:bodyPr>
          <a:lstStyle/>
          <a:p>
            <a:pPr algn="ctr"/>
            <a:r>
              <a:rPr lang="en-US" sz="6000" b="1" dirty="0" smtClean="0">
                <a:solidFill>
                  <a:srgbClr val="FF0000"/>
                </a:solidFill>
              </a:rPr>
              <a:t>ARE YOU </a:t>
            </a:r>
            <a:r>
              <a:rPr lang="en-US" sz="6000" b="1" dirty="0" smtClean="0">
                <a:solidFill>
                  <a:srgbClr val="FF0000"/>
                </a:solidFill>
                <a:hlinkClick r:id="rId3"/>
              </a:rPr>
              <a:t>READY</a:t>
            </a:r>
            <a:r>
              <a:rPr lang="en-US" sz="6000" b="1" dirty="0" smtClean="0">
                <a:solidFill>
                  <a:srgbClr val="FF0000"/>
                </a:solidFill>
              </a:rPr>
              <a:t>?</a:t>
            </a:r>
            <a:endParaRPr lang="en-US" sz="6000" b="1" dirty="0">
              <a:solidFill>
                <a:srgbClr val="FF0000"/>
              </a:solidFill>
            </a:endParaRPr>
          </a:p>
        </p:txBody>
      </p:sp>
    </p:spTree>
    <p:extLst>
      <p:ext uri="{BB962C8B-B14F-4D97-AF65-F5344CB8AC3E}">
        <p14:creationId xmlns:p14="http://schemas.microsoft.com/office/powerpoint/2010/main" val="1991194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anim calcmode="lin" valueType="num">
                                      <p:cBhvr>
                                        <p:cTn id="8" dur="2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838200"/>
            <a:ext cx="8610600" cy="5715000"/>
          </a:xfrm>
        </p:spPr>
        <p:txBody>
          <a:bodyPr>
            <a:normAutofit fontScale="92500" lnSpcReduction="10000"/>
          </a:bodyPr>
          <a:lstStyle/>
          <a:p>
            <a:pPr>
              <a:lnSpc>
                <a:spcPct val="100000"/>
              </a:lnSpc>
            </a:pPr>
            <a:r>
              <a:rPr lang="en-US" sz="2400" dirty="0" smtClean="0"/>
              <a:t>Kentucky Department of Education website</a:t>
            </a:r>
          </a:p>
          <a:p>
            <a:pPr>
              <a:lnSpc>
                <a:spcPct val="100000"/>
              </a:lnSpc>
            </a:pPr>
            <a:r>
              <a:rPr lang="en-US" sz="2400" dirty="0"/>
              <a:t>	</a:t>
            </a:r>
            <a:r>
              <a:rPr lang="en-US" sz="2400" b="1" u="sng" dirty="0" smtClean="0">
                <a:solidFill>
                  <a:schemeClr val="tx1"/>
                </a:solidFill>
              </a:rPr>
              <a:t>www.education.ky.gov</a:t>
            </a:r>
          </a:p>
          <a:p>
            <a:pPr>
              <a:lnSpc>
                <a:spcPct val="100000"/>
              </a:lnSpc>
            </a:pPr>
            <a:endParaRPr lang="en-US" sz="2400" dirty="0" smtClean="0"/>
          </a:p>
          <a:p>
            <a:pPr>
              <a:lnSpc>
                <a:spcPct val="100000"/>
              </a:lnSpc>
              <a:spcBef>
                <a:spcPts val="0"/>
              </a:spcBef>
            </a:pPr>
            <a:r>
              <a:rPr lang="en-US" sz="2400" dirty="0"/>
              <a:t>Kentucky Department of </a:t>
            </a:r>
            <a:r>
              <a:rPr lang="en-US" sz="2400" dirty="0" smtClean="0"/>
              <a:t>Education: Global Competency webpage</a:t>
            </a:r>
            <a:endParaRPr lang="en-US" sz="2400" dirty="0"/>
          </a:p>
          <a:p>
            <a:pPr lvl="2">
              <a:spcBef>
                <a:spcPts val="0"/>
              </a:spcBef>
            </a:pPr>
            <a:r>
              <a:rPr lang="en-US" sz="2400" b="1" u="sng" dirty="0" smtClean="0">
                <a:solidFill>
                  <a:schemeClr val="tx1"/>
                </a:solidFill>
              </a:rPr>
              <a:t>http</a:t>
            </a:r>
            <a:r>
              <a:rPr lang="en-US" sz="2400" b="1" u="sng" dirty="0">
                <a:solidFill>
                  <a:schemeClr val="tx1"/>
                </a:solidFill>
              </a:rPr>
              <a:t>://education.ky.gov/curriculum/conpro/glocomp/Pages/default.aspx</a:t>
            </a:r>
            <a:endParaRPr lang="en-US" sz="2400" dirty="0" smtClean="0"/>
          </a:p>
          <a:p>
            <a:pPr>
              <a:lnSpc>
                <a:spcPct val="100000"/>
              </a:lnSpc>
            </a:pPr>
            <a:endParaRPr lang="en-US" sz="2400" dirty="0" smtClean="0"/>
          </a:p>
          <a:p>
            <a:pPr>
              <a:lnSpc>
                <a:spcPct val="100000"/>
              </a:lnSpc>
            </a:pPr>
            <a:r>
              <a:rPr lang="en-US" sz="2400" dirty="0" smtClean="0"/>
              <a:t>NEA Foundation website (former </a:t>
            </a:r>
            <a:r>
              <a:rPr lang="en-US" sz="2400" dirty="0" err="1" smtClean="0"/>
              <a:t>EdSteps</a:t>
            </a:r>
            <a:r>
              <a:rPr lang="en-US" sz="2400" dirty="0" smtClean="0"/>
              <a:t> website)</a:t>
            </a:r>
          </a:p>
          <a:p>
            <a:pPr>
              <a:lnSpc>
                <a:spcPct val="100000"/>
              </a:lnSpc>
            </a:pPr>
            <a:r>
              <a:rPr lang="en-US" sz="2400" dirty="0" smtClean="0"/>
              <a:t>	</a:t>
            </a:r>
            <a:r>
              <a:rPr lang="en-US" sz="2400" b="1" u="sng" dirty="0" smtClean="0">
                <a:solidFill>
                  <a:schemeClr val="tx1"/>
                </a:solidFill>
              </a:rPr>
              <a:t>www.neafoundation.org</a:t>
            </a:r>
          </a:p>
          <a:p>
            <a:pPr>
              <a:lnSpc>
                <a:spcPct val="100000"/>
              </a:lnSpc>
            </a:pPr>
            <a:endParaRPr lang="en-US" sz="2400" dirty="0" smtClean="0"/>
          </a:p>
          <a:p>
            <a:pPr>
              <a:lnSpc>
                <a:spcPct val="100000"/>
              </a:lnSpc>
            </a:pPr>
            <a:r>
              <a:rPr lang="en-US" sz="2400" dirty="0" smtClean="0"/>
              <a:t>Council of Chief State School Officers website</a:t>
            </a:r>
          </a:p>
          <a:p>
            <a:pPr>
              <a:lnSpc>
                <a:spcPct val="100000"/>
              </a:lnSpc>
            </a:pPr>
            <a:r>
              <a:rPr lang="en-US" sz="2400" dirty="0" smtClean="0"/>
              <a:t>	</a:t>
            </a:r>
            <a:r>
              <a:rPr lang="en-US" sz="2400" b="1" u="sng" dirty="0" smtClean="0">
                <a:solidFill>
                  <a:schemeClr val="tx1"/>
                </a:solidFill>
              </a:rPr>
              <a:t>www.ccsso.org </a:t>
            </a:r>
            <a:endParaRPr lang="en-US" sz="2400" b="1" u="sng" dirty="0">
              <a:solidFill>
                <a:schemeClr val="tx1"/>
              </a:solidFill>
            </a:endParaRPr>
          </a:p>
          <a:p>
            <a:pPr>
              <a:lnSpc>
                <a:spcPct val="100000"/>
              </a:lnSpc>
            </a:pPr>
            <a:endParaRPr lang="en-US" sz="2400" dirty="0" smtClean="0"/>
          </a:p>
          <a:p>
            <a:pPr>
              <a:lnSpc>
                <a:spcPct val="100000"/>
              </a:lnSpc>
            </a:pPr>
            <a:r>
              <a:rPr lang="en-US" sz="2400" dirty="0" smtClean="0"/>
              <a:t>Asia </a:t>
            </a:r>
            <a:r>
              <a:rPr lang="en-US" sz="2400" dirty="0"/>
              <a:t>Society Partnership for Global </a:t>
            </a:r>
            <a:r>
              <a:rPr lang="en-US" sz="2400" dirty="0" smtClean="0"/>
              <a:t>Learning</a:t>
            </a:r>
          </a:p>
          <a:p>
            <a:pPr>
              <a:lnSpc>
                <a:spcPct val="100000"/>
              </a:lnSpc>
            </a:pPr>
            <a:r>
              <a:rPr lang="en-US" sz="2400" dirty="0"/>
              <a:t>	</a:t>
            </a:r>
            <a:r>
              <a:rPr lang="en-US" sz="2400" b="1" u="sng" dirty="0" smtClean="0">
                <a:solidFill>
                  <a:schemeClr val="tx1"/>
                </a:solidFill>
              </a:rPr>
              <a:t>www.asiasociety.org</a:t>
            </a:r>
          </a:p>
        </p:txBody>
      </p:sp>
      <p:sp>
        <p:nvSpPr>
          <p:cNvPr id="10" name="Title 1"/>
          <p:cNvSpPr txBox="1">
            <a:spLocks/>
          </p:cNvSpPr>
          <p:nvPr/>
        </p:nvSpPr>
        <p:spPr>
          <a:xfrm>
            <a:off x="0" y="76200"/>
            <a:ext cx="9144000" cy="719139"/>
          </a:xfrm>
          <a:prstGeom prst="rect">
            <a:avLst/>
          </a:prstGeom>
        </p:spPr>
        <p:txBody>
          <a:bodyPr vert="horz" lIns="91440" tIns="45720" rIns="91440" bIns="45720" rtlCol="0" anchor="b">
            <a:noAutofit/>
          </a:bodyPr>
          <a:lstStyle>
            <a:lvl1pPr algn="l" defTabSz="914400" rtl="0" eaLnBrk="1" latinLnBrk="0" hangingPunct="1">
              <a:spcBef>
                <a:spcPct val="0"/>
              </a:spcBef>
              <a:buClr>
                <a:schemeClr val="accent1">
                  <a:lumMod val="75000"/>
                </a:schemeClr>
              </a:buClr>
              <a:buFont typeface="Arial" pitchFamily="34" charset="0"/>
              <a:buChar char="•"/>
              <a:defRPr sz="1800" b="1" kern="1200" baseline="0">
                <a:solidFill>
                  <a:schemeClr val="accent2">
                    <a:lumMod val="75000"/>
                  </a:schemeClr>
                </a:solidFill>
                <a:latin typeface="+mj-lt"/>
                <a:ea typeface="+mj-ea"/>
                <a:cs typeface="Segoe UI" pitchFamily="34" charset="0"/>
              </a:defRPr>
            </a:lvl1pPr>
          </a:lstStyle>
          <a:p>
            <a:pPr algn="ctr">
              <a:buFont typeface="Arial" pitchFamily="34" charset="0"/>
              <a:buNone/>
            </a:pPr>
            <a:r>
              <a:rPr lang="en-US" sz="3200" dirty="0" smtClean="0">
                <a:solidFill>
                  <a:srgbClr val="FF0000"/>
                </a:solidFill>
              </a:rPr>
              <a:t>Resources for Global Competency</a:t>
            </a:r>
            <a:endParaRPr lang="en-US" sz="3200" dirty="0">
              <a:solidFill>
                <a:srgbClr val="FF0000"/>
              </a:solidFill>
            </a:endParaRPr>
          </a:p>
        </p:txBody>
      </p:sp>
    </p:spTree>
    <p:extLst>
      <p:ext uri="{BB962C8B-B14F-4D97-AF65-F5344CB8AC3E}">
        <p14:creationId xmlns:p14="http://schemas.microsoft.com/office/powerpoint/2010/main" val="3687445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0"/>
                                        <p:tgtEl>
                                          <p:spTgt spid="4">
                                            <p:txEl>
                                              <p:pRg st="6" end="6"/>
                                            </p:txEl>
                                          </p:spTgt>
                                        </p:tgtEl>
                                      </p:cBhvr>
                                    </p:animEffect>
                                    <p:anim calcmode="lin" valueType="num">
                                      <p:cBhvr>
                                        <p:cTn id="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Effect transition="in" filter="fade">
                                      <p:cBhvr>
                                        <p:cTn id="55" dur="1000"/>
                                        <p:tgtEl>
                                          <p:spTgt spid="4">
                                            <p:txEl>
                                              <p:pRg st="9" end="9"/>
                                            </p:txEl>
                                          </p:spTgt>
                                        </p:tgtEl>
                                      </p:cBhvr>
                                    </p:animEffect>
                                    <p:anim calcmode="lin" valueType="num">
                                      <p:cBhvr>
                                        <p:cTn id="5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fade">
                                      <p:cBhvr>
                                        <p:cTn id="62" dur="1000"/>
                                        <p:tgtEl>
                                          <p:spTgt spid="4">
                                            <p:txEl>
                                              <p:pRg st="10" end="10"/>
                                            </p:txEl>
                                          </p:spTgt>
                                        </p:tgtEl>
                                      </p:cBhvr>
                                    </p:animEffect>
                                    <p:anim calcmode="lin" valueType="num">
                                      <p:cBhvr>
                                        <p:cTn id="6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
                                            <p:txEl>
                                              <p:pRg st="12" end="12"/>
                                            </p:txEl>
                                          </p:spTgt>
                                        </p:tgtEl>
                                        <p:attrNameLst>
                                          <p:attrName>style.visibility</p:attrName>
                                        </p:attrNameLst>
                                      </p:cBhvr>
                                      <p:to>
                                        <p:strVal val="visible"/>
                                      </p:to>
                                    </p:set>
                                    <p:animEffect transition="in" filter="fade">
                                      <p:cBhvr>
                                        <p:cTn id="69" dur="1000"/>
                                        <p:tgtEl>
                                          <p:spTgt spid="4">
                                            <p:txEl>
                                              <p:pRg st="12" end="12"/>
                                            </p:txEl>
                                          </p:spTgt>
                                        </p:tgtEl>
                                      </p:cBhvr>
                                    </p:animEffect>
                                    <p:anim calcmode="lin" valueType="num">
                                      <p:cBhvr>
                                        <p:cTn id="70"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4">
                                            <p:txEl>
                                              <p:pRg st="13" end="13"/>
                                            </p:txEl>
                                          </p:spTgt>
                                        </p:tgtEl>
                                        <p:attrNameLst>
                                          <p:attrName>style.visibility</p:attrName>
                                        </p:attrNameLst>
                                      </p:cBhvr>
                                      <p:to>
                                        <p:strVal val="visible"/>
                                      </p:to>
                                    </p:set>
                                    <p:animEffect transition="in" filter="fade">
                                      <p:cBhvr>
                                        <p:cTn id="76" dur="1000"/>
                                        <p:tgtEl>
                                          <p:spTgt spid="4">
                                            <p:txEl>
                                              <p:pRg st="13" end="13"/>
                                            </p:txEl>
                                          </p:spTgt>
                                        </p:tgtEl>
                                      </p:cBhvr>
                                    </p:animEffect>
                                    <p:anim calcmode="lin" valueType="num">
                                      <p:cBhvr>
                                        <p:cTn id="77"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724400" y="0"/>
            <a:ext cx="4419600" cy="990600"/>
          </a:xfrm>
          <a:prstGeom prst="rect">
            <a:avLst/>
          </a:prstGeom>
        </p:spPr>
        <p:txBody>
          <a:bodyPr vert="horz" lIns="91440" tIns="45720" rIns="91440" bIns="45720" rtlCol="0" anchor="b">
            <a:noAutofit/>
          </a:bodyPr>
          <a:lstStyle>
            <a:lvl1pPr algn="l" defTabSz="914400" rtl="0" eaLnBrk="1" latinLnBrk="0" hangingPunct="1">
              <a:spcBef>
                <a:spcPct val="0"/>
              </a:spcBef>
              <a:buClr>
                <a:schemeClr val="accent1">
                  <a:lumMod val="75000"/>
                </a:schemeClr>
              </a:buClr>
              <a:buFont typeface="Arial" pitchFamily="34" charset="0"/>
              <a:buChar char="•"/>
              <a:defRPr sz="1800" b="1" kern="1200" baseline="0">
                <a:solidFill>
                  <a:schemeClr val="accent2">
                    <a:lumMod val="75000"/>
                  </a:schemeClr>
                </a:solidFill>
                <a:latin typeface="+mj-lt"/>
                <a:ea typeface="+mj-ea"/>
                <a:cs typeface="Segoe UI" pitchFamily="34" charset="0"/>
              </a:defRPr>
            </a:lvl1pPr>
          </a:lstStyle>
          <a:p>
            <a:pPr algn="ctr">
              <a:buFont typeface="Arial" pitchFamily="34" charset="0"/>
              <a:buNone/>
            </a:pPr>
            <a:r>
              <a:rPr lang="en-US" sz="3200" dirty="0" smtClean="0">
                <a:solidFill>
                  <a:srgbClr val="FF0000"/>
                </a:solidFill>
              </a:rPr>
              <a:t>Resources for Kentucky Rising</a:t>
            </a:r>
            <a:endParaRPr lang="en-US" sz="3200" dirty="0">
              <a:solidFill>
                <a:srgbClr val="FF0000"/>
              </a:solidFill>
            </a:endParaRPr>
          </a:p>
        </p:txBody>
      </p:sp>
      <p:sp>
        <p:nvSpPr>
          <p:cNvPr id="5" name="Title 1"/>
          <p:cNvSpPr txBox="1">
            <a:spLocks/>
          </p:cNvSpPr>
          <p:nvPr/>
        </p:nvSpPr>
        <p:spPr>
          <a:xfrm>
            <a:off x="0" y="0"/>
            <a:ext cx="4419600" cy="990600"/>
          </a:xfrm>
          <a:prstGeom prst="rect">
            <a:avLst/>
          </a:prstGeom>
        </p:spPr>
        <p:txBody>
          <a:bodyPr vert="horz" lIns="91440" tIns="45720" rIns="91440" bIns="45720" rtlCol="0" anchor="b">
            <a:noAutofit/>
          </a:bodyPr>
          <a:lstStyle>
            <a:lvl1pPr algn="l" defTabSz="914400" rtl="0" eaLnBrk="1" latinLnBrk="0" hangingPunct="1">
              <a:spcBef>
                <a:spcPct val="0"/>
              </a:spcBef>
              <a:buClr>
                <a:schemeClr val="accent1">
                  <a:lumMod val="75000"/>
                </a:schemeClr>
              </a:buClr>
              <a:buFont typeface="Arial" pitchFamily="34" charset="0"/>
              <a:buChar char="•"/>
              <a:defRPr sz="1800" b="1" kern="1200" baseline="0">
                <a:solidFill>
                  <a:schemeClr val="accent2">
                    <a:lumMod val="75000"/>
                  </a:schemeClr>
                </a:solidFill>
                <a:latin typeface="+mj-lt"/>
                <a:ea typeface="+mj-ea"/>
                <a:cs typeface="Segoe UI" pitchFamily="34" charset="0"/>
              </a:defRPr>
            </a:lvl1pPr>
          </a:lstStyle>
          <a:p>
            <a:pPr algn="ctr">
              <a:buFont typeface="Arial" pitchFamily="34" charset="0"/>
              <a:buNone/>
            </a:pPr>
            <a:r>
              <a:rPr lang="en-US" sz="3200" dirty="0" smtClean="0">
                <a:solidFill>
                  <a:srgbClr val="FF0000"/>
                </a:solidFill>
              </a:rPr>
              <a:t>Resources for 21</a:t>
            </a:r>
            <a:r>
              <a:rPr lang="en-US" sz="3200" baseline="30000" dirty="0" smtClean="0">
                <a:solidFill>
                  <a:srgbClr val="FF0000"/>
                </a:solidFill>
              </a:rPr>
              <a:t>st</a:t>
            </a:r>
            <a:r>
              <a:rPr lang="en-US" sz="3200" dirty="0" smtClean="0">
                <a:solidFill>
                  <a:srgbClr val="FF0000"/>
                </a:solidFill>
              </a:rPr>
              <a:t> Century Skills</a:t>
            </a:r>
          </a:p>
        </p:txBody>
      </p:sp>
      <p:sp>
        <p:nvSpPr>
          <p:cNvPr id="6" name="Text Placeholder 3"/>
          <p:cNvSpPr txBox="1">
            <a:spLocks/>
          </p:cNvSpPr>
          <p:nvPr/>
        </p:nvSpPr>
        <p:spPr>
          <a:xfrm>
            <a:off x="0" y="1066800"/>
            <a:ext cx="4419600" cy="5791200"/>
          </a:xfrm>
          <a:prstGeom prst="rect">
            <a:avLst/>
          </a:prstGeom>
        </p:spPr>
        <p:txBody>
          <a:bodyPr vert="horz" lIns="91440" tIns="45720" rIns="91440" bIns="45720" rtlCol="0">
            <a:normAutofit lnSpcReduction="10000"/>
          </a:bodyPr>
          <a:lstStyle>
            <a:lvl1pPr marL="0" indent="0" algn="l" defTabSz="914400" rtl="0" eaLnBrk="1" latinLnBrk="0" hangingPunct="1">
              <a:lnSpc>
                <a:spcPts val="1400"/>
              </a:lnSpc>
              <a:spcBef>
                <a:spcPct val="20000"/>
              </a:spcBef>
              <a:buClr>
                <a:schemeClr val="accent1">
                  <a:lumMod val="75000"/>
                </a:schemeClr>
              </a:buClr>
              <a:buSzPct val="70000"/>
              <a:buFont typeface="Arial" pitchFamily="34" charset="0"/>
              <a:buNone/>
              <a:defRPr sz="1200" kern="1200">
                <a:solidFill>
                  <a:schemeClr val="accent2">
                    <a:lumMod val="75000"/>
                  </a:schemeClr>
                </a:solidFill>
                <a:latin typeface="+mn-lt"/>
                <a:ea typeface="+mn-ea"/>
                <a:cs typeface="Segoe UI" pitchFamily="34" charset="0"/>
              </a:defRPr>
            </a:lvl1pPr>
            <a:lvl2pPr marL="4572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1200" kern="1200">
                <a:solidFill>
                  <a:schemeClr val="accent2">
                    <a:lumMod val="75000"/>
                  </a:schemeClr>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1000" kern="1200">
                <a:solidFill>
                  <a:schemeClr val="accent2">
                    <a:lumMod val="75000"/>
                  </a:schemeClr>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900" kern="1200">
                <a:solidFill>
                  <a:schemeClr val="accent2">
                    <a:lumMod val="75000"/>
                  </a:schemeClr>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900" kern="1200">
                <a:solidFill>
                  <a:schemeClr val="accent2">
                    <a:lumMod val="75000"/>
                  </a:schemeClr>
                </a:solidFill>
                <a:latin typeface="+mn-lt"/>
                <a:ea typeface="+mn-ea"/>
                <a:cs typeface="Segoe UI" pitchFamily="34" charset="0"/>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lnSpc>
                <a:spcPct val="100000"/>
              </a:lnSpc>
            </a:pPr>
            <a:r>
              <a:rPr lang="en-US" sz="2600" dirty="0" smtClean="0"/>
              <a:t>Partnership for 21</a:t>
            </a:r>
            <a:r>
              <a:rPr lang="en-US" sz="2600" baseline="30000" dirty="0" smtClean="0"/>
              <a:t>st</a:t>
            </a:r>
            <a:r>
              <a:rPr lang="en-US" sz="2600" dirty="0" smtClean="0"/>
              <a:t> Century Skills website</a:t>
            </a:r>
          </a:p>
          <a:p>
            <a:pPr algn="ctr">
              <a:lnSpc>
                <a:spcPct val="100000"/>
              </a:lnSpc>
            </a:pPr>
            <a:r>
              <a:rPr lang="en-US" sz="2400" b="1" u="sng" dirty="0" smtClean="0">
                <a:solidFill>
                  <a:schemeClr val="tx1"/>
                </a:solidFill>
              </a:rPr>
              <a:t>www.p21.org</a:t>
            </a:r>
            <a:endParaRPr lang="en-US" sz="2400" dirty="0" smtClean="0"/>
          </a:p>
          <a:p>
            <a:pPr algn="ctr">
              <a:lnSpc>
                <a:spcPct val="100000"/>
              </a:lnSpc>
            </a:pPr>
            <a:endParaRPr lang="en-US" sz="1000" dirty="0" smtClean="0"/>
          </a:p>
          <a:p>
            <a:pPr algn="ctr">
              <a:lnSpc>
                <a:spcPct val="100000"/>
              </a:lnSpc>
            </a:pPr>
            <a:r>
              <a:rPr lang="en-US" sz="2600" dirty="0"/>
              <a:t>Partnership for 21</a:t>
            </a:r>
            <a:r>
              <a:rPr lang="en-US" sz="2600" baseline="30000" dirty="0"/>
              <a:t>st</a:t>
            </a:r>
            <a:r>
              <a:rPr lang="en-US" sz="2600" dirty="0"/>
              <a:t> Century </a:t>
            </a:r>
            <a:r>
              <a:rPr lang="en-US" sz="2600" dirty="0" smtClean="0"/>
              <a:t>Skills: Content Maps</a:t>
            </a:r>
          </a:p>
          <a:p>
            <a:pPr algn="ctr">
              <a:lnSpc>
                <a:spcPct val="100000"/>
              </a:lnSpc>
            </a:pPr>
            <a:r>
              <a:rPr lang="en-US" sz="2400" b="1" u="sng" dirty="0" smtClean="0">
                <a:solidFill>
                  <a:schemeClr val="tx1"/>
                </a:solidFill>
              </a:rPr>
              <a:t>http</a:t>
            </a:r>
            <a:r>
              <a:rPr lang="en-US" sz="2400" b="1" u="sng" dirty="0">
                <a:solidFill>
                  <a:schemeClr val="tx1"/>
                </a:solidFill>
              </a:rPr>
              <a:t>://</a:t>
            </a:r>
            <a:r>
              <a:rPr lang="en-US" sz="2400" b="1" u="sng" dirty="0" smtClean="0">
                <a:solidFill>
                  <a:schemeClr val="tx1"/>
                </a:solidFill>
              </a:rPr>
              <a:t>www.p21.org/our-work/resources/for-educators#SkillsMaps</a:t>
            </a:r>
          </a:p>
          <a:p>
            <a:pPr algn="ctr">
              <a:lnSpc>
                <a:spcPct val="100000"/>
              </a:lnSpc>
            </a:pPr>
            <a:endParaRPr lang="en-US" sz="1000" dirty="0"/>
          </a:p>
          <a:p>
            <a:pPr algn="ctr">
              <a:lnSpc>
                <a:spcPct val="100000"/>
              </a:lnSpc>
            </a:pPr>
            <a:r>
              <a:rPr lang="en-US" sz="2600" dirty="0" smtClean="0"/>
              <a:t>Global </a:t>
            </a:r>
            <a:r>
              <a:rPr lang="en-US" sz="2600" dirty="0"/>
              <a:t>Competency grade level indicators (Partnership for 21st Century Skills and VIF International)</a:t>
            </a:r>
          </a:p>
          <a:p>
            <a:pPr algn="ctr">
              <a:lnSpc>
                <a:spcPct val="100000"/>
              </a:lnSpc>
            </a:pPr>
            <a:r>
              <a:rPr lang="en-US" sz="2400" b="1" u="sng" dirty="0">
                <a:solidFill>
                  <a:schemeClr val="tx1"/>
                </a:solidFill>
              </a:rPr>
              <a:t>http://learn.vifprogram.com/indicators</a:t>
            </a:r>
          </a:p>
          <a:p>
            <a:pPr>
              <a:lnSpc>
                <a:spcPct val="100000"/>
              </a:lnSpc>
            </a:pPr>
            <a:endParaRPr lang="en-US" sz="2400" dirty="0" smtClean="0"/>
          </a:p>
        </p:txBody>
      </p:sp>
      <p:sp>
        <p:nvSpPr>
          <p:cNvPr id="7" name="Text Placeholder 3"/>
          <p:cNvSpPr txBox="1">
            <a:spLocks/>
          </p:cNvSpPr>
          <p:nvPr/>
        </p:nvSpPr>
        <p:spPr>
          <a:xfrm>
            <a:off x="4724400" y="1066800"/>
            <a:ext cx="4419600" cy="3124200"/>
          </a:xfrm>
          <a:prstGeom prst="rect">
            <a:avLst/>
          </a:prstGeom>
        </p:spPr>
        <p:txBody>
          <a:bodyPr vert="horz" lIns="91440" tIns="45720" rIns="91440" bIns="45720" rtlCol="0">
            <a:normAutofit/>
          </a:bodyPr>
          <a:lstStyle>
            <a:lvl1pPr marL="0" indent="0" algn="l" defTabSz="914400" rtl="0" eaLnBrk="1" latinLnBrk="0" hangingPunct="1">
              <a:lnSpc>
                <a:spcPts val="1400"/>
              </a:lnSpc>
              <a:spcBef>
                <a:spcPct val="20000"/>
              </a:spcBef>
              <a:buClr>
                <a:schemeClr val="accent1">
                  <a:lumMod val="75000"/>
                </a:schemeClr>
              </a:buClr>
              <a:buSzPct val="70000"/>
              <a:buFont typeface="Arial" pitchFamily="34" charset="0"/>
              <a:buNone/>
              <a:defRPr sz="1200" kern="1200">
                <a:solidFill>
                  <a:schemeClr val="accent2">
                    <a:lumMod val="75000"/>
                  </a:schemeClr>
                </a:solidFill>
                <a:latin typeface="+mn-lt"/>
                <a:ea typeface="+mn-ea"/>
                <a:cs typeface="Segoe UI" pitchFamily="34" charset="0"/>
              </a:defRPr>
            </a:lvl1pPr>
            <a:lvl2pPr marL="4572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1200" kern="1200">
                <a:solidFill>
                  <a:schemeClr val="accent2">
                    <a:lumMod val="75000"/>
                  </a:schemeClr>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1000" kern="1200">
                <a:solidFill>
                  <a:schemeClr val="accent2">
                    <a:lumMod val="75000"/>
                  </a:schemeClr>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900" kern="1200">
                <a:solidFill>
                  <a:schemeClr val="accent2">
                    <a:lumMod val="75000"/>
                  </a:schemeClr>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900" kern="1200">
                <a:solidFill>
                  <a:schemeClr val="accent2">
                    <a:lumMod val="75000"/>
                  </a:schemeClr>
                </a:solidFill>
                <a:latin typeface="+mn-lt"/>
                <a:ea typeface="+mn-ea"/>
                <a:cs typeface="Segoe UI" pitchFamily="34" charset="0"/>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lnSpc>
                <a:spcPct val="100000"/>
              </a:lnSpc>
            </a:pPr>
            <a:r>
              <a:rPr lang="en-US" sz="2000" dirty="0" smtClean="0"/>
              <a:t>Kentucky Department of Education</a:t>
            </a:r>
            <a:br>
              <a:rPr lang="en-US" sz="2000" dirty="0" smtClean="0"/>
            </a:br>
            <a:r>
              <a:rPr lang="en-US" sz="2000" dirty="0" smtClean="0"/>
              <a:t>website</a:t>
            </a:r>
          </a:p>
          <a:p>
            <a:pPr algn="ctr">
              <a:lnSpc>
                <a:spcPct val="100000"/>
              </a:lnSpc>
            </a:pPr>
            <a:r>
              <a:rPr lang="en-US" sz="2000" b="1" u="sng" dirty="0" smtClean="0">
                <a:solidFill>
                  <a:schemeClr val="tx1"/>
                </a:solidFill>
              </a:rPr>
              <a:t>www.education.ky.gov</a:t>
            </a:r>
            <a:br>
              <a:rPr lang="en-US" sz="2000" b="1" u="sng" dirty="0" smtClean="0">
                <a:solidFill>
                  <a:schemeClr val="tx1"/>
                </a:solidFill>
              </a:rPr>
            </a:br>
            <a:endParaRPr lang="en-US" sz="2000" b="1" u="sng" dirty="0" smtClean="0">
              <a:solidFill>
                <a:schemeClr val="tx1"/>
              </a:solidFill>
            </a:endParaRPr>
          </a:p>
          <a:p>
            <a:pPr algn="ctr">
              <a:lnSpc>
                <a:spcPct val="100000"/>
              </a:lnSpc>
            </a:pPr>
            <a:r>
              <a:rPr lang="en-US" sz="2000" b="1" i="1" u="sng" dirty="0" smtClean="0">
                <a:solidFill>
                  <a:srgbClr val="00B050"/>
                </a:solidFill>
              </a:rPr>
              <a:t>NEW!!!</a:t>
            </a:r>
          </a:p>
          <a:p>
            <a:pPr algn="ctr">
              <a:lnSpc>
                <a:spcPct val="100000"/>
              </a:lnSpc>
            </a:pPr>
            <a:r>
              <a:rPr lang="en-US" sz="2000" dirty="0" smtClean="0"/>
              <a:t>Kentucky Department of Education</a:t>
            </a:r>
            <a:br>
              <a:rPr lang="en-US" sz="2000" dirty="0" smtClean="0"/>
            </a:br>
            <a:r>
              <a:rPr lang="en-US" sz="2000" dirty="0" smtClean="0"/>
              <a:t>World Languages webpage</a:t>
            </a:r>
          </a:p>
          <a:p>
            <a:pPr algn="ctr">
              <a:lnSpc>
                <a:spcPct val="100000"/>
              </a:lnSpc>
            </a:pPr>
            <a:r>
              <a:rPr lang="en-US" sz="2000" b="1" u="sng" dirty="0" smtClean="0">
                <a:solidFill>
                  <a:schemeClr val="tx1"/>
                </a:solidFill>
              </a:rPr>
              <a:t>http://education.ky.gov/curriculum/conpro/Worldlang/Pages/default.aspx</a:t>
            </a:r>
          </a:p>
        </p:txBody>
      </p:sp>
    </p:spTree>
    <p:extLst>
      <p:ext uri="{BB962C8B-B14F-4D97-AF65-F5344CB8AC3E}">
        <p14:creationId xmlns:p14="http://schemas.microsoft.com/office/powerpoint/2010/main" val="3398839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anim calcmode="lin" valueType="num">
                                      <p:cBhvr>
                                        <p:cTn id="2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1000"/>
                                        <p:tgtEl>
                                          <p:spTgt spid="6">
                                            <p:txEl>
                                              <p:pRg st="4" end="4"/>
                                            </p:txEl>
                                          </p:spTgt>
                                        </p:tgtEl>
                                      </p:cBhvr>
                                    </p:animEffect>
                                    <p:anim calcmode="lin" valueType="num">
                                      <p:cBhvr>
                                        <p:cTn id="3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1000"/>
                                        <p:tgtEl>
                                          <p:spTgt spid="6">
                                            <p:txEl>
                                              <p:pRg st="6" end="6"/>
                                            </p:txEl>
                                          </p:spTgt>
                                        </p:tgtEl>
                                      </p:cBhvr>
                                    </p:animEffect>
                                    <p:anim calcmode="lin" valueType="num">
                                      <p:cBhvr>
                                        <p:cTn id="4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fade">
                                      <p:cBhvr>
                                        <p:cTn id="48" dur="1000"/>
                                        <p:tgtEl>
                                          <p:spTgt spid="6">
                                            <p:txEl>
                                              <p:pRg st="7" end="7"/>
                                            </p:txEl>
                                          </p:spTgt>
                                        </p:tgtEl>
                                      </p:cBhvr>
                                    </p:animEffect>
                                    <p:anim calcmode="lin" valueType="num">
                                      <p:cBhvr>
                                        <p:cTn id="4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Effect transition="in" filter="fade">
                                      <p:cBhvr>
                                        <p:cTn id="61" dur="1000"/>
                                        <p:tgtEl>
                                          <p:spTgt spid="7">
                                            <p:txEl>
                                              <p:pRg st="0" end="0"/>
                                            </p:txEl>
                                          </p:spTgt>
                                        </p:tgtEl>
                                      </p:cBhvr>
                                    </p:animEffect>
                                    <p:anim calcmode="lin" valueType="num">
                                      <p:cBhvr>
                                        <p:cTn id="6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xEl>
                                              <p:pRg st="1" end="1"/>
                                            </p:txEl>
                                          </p:spTgt>
                                        </p:tgtEl>
                                        <p:attrNameLst>
                                          <p:attrName>style.visibility</p:attrName>
                                        </p:attrNameLst>
                                      </p:cBhvr>
                                      <p:to>
                                        <p:strVal val="visible"/>
                                      </p:to>
                                    </p:set>
                                    <p:animEffect transition="in" filter="fade">
                                      <p:cBhvr>
                                        <p:cTn id="68" dur="1000"/>
                                        <p:tgtEl>
                                          <p:spTgt spid="7">
                                            <p:txEl>
                                              <p:pRg st="1" end="1"/>
                                            </p:txEl>
                                          </p:spTgt>
                                        </p:tgtEl>
                                      </p:cBhvr>
                                    </p:animEffect>
                                    <p:anim calcmode="lin" valueType="num">
                                      <p:cBhvr>
                                        <p:cTn id="6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7">
                                            <p:txEl>
                                              <p:pRg st="2" end="2"/>
                                            </p:txEl>
                                          </p:spTgt>
                                        </p:tgtEl>
                                        <p:attrNameLst>
                                          <p:attrName>style.visibility</p:attrName>
                                        </p:attrNameLst>
                                      </p:cBhvr>
                                      <p:to>
                                        <p:strVal val="visible"/>
                                      </p:to>
                                    </p:set>
                                    <p:animEffect transition="in" filter="fade">
                                      <p:cBhvr>
                                        <p:cTn id="75" dur="1000"/>
                                        <p:tgtEl>
                                          <p:spTgt spid="7">
                                            <p:txEl>
                                              <p:pRg st="2" end="2"/>
                                            </p:txEl>
                                          </p:spTgt>
                                        </p:tgtEl>
                                      </p:cBhvr>
                                    </p:animEffect>
                                    <p:anim calcmode="lin" valueType="num">
                                      <p:cBhvr>
                                        <p:cTn id="7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7">
                                            <p:txEl>
                                              <p:pRg st="3" end="3"/>
                                            </p:txEl>
                                          </p:spTgt>
                                        </p:tgtEl>
                                        <p:attrNameLst>
                                          <p:attrName>style.visibility</p:attrName>
                                        </p:attrNameLst>
                                      </p:cBhvr>
                                      <p:to>
                                        <p:strVal val="visible"/>
                                      </p:to>
                                    </p:set>
                                    <p:animEffect transition="in" filter="fade">
                                      <p:cBhvr>
                                        <p:cTn id="82" dur="1000"/>
                                        <p:tgtEl>
                                          <p:spTgt spid="7">
                                            <p:txEl>
                                              <p:pRg st="3" end="3"/>
                                            </p:txEl>
                                          </p:spTgt>
                                        </p:tgtEl>
                                      </p:cBhvr>
                                    </p:animEffect>
                                    <p:anim calcmode="lin" valueType="num">
                                      <p:cBhvr>
                                        <p:cTn id="8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7">
                                            <p:txEl>
                                              <p:pRg st="4" end="4"/>
                                            </p:txEl>
                                          </p:spTgt>
                                        </p:tgtEl>
                                        <p:attrNameLst>
                                          <p:attrName>style.visibility</p:attrName>
                                        </p:attrNameLst>
                                      </p:cBhvr>
                                      <p:to>
                                        <p:strVal val="visible"/>
                                      </p:to>
                                    </p:set>
                                    <p:animEffect transition="in" filter="fade">
                                      <p:cBhvr>
                                        <p:cTn id="89" dur="1000"/>
                                        <p:tgtEl>
                                          <p:spTgt spid="7">
                                            <p:txEl>
                                              <p:pRg st="4" end="4"/>
                                            </p:txEl>
                                          </p:spTgt>
                                        </p:tgtEl>
                                      </p:cBhvr>
                                    </p:animEffect>
                                    <p:anim calcmode="lin" valueType="num">
                                      <p:cBhvr>
                                        <p:cTn id="9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uiExpand="1" build="p"/>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914400"/>
          </a:xfrm>
        </p:spPr>
        <p:txBody>
          <a:bodyPr anchor="t" anchorCtr="0">
            <a:normAutofit/>
          </a:bodyPr>
          <a:lstStyle/>
          <a:p>
            <a:pPr algn="ctr">
              <a:buNone/>
            </a:pPr>
            <a:r>
              <a:rPr lang="en-US" sz="4000" dirty="0" smtClean="0">
                <a:solidFill>
                  <a:srgbClr val="FF0000"/>
                </a:solidFill>
              </a:rPr>
              <a:t>Let’s try it!</a:t>
            </a:r>
            <a:endParaRPr lang="en-US" sz="4000" dirty="0">
              <a:solidFill>
                <a:srgbClr val="FF0000"/>
              </a:solidFill>
            </a:endParaRPr>
          </a:p>
        </p:txBody>
      </p:sp>
      <p:pic>
        <p:nvPicPr>
          <p:cNvPr id="307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3826" t="20000" r="20211" b="71111"/>
          <a:stretch/>
        </p:blipFill>
        <p:spPr bwMode="auto">
          <a:xfrm>
            <a:off x="228600" y="2057400"/>
            <a:ext cx="8686800" cy="18287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057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73"/>
                                        </p:tgtEl>
                                        <p:attrNameLst>
                                          <p:attrName>style.visibility</p:attrName>
                                        </p:attrNameLst>
                                      </p:cBhvr>
                                      <p:to>
                                        <p:strVal val="visible"/>
                                      </p:to>
                                    </p:set>
                                    <p:animEffect transition="in" filter="fade">
                                      <p:cBhvr>
                                        <p:cTn id="25" dur="1000"/>
                                        <p:tgtEl>
                                          <p:spTgt spid="3073"/>
                                        </p:tgtEl>
                                      </p:cBhvr>
                                    </p:animEffect>
                                    <p:anim calcmode="lin" valueType="num">
                                      <p:cBhvr>
                                        <p:cTn id="26" dur="1000" fill="hold"/>
                                        <p:tgtEl>
                                          <p:spTgt spid="3073"/>
                                        </p:tgtEl>
                                        <p:attrNameLst>
                                          <p:attrName>ppt_x</p:attrName>
                                        </p:attrNameLst>
                                      </p:cBhvr>
                                      <p:tavLst>
                                        <p:tav tm="0">
                                          <p:val>
                                            <p:strVal val="#ppt_x"/>
                                          </p:val>
                                        </p:tav>
                                        <p:tav tm="100000">
                                          <p:val>
                                            <p:strVal val="#ppt_x"/>
                                          </p:val>
                                        </p:tav>
                                      </p:tavLst>
                                    </p:anim>
                                    <p:anim calcmode="lin" valueType="num">
                                      <p:cBhvr>
                                        <p:cTn id="27" dur="1000" fill="hold"/>
                                        <p:tgtEl>
                                          <p:spTgt spid="30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4114800"/>
            <a:ext cx="6183086" cy="2057400"/>
          </a:xfrm>
        </p:spPr>
        <p:txBody>
          <a:bodyPr anchor="t" anchorCtr="0">
            <a:normAutofit/>
          </a:bodyPr>
          <a:lstStyle/>
          <a:p>
            <a:pPr algn="ctr">
              <a:buNone/>
            </a:pPr>
            <a:r>
              <a:rPr lang="en-US" sz="4000" dirty="0" smtClean="0">
                <a:solidFill>
                  <a:srgbClr val="FF0000"/>
                </a:solidFill>
              </a:rPr>
              <a:t>Can you make an example of activity that address this outcome?</a:t>
            </a:r>
            <a:endParaRPr lang="en-US" sz="4000" dirty="0">
              <a:solidFill>
                <a:srgbClr val="FF0000"/>
              </a:solidFill>
            </a:endParaRPr>
          </a:p>
        </p:txBody>
      </p:sp>
      <p:pic>
        <p:nvPicPr>
          <p:cNvPr id="307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3089" t="29841" r="50315" b="53492"/>
          <a:stretch/>
        </p:blipFill>
        <p:spPr bwMode="auto">
          <a:xfrm>
            <a:off x="228600" y="228600"/>
            <a:ext cx="861060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583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914400"/>
          </a:xfrm>
        </p:spPr>
        <p:txBody>
          <a:bodyPr anchor="t" anchorCtr="0">
            <a:normAutofit/>
          </a:bodyPr>
          <a:lstStyle/>
          <a:p>
            <a:pPr algn="ctr">
              <a:buNone/>
            </a:pPr>
            <a:r>
              <a:rPr lang="en-US" sz="4000" dirty="0" smtClean="0">
                <a:solidFill>
                  <a:srgbClr val="FF0000"/>
                </a:solidFill>
              </a:rPr>
              <a:t>Some examples…</a:t>
            </a:r>
            <a:endParaRPr lang="en-US" sz="4000" dirty="0">
              <a:solidFill>
                <a:srgbClr val="FF0000"/>
              </a:solidFill>
            </a:endParaRPr>
          </a:p>
        </p:txBody>
      </p:sp>
      <p:pic>
        <p:nvPicPr>
          <p:cNvPr id="307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3321" t="48572" r="50546" b="41746"/>
          <a:stretch/>
        </p:blipFill>
        <p:spPr bwMode="auto">
          <a:xfrm>
            <a:off x="914400" y="1905000"/>
            <a:ext cx="34290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3321" t="58254" r="50546" b="32778"/>
          <a:stretch/>
        </p:blipFill>
        <p:spPr bwMode="auto">
          <a:xfrm>
            <a:off x="4800600" y="1891392"/>
            <a:ext cx="3429000" cy="18424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3321" t="67223" r="50546" b="23492"/>
          <a:stretch/>
        </p:blipFill>
        <p:spPr bwMode="auto">
          <a:xfrm>
            <a:off x="925286" y="4038600"/>
            <a:ext cx="3418114" cy="182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3321" t="76508" r="50546" b="11746"/>
          <a:stretch/>
        </p:blipFill>
        <p:spPr bwMode="auto">
          <a:xfrm>
            <a:off x="4844143" y="4038600"/>
            <a:ext cx="3385457" cy="18424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583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073"/>
                                        </p:tgtEl>
                                        <p:attrNameLst>
                                          <p:attrName>style.visibility</p:attrName>
                                        </p:attrNameLst>
                                      </p:cBhvr>
                                      <p:to>
                                        <p:strVal val="visible"/>
                                      </p:to>
                                    </p:set>
                                    <p:animEffect transition="in" filter="wheel(1)">
                                      <p:cBhvr>
                                        <p:cTn id="25" dur="2000"/>
                                        <p:tgtEl>
                                          <p:spTgt spid="307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9195" t="20000" r="18126" b="8254"/>
          <a:stretch/>
        </p:blipFill>
        <p:spPr bwMode="auto">
          <a:xfrm>
            <a:off x="0" y="0"/>
            <a:ext cx="9147544" cy="685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583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 calcmode="lin" valueType="num">
                                      <p:cBhvr>
                                        <p:cTn id="7" dur="2000" fill="hold"/>
                                        <p:tgtEl>
                                          <p:spTgt spid="3073"/>
                                        </p:tgtEl>
                                        <p:attrNameLst>
                                          <p:attrName>ppt_w</p:attrName>
                                        </p:attrNameLst>
                                      </p:cBhvr>
                                      <p:tavLst>
                                        <p:tav tm="0">
                                          <p:val>
                                            <p:fltVal val="0"/>
                                          </p:val>
                                        </p:tav>
                                        <p:tav tm="100000">
                                          <p:val>
                                            <p:strVal val="#ppt_w"/>
                                          </p:val>
                                        </p:tav>
                                      </p:tavLst>
                                    </p:anim>
                                    <p:anim calcmode="lin" valueType="num">
                                      <p:cBhvr>
                                        <p:cTn id="8" dur="2000" fill="hold"/>
                                        <p:tgtEl>
                                          <p:spTgt spid="3073"/>
                                        </p:tgtEl>
                                        <p:attrNameLst>
                                          <p:attrName>ppt_h</p:attrName>
                                        </p:attrNameLst>
                                      </p:cBhvr>
                                      <p:tavLst>
                                        <p:tav tm="0">
                                          <p:val>
                                            <p:fltVal val="0"/>
                                          </p:val>
                                        </p:tav>
                                        <p:tav tm="100000">
                                          <p:val>
                                            <p:strVal val="#ppt_h"/>
                                          </p:val>
                                        </p:tav>
                                      </p:tavLst>
                                    </p:anim>
                                    <p:animEffect transition="in" filter="fade">
                                      <p:cBhvr>
                                        <p:cTn id="9" dur="2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3048000"/>
            <a:ext cx="7315200" cy="707886"/>
          </a:xfrm>
          <a:prstGeom prst="rect">
            <a:avLst/>
          </a:prstGeom>
        </p:spPr>
        <p:txBody>
          <a:bodyPr wrap="square">
            <a:spAutoFit/>
          </a:bodyPr>
          <a:lstStyle/>
          <a:p>
            <a:pPr algn="ctr"/>
            <a:r>
              <a:rPr lang="en-US" sz="4000" dirty="0" smtClean="0">
                <a:solidFill>
                  <a:srgbClr val="FF0000"/>
                </a:solidFill>
                <a:hlinkClick r:id="rId3"/>
              </a:rPr>
              <a:t>Time for a Break :)</a:t>
            </a:r>
            <a:endParaRPr lang="en-US" sz="4000" dirty="0" smtClean="0">
              <a:solidFill>
                <a:srgbClr val="FF0000"/>
              </a:solidFill>
            </a:endParaRPr>
          </a:p>
        </p:txBody>
      </p:sp>
    </p:spTree>
    <p:extLst>
      <p:ext uri="{BB962C8B-B14F-4D97-AF65-F5344CB8AC3E}">
        <p14:creationId xmlns:p14="http://schemas.microsoft.com/office/powerpoint/2010/main" val="3975948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792332"/>
            <a:ext cx="8229600" cy="527333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2086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96596" y="228600"/>
            <a:ext cx="8763000" cy="1066800"/>
          </a:xfrm>
        </p:spPr>
        <p:txBody>
          <a:bodyPr anchor="t" anchorCtr="0">
            <a:normAutofit/>
          </a:bodyPr>
          <a:lstStyle/>
          <a:p>
            <a:pPr algn="ctr">
              <a:lnSpc>
                <a:spcPct val="100000"/>
              </a:lnSpc>
              <a:spcBef>
                <a:spcPts val="0"/>
              </a:spcBef>
              <a:buNone/>
            </a:pPr>
            <a:r>
              <a:rPr lang="en-US" sz="2000" b="1" i="1" u="sng" dirty="0">
                <a:solidFill>
                  <a:srgbClr val="00B050"/>
                </a:solidFill>
              </a:rPr>
              <a:t>NEW!!!</a:t>
            </a:r>
            <a:br>
              <a:rPr lang="en-US" sz="2000" b="1" i="1" u="sng" dirty="0">
                <a:solidFill>
                  <a:srgbClr val="00B050"/>
                </a:solidFill>
              </a:rPr>
            </a:br>
            <a:r>
              <a:rPr lang="en-US" sz="2000" b="1" u="sng" dirty="0">
                <a:solidFill>
                  <a:srgbClr val="FF0000"/>
                </a:solidFill>
              </a:rPr>
              <a:t>Kentucky Department of Education </a:t>
            </a:r>
            <a:r>
              <a:rPr lang="en-US" sz="2000" b="1" u="sng" dirty="0" smtClean="0">
                <a:solidFill>
                  <a:srgbClr val="FF0000"/>
                </a:solidFill>
              </a:rPr>
              <a:t>- World </a:t>
            </a:r>
            <a:r>
              <a:rPr lang="en-US" sz="2000" b="1" u="sng" dirty="0">
                <a:solidFill>
                  <a:srgbClr val="FF0000"/>
                </a:solidFill>
              </a:rPr>
              <a:t>Languages webpage</a:t>
            </a:r>
            <a:br>
              <a:rPr lang="en-US" sz="2000" b="1" u="sng" dirty="0">
                <a:solidFill>
                  <a:srgbClr val="FF0000"/>
                </a:solidFill>
              </a:rPr>
            </a:br>
            <a:r>
              <a:rPr lang="en-US" sz="2000" b="1" u="sng" dirty="0">
                <a:solidFill>
                  <a:schemeClr val="tx1"/>
                </a:solidFill>
              </a:rPr>
              <a:t>http://education.ky.gov/curriculum/conpro/Worldlang/Pages/default.aspx</a:t>
            </a:r>
          </a:p>
        </p:txBody>
      </p:sp>
      <p:pic>
        <p:nvPicPr>
          <p:cNvPr id="4" name="Picture 3"/>
          <p:cNvPicPr>
            <a:picLocks noChangeAspect="1"/>
          </p:cNvPicPr>
          <p:nvPr/>
        </p:nvPicPr>
        <p:blipFill rotWithShape="1">
          <a:blip r:embed="rId3"/>
          <a:srcRect l="10788" t="9590" r="11387" b="5479"/>
          <a:stretch/>
        </p:blipFill>
        <p:spPr>
          <a:xfrm>
            <a:off x="196596" y="1371600"/>
            <a:ext cx="8763000" cy="5263896"/>
          </a:xfrm>
          <a:prstGeom prst="rect">
            <a:avLst/>
          </a:prstGeom>
          <a:ln w="38100">
            <a:solidFill>
              <a:schemeClr val="tx1"/>
            </a:solidFill>
          </a:ln>
        </p:spPr>
      </p:pic>
    </p:spTree>
    <p:extLst>
      <p:ext uri="{BB962C8B-B14F-4D97-AF65-F5344CB8AC3E}">
        <p14:creationId xmlns:p14="http://schemas.microsoft.com/office/powerpoint/2010/main" val="4253161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600200"/>
            <a:ext cx="8686800" cy="4572000"/>
          </a:xfrm>
        </p:spPr>
      </p:pic>
      <p:sp>
        <p:nvSpPr>
          <p:cNvPr id="4" name="Title 3"/>
          <p:cNvSpPr>
            <a:spLocks noGrp="1"/>
          </p:cNvSpPr>
          <p:nvPr>
            <p:ph type="title"/>
          </p:nvPr>
        </p:nvSpPr>
        <p:spPr>
          <a:xfrm>
            <a:off x="152400" y="152400"/>
            <a:ext cx="8839200" cy="1447800"/>
          </a:xfrm>
        </p:spPr>
        <p:txBody>
          <a:bodyPr/>
          <a:lstStyle/>
          <a:p>
            <a:pPr algn="ctr">
              <a:buNone/>
            </a:pPr>
            <a:r>
              <a:rPr lang="en-US" u="sng" dirty="0" smtClean="0">
                <a:solidFill>
                  <a:srgbClr val="FF0000"/>
                </a:solidFill>
              </a:rPr>
              <a:t>World Languages / Global Competency Program Review</a:t>
            </a:r>
            <a:endParaRPr lang="en-US" u="sng" dirty="0">
              <a:solidFill>
                <a:srgbClr val="FF0000"/>
              </a:solidFill>
            </a:endParaRPr>
          </a:p>
        </p:txBody>
      </p:sp>
    </p:spTree>
    <p:extLst>
      <p:ext uri="{BB962C8B-B14F-4D97-AF65-F5344CB8AC3E}">
        <p14:creationId xmlns:p14="http://schemas.microsoft.com/office/powerpoint/2010/main" val="12389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9183"/>
          <a:stretch/>
        </p:blipFill>
        <p:spPr>
          <a:xfrm>
            <a:off x="2743200" y="1604838"/>
            <a:ext cx="3657600" cy="3652962"/>
          </a:xfrm>
          <a:prstGeom prst="rect">
            <a:avLst/>
          </a:prstGeom>
        </p:spPr>
      </p:pic>
      <p:sp>
        <p:nvSpPr>
          <p:cNvPr id="3" name="Rectangle 2"/>
          <p:cNvSpPr/>
          <p:nvPr/>
        </p:nvSpPr>
        <p:spPr>
          <a:xfrm>
            <a:off x="1814502" y="228600"/>
            <a:ext cx="5500698"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Why Kentucky?</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97478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839200" cy="1447800"/>
          </a:xfrm>
        </p:spPr>
        <p:txBody>
          <a:bodyPr/>
          <a:lstStyle/>
          <a:p>
            <a:pPr algn="ctr">
              <a:buNone/>
            </a:pPr>
            <a:r>
              <a:rPr lang="en-US" u="sng" dirty="0" smtClean="0">
                <a:solidFill>
                  <a:srgbClr val="FF0000"/>
                </a:solidFill>
              </a:rPr>
              <a:t>World Languages / Global Competency Program Review</a:t>
            </a:r>
            <a:endParaRPr lang="en-US" u="sng" dirty="0">
              <a:solidFill>
                <a:srgbClr val="FF0000"/>
              </a:solidFill>
            </a:endParaRPr>
          </a:p>
        </p:txBody>
      </p:sp>
      <p:sp>
        <p:nvSpPr>
          <p:cNvPr id="2" name="Content Placeholder 1"/>
          <p:cNvSpPr>
            <a:spLocks noGrp="1"/>
          </p:cNvSpPr>
          <p:nvPr>
            <p:ph idx="1"/>
          </p:nvPr>
        </p:nvSpPr>
        <p:spPr>
          <a:xfrm>
            <a:off x="381000" y="1600200"/>
            <a:ext cx="8305800" cy="4572000"/>
          </a:xfrm>
        </p:spPr>
        <p:txBody>
          <a:bodyPr>
            <a:normAutofit/>
          </a:bodyPr>
          <a:lstStyle/>
          <a:p>
            <a:pPr marL="0" indent="0">
              <a:lnSpc>
                <a:spcPct val="100000"/>
              </a:lnSpc>
              <a:spcBef>
                <a:spcPts val="0"/>
              </a:spcBef>
            </a:pPr>
            <a:r>
              <a:rPr lang="en-US" sz="4800" dirty="0" smtClean="0"/>
              <a:t>PURPOSE?</a:t>
            </a:r>
          </a:p>
          <a:p>
            <a:pPr marL="0" indent="0">
              <a:lnSpc>
                <a:spcPct val="100000"/>
              </a:lnSpc>
              <a:spcBef>
                <a:spcPts val="0"/>
              </a:spcBef>
            </a:pPr>
            <a:r>
              <a:rPr lang="en-US" sz="4800" dirty="0" smtClean="0"/>
              <a:t>WHO IS RESPONSIBLE?</a:t>
            </a:r>
          </a:p>
          <a:p>
            <a:pPr marL="0" indent="0">
              <a:lnSpc>
                <a:spcPct val="100000"/>
              </a:lnSpc>
              <a:spcBef>
                <a:spcPts val="0"/>
              </a:spcBef>
            </a:pPr>
            <a:r>
              <a:rPr lang="en-US" sz="4800" dirty="0" smtClean="0"/>
              <a:t>HOW TO WORK WITH IT?</a:t>
            </a:r>
          </a:p>
          <a:p>
            <a:pPr marL="0" indent="0">
              <a:lnSpc>
                <a:spcPct val="100000"/>
              </a:lnSpc>
              <a:spcBef>
                <a:spcPts val="0"/>
              </a:spcBef>
            </a:pPr>
            <a:r>
              <a:rPr lang="en-US" sz="4800" dirty="0" smtClean="0"/>
              <a:t>MEASURE?</a:t>
            </a:r>
          </a:p>
          <a:p>
            <a:pPr marL="0" indent="0">
              <a:lnSpc>
                <a:spcPct val="100000"/>
              </a:lnSpc>
              <a:spcBef>
                <a:spcPts val="0"/>
              </a:spcBef>
            </a:pPr>
            <a:r>
              <a:rPr lang="en-US" sz="4800" dirty="0" smtClean="0"/>
              <a:t>IMPLEMENTATION?</a:t>
            </a:r>
          </a:p>
          <a:p>
            <a:pPr marL="0" indent="0">
              <a:lnSpc>
                <a:spcPct val="100000"/>
              </a:lnSpc>
              <a:spcBef>
                <a:spcPts val="0"/>
              </a:spcBef>
            </a:pPr>
            <a:r>
              <a:rPr lang="en-US" sz="4800" dirty="0" smtClean="0"/>
              <a:t>NEWS</a:t>
            </a:r>
          </a:p>
        </p:txBody>
      </p:sp>
    </p:spTree>
    <p:extLst>
      <p:ext uri="{BB962C8B-B14F-4D97-AF65-F5344CB8AC3E}">
        <p14:creationId xmlns:p14="http://schemas.microsoft.com/office/powerpoint/2010/main" val="176482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fade">
                                      <p:cBhvr>
                                        <p:cTn id="48" dur="1000"/>
                                        <p:tgtEl>
                                          <p:spTgt spid="2">
                                            <p:txEl>
                                              <p:pRg st="5" end="5"/>
                                            </p:txEl>
                                          </p:spTgt>
                                        </p:tgtEl>
                                      </p:cBhvr>
                                    </p:animEffect>
                                    <p:anim calcmode="lin" valueType="num">
                                      <p:cBhvr>
                                        <p:cTn id="4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04800"/>
            <a:ext cx="8839200" cy="685800"/>
          </a:xfrm>
        </p:spPr>
        <p:txBody>
          <a:bodyPr/>
          <a:lstStyle/>
          <a:p>
            <a:pPr algn="ctr">
              <a:buNone/>
            </a:pPr>
            <a:r>
              <a:rPr lang="en-US" u="sng" dirty="0">
                <a:solidFill>
                  <a:srgbClr val="FF0000"/>
                </a:solidFill>
              </a:rPr>
              <a:t>World Languages / Global Competency </a:t>
            </a:r>
            <a:r>
              <a:rPr lang="en-US" u="sng" dirty="0" smtClean="0">
                <a:solidFill>
                  <a:srgbClr val="FF0000"/>
                </a:solidFill>
              </a:rPr>
              <a:t>Program Review</a:t>
            </a:r>
            <a:endParaRPr lang="en-US" u="sng" dirty="0">
              <a:solidFill>
                <a:srgbClr val="FF0000"/>
              </a:solidFill>
            </a:endParaRPr>
          </a:p>
        </p:txBody>
      </p:sp>
      <p:sp>
        <p:nvSpPr>
          <p:cNvPr id="2" name="Content Placeholder 1"/>
          <p:cNvSpPr>
            <a:spLocks noGrp="1"/>
          </p:cNvSpPr>
          <p:nvPr>
            <p:ph idx="1"/>
          </p:nvPr>
        </p:nvSpPr>
        <p:spPr>
          <a:xfrm>
            <a:off x="381000" y="1295400"/>
            <a:ext cx="7239000" cy="5181600"/>
          </a:xfrm>
        </p:spPr>
        <p:txBody>
          <a:bodyPr>
            <a:noAutofit/>
          </a:bodyPr>
          <a:lstStyle/>
          <a:p>
            <a:pPr marL="0" indent="0">
              <a:lnSpc>
                <a:spcPct val="100000"/>
              </a:lnSpc>
              <a:spcBef>
                <a:spcPts val="0"/>
              </a:spcBef>
              <a:buNone/>
            </a:pPr>
            <a:r>
              <a:rPr lang="en-US" sz="2800" b="1" u="sng" dirty="0" smtClean="0">
                <a:solidFill>
                  <a:schemeClr val="tx1"/>
                </a:solidFill>
              </a:rPr>
              <a:t>PURPOSE?</a:t>
            </a:r>
          </a:p>
          <a:p>
            <a:pPr marL="571500" indent="-571500">
              <a:lnSpc>
                <a:spcPct val="100000"/>
              </a:lnSpc>
              <a:spcBef>
                <a:spcPts val="0"/>
              </a:spcBef>
              <a:buClr>
                <a:schemeClr val="accent2">
                  <a:lumMod val="75000"/>
                </a:schemeClr>
              </a:buClr>
              <a:buFont typeface="Wingdings" panose="05000000000000000000" pitchFamily="2" charset="2"/>
              <a:buChar char="Ø"/>
            </a:pPr>
            <a:r>
              <a:rPr lang="en-US" sz="2800" dirty="0" smtClean="0"/>
              <a:t>To </a:t>
            </a:r>
            <a:r>
              <a:rPr lang="en-US" sz="2800" dirty="0"/>
              <a:t>look at entire school programs to self-monitor your effectiveness, to see areas of both success and improvement.</a:t>
            </a:r>
          </a:p>
          <a:p>
            <a:pPr marL="571500" indent="-571500">
              <a:lnSpc>
                <a:spcPct val="100000"/>
              </a:lnSpc>
              <a:spcBef>
                <a:spcPts val="0"/>
              </a:spcBef>
              <a:buClr>
                <a:schemeClr val="accent2">
                  <a:lumMod val="75000"/>
                </a:schemeClr>
              </a:buClr>
              <a:buFont typeface="Wingdings" panose="05000000000000000000" pitchFamily="2" charset="2"/>
              <a:buChar char="Ø"/>
            </a:pPr>
            <a:r>
              <a:rPr lang="en-US" sz="2800" dirty="0" smtClean="0"/>
              <a:t>To </a:t>
            </a:r>
            <a:r>
              <a:rPr lang="en-US" sz="2800" dirty="0"/>
              <a:t>ensure equity of access for all students in the various areas beyond “The Core”</a:t>
            </a:r>
          </a:p>
          <a:p>
            <a:pPr marL="571500" indent="-571500">
              <a:lnSpc>
                <a:spcPct val="100000"/>
              </a:lnSpc>
              <a:spcBef>
                <a:spcPts val="0"/>
              </a:spcBef>
              <a:buClr>
                <a:schemeClr val="accent2">
                  <a:lumMod val="75000"/>
                </a:schemeClr>
              </a:buClr>
              <a:buFont typeface="Wingdings" panose="05000000000000000000" pitchFamily="2" charset="2"/>
              <a:buChar char="Ø"/>
            </a:pPr>
            <a:r>
              <a:rPr lang="en-US" sz="2800" dirty="0" smtClean="0"/>
              <a:t>To </a:t>
            </a:r>
            <a:r>
              <a:rPr lang="en-US" sz="2800" dirty="0"/>
              <a:t>ready students for life beyond high school (college </a:t>
            </a:r>
            <a:r>
              <a:rPr lang="en-US" sz="2800" dirty="0" smtClean="0"/>
              <a:t>readiness)</a:t>
            </a:r>
          </a:p>
          <a:p>
            <a:pPr marL="1082675" lvl="1" indent="-571500">
              <a:lnSpc>
                <a:spcPct val="100000"/>
              </a:lnSpc>
              <a:spcBef>
                <a:spcPts val="0"/>
              </a:spcBef>
              <a:buClr>
                <a:schemeClr val="accent2">
                  <a:lumMod val="75000"/>
                </a:schemeClr>
              </a:buClr>
              <a:buFont typeface="Wingdings" panose="05000000000000000000" pitchFamily="2" charset="2"/>
              <a:buChar char="v"/>
            </a:pPr>
            <a:r>
              <a:rPr lang="en-US" dirty="0" smtClean="0"/>
              <a:t>EX</a:t>
            </a:r>
            <a:r>
              <a:rPr lang="en-US" dirty="0"/>
              <a:t>: in </a:t>
            </a:r>
            <a:r>
              <a:rPr lang="en-US"/>
              <a:t>World </a:t>
            </a:r>
            <a:r>
              <a:rPr lang="en-US" smtClean="0"/>
              <a:t>languages, </a:t>
            </a:r>
            <a:r>
              <a:rPr lang="en-US" dirty="0"/>
              <a:t>the PR meets expectations of </a:t>
            </a:r>
            <a:r>
              <a:rPr lang="en-US" dirty="0" smtClean="0"/>
              <a:t>college </a:t>
            </a:r>
            <a:r>
              <a:rPr lang="en-US" dirty="0"/>
              <a:t>entry requirements which are based </a:t>
            </a:r>
            <a:r>
              <a:rPr lang="en-US"/>
              <a:t>on </a:t>
            </a:r>
            <a:r>
              <a:rPr lang="en-US" smtClean="0"/>
              <a:t>proficiency, </a:t>
            </a:r>
            <a:r>
              <a:rPr lang="en-US" dirty="0"/>
              <a:t>not two years seat time</a:t>
            </a:r>
          </a:p>
        </p:txBody>
      </p:sp>
    </p:spTree>
    <p:extLst>
      <p:ext uri="{BB962C8B-B14F-4D97-AF65-F5344CB8AC3E}">
        <p14:creationId xmlns:p14="http://schemas.microsoft.com/office/powerpoint/2010/main" val="423797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04800"/>
            <a:ext cx="8839200" cy="685800"/>
          </a:xfrm>
        </p:spPr>
        <p:txBody>
          <a:bodyPr/>
          <a:lstStyle/>
          <a:p>
            <a:pPr algn="ctr">
              <a:buNone/>
            </a:pPr>
            <a:r>
              <a:rPr lang="en-US" u="sng" dirty="0">
                <a:solidFill>
                  <a:srgbClr val="FF0000"/>
                </a:solidFill>
              </a:rPr>
              <a:t>World Languages / Global Competency Program Review</a:t>
            </a:r>
          </a:p>
        </p:txBody>
      </p:sp>
      <p:sp>
        <p:nvSpPr>
          <p:cNvPr id="2" name="Content Placeholder 1"/>
          <p:cNvSpPr>
            <a:spLocks noGrp="1"/>
          </p:cNvSpPr>
          <p:nvPr>
            <p:ph idx="1"/>
          </p:nvPr>
        </p:nvSpPr>
        <p:spPr>
          <a:xfrm>
            <a:off x="381000" y="1295400"/>
            <a:ext cx="8382000" cy="4876800"/>
          </a:xfrm>
        </p:spPr>
        <p:txBody>
          <a:bodyPr>
            <a:noAutofit/>
          </a:bodyPr>
          <a:lstStyle/>
          <a:p>
            <a:pPr marL="0" indent="0">
              <a:lnSpc>
                <a:spcPct val="100000"/>
              </a:lnSpc>
              <a:spcBef>
                <a:spcPts val="0"/>
              </a:spcBef>
              <a:buNone/>
            </a:pPr>
            <a:r>
              <a:rPr lang="en-US" sz="2800" b="1" u="sng" dirty="0" smtClean="0">
                <a:solidFill>
                  <a:schemeClr val="tx1"/>
                </a:solidFill>
              </a:rPr>
              <a:t>HOW TO?</a:t>
            </a:r>
          </a:p>
          <a:p>
            <a:pPr marL="571500" indent="-571500">
              <a:lnSpc>
                <a:spcPct val="100000"/>
              </a:lnSpc>
              <a:spcBef>
                <a:spcPts val="0"/>
              </a:spcBef>
              <a:buClr>
                <a:schemeClr val="accent2">
                  <a:lumMod val="75000"/>
                </a:schemeClr>
              </a:buClr>
              <a:buFont typeface="Wingdings" panose="05000000000000000000" pitchFamily="2" charset="2"/>
              <a:buChar char="Ø"/>
            </a:pPr>
            <a:r>
              <a:rPr lang="en-US" sz="2800" dirty="0" smtClean="0"/>
              <a:t>Read the question first and note the expectations</a:t>
            </a:r>
          </a:p>
          <a:p>
            <a:pPr marL="571500" indent="-571500">
              <a:lnSpc>
                <a:spcPct val="100000"/>
              </a:lnSpc>
              <a:spcBef>
                <a:spcPts val="0"/>
              </a:spcBef>
              <a:buClr>
                <a:schemeClr val="accent2">
                  <a:lumMod val="75000"/>
                </a:schemeClr>
              </a:buClr>
              <a:buFont typeface="Wingdings" panose="05000000000000000000" pitchFamily="2" charset="2"/>
              <a:buChar char="Ø"/>
            </a:pPr>
            <a:r>
              <a:rPr lang="en-US" sz="2800" dirty="0" smtClean="0"/>
              <a:t>Start </a:t>
            </a:r>
            <a:r>
              <a:rPr lang="en-US" sz="2800" dirty="0"/>
              <a:t>from the left (No </a:t>
            </a:r>
            <a:r>
              <a:rPr lang="en-US" sz="2800" dirty="0" smtClean="0"/>
              <a:t>implementation - </a:t>
            </a:r>
            <a:r>
              <a:rPr lang="en-US" sz="2800" dirty="0"/>
              <a:t>where do you find </a:t>
            </a:r>
            <a:r>
              <a:rPr lang="en-US" sz="2800" dirty="0" smtClean="0"/>
              <a:t>yourself?).</a:t>
            </a:r>
          </a:p>
          <a:p>
            <a:pPr marL="571500" indent="-571500">
              <a:lnSpc>
                <a:spcPct val="100000"/>
              </a:lnSpc>
              <a:spcBef>
                <a:spcPts val="0"/>
              </a:spcBef>
              <a:buClr>
                <a:schemeClr val="accent2">
                  <a:lumMod val="75000"/>
                </a:schemeClr>
              </a:buClr>
              <a:buFont typeface="Wingdings" panose="05000000000000000000" pitchFamily="2" charset="2"/>
              <a:buChar char="Ø"/>
            </a:pPr>
            <a:r>
              <a:rPr lang="en-US" sz="2800" dirty="0" smtClean="0"/>
              <a:t>Read carefully the indicators and note the progression in the language set for the expectations (e.g. None </a:t>
            </a:r>
            <a:r>
              <a:rPr lang="en-US" sz="2800" dirty="0" smtClean="0">
                <a:sym typeface="Wingdings" panose="05000000000000000000" pitchFamily="2" charset="2"/>
              </a:rPr>
              <a:t> Some  Most  All)</a:t>
            </a:r>
          </a:p>
          <a:p>
            <a:pPr marL="571500" indent="-571500">
              <a:lnSpc>
                <a:spcPct val="100000"/>
              </a:lnSpc>
              <a:spcBef>
                <a:spcPts val="0"/>
              </a:spcBef>
              <a:buClr>
                <a:schemeClr val="accent2">
                  <a:lumMod val="75000"/>
                </a:schemeClr>
              </a:buClr>
              <a:buFont typeface="Wingdings" panose="05000000000000000000" pitchFamily="2" charset="2"/>
              <a:buChar char="Ø"/>
            </a:pPr>
            <a:r>
              <a:rPr lang="en-US" sz="2800" dirty="0">
                <a:sym typeface="Wingdings" panose="05000000000000000000" pitchFamily="2" charset="2"/>
              </a:rPr>
              <a:t>What evidence can be triangulated?</a:t>
            </a:r>
            <a:endParaRPr lang="en-US" sz="2800" dirty="0" smtClean="0">
              <a:sym typeface="Wingdings" panose="05000000000000000000" pitchFamily="2" charset="2"/>
            </a:endParaRPr>
          </a:p>
          <a:p>
            <a:pPr marL="571500" indent="-571500">
              <a:lnSpc>
                <a:spcPct val="100000"/>
              </a:lnSpc>
              <a:spcBef>
                <a:spcPts val="0"/>
              </a:spcBef>
              <a:buClr>
                <a:schemeClr val="accent2">
                  <a:lumMod val="75000"/>
                </a:schemeClr>
              </a:buClr>
              <a:buFont typeface="Wingdings" panose="05000000000000000000" pitchFamily="2" charset="2"/>
              <a:buChar char="Ø"/>
            </a:pPr>
            <a:r>
              <a:rPr lang="en-US" sz="2800" dirty="0">
                <a:sym typeface="Wingdings" panose="05000000000000000000" pitchFamily="2" charset="2"/>
              </a:rPr>
              <a:t>Provide a rationale that clearly illustrates how the evidence communicates the status of the program and next steps for its improvement</a:t>
            </a:r>
            <a:r>
              <a:rPr lang="en-US" sz="2800" dirty="0" smtClean="0">
                <a:sym typeface="Wingdings" panose="05000000000000000000" pitchFamily="2" charset="2"/>
              </a:rPr>
              <a:t>.</a:t>
            </a:r>
            <a:endParaRPr lang="en-US" sz="2800" dirty="0"/>
          </a:p>
        </p:txBody>
      </p:sp>
    </p:spTree>
    <p:extLst>
      <p:ext uri="{BB962C8B-B14F-4D97-AF65-F5344CB8AC3E}">
        <p14:creationId xmlns:p14="http://schemas.microsoft.com/office/powerpoint/2010/main" val="3194643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fade">
                                      <p:cBhvr>
                                        <p:cTn id="48" dur="1000"/>
                                        <p:tgtEl>
                                          <p:spTgt spid="2">
                                            <p:txEl>
                                              <p:pRg st="5" end="5"/>
                                            </p:txEl>
                                          </p:spTgt>
                                        </p:tgtEl>
                                      </p:cBhvr>
                                    </p:animEffect>
                                    <p:anim calcmode="lin" valueType="num">
                                      <p:cBhvr>
                                        <p:cTn id="4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839200" cy="1447800"/>
          </a:xfrm>
        </p:spPr>
        <p:txBody>
          <a:bodyPr/>
          <a:lstStyle/>
          <a:p>
            <a:pPr algn="ctr">
              <a:buNone/>
            </a:pPr>
            <a:r>
              <a:rPr lang="en-US" u="sng" dirty="0" smtClean="0">
                <a:solidFill>
                  <a:srgbClr val="FF0000"/>
                </a:solidFill>
              </a:rPr>
              <a:t>World Languages / Global Competency Program Review</a:t>
            </a:r>
            <a:endParaRPr lang="en-US" u="sng" dirty="0">
              <a:solidFill>
                <a:srgbClr val="FF0000"/>
              </a:solidFill>
            </a:endParaRPr>
          </a:p>
        </p:txBody>
      </p:sp>
      <p:sp>
        <p:nvSpPr>
          <p:cNvPr id="2" name="Content Placeholder 1"/>
          <p:cNvSpPr>
            <a:spLocks noGrp="1"/>
          </p:cNvSpPr>
          <p:nvPr>
            <p:ph idx="1"/>
          </p:nvPr>
        </p:nvSpPr>
        <p:spPr>
          <a:xfrm>
            <a:off x="381000" y="1600200"/>
            <a:ext cx="7848600" cy="4953000"/>
          </a:xfrm>
        </p:spPr>
        <p:txBody>
          <a:bodyPr>
            <a:noAutofit/>
          </a:bodyPr>
          <a:lstStyle/>
          <a:p>
            <a:pPr marL="0" indent="0">
              <a:lnSpc>
                <a:spcPct val="150000"/>
              </a:lnSpc>
              <a:spcBef>
                <a:spcPts val="0"/>
              </a:spcBef>
              <a:buNone/>
            </a:pPr>
            <a:r>
              <a:rPr lang="en-US" sz="2800" b="1" u="sng" dirty="0" smtClean="0">
                <a:solidFill>
                  <a:schemeClr val="tx1"/>
                </a:solidFill>
              </a:rPr>
              <a:t>RESPONSIBILITY?</a:t>
            </a:r>
          </a:p>
          <a:p>
            <a:pPr marL="1082675" lvl="1" indent="-571500">
              <a:lnSpc>
                <a:spcPct val="150000"/>
              </a:lnSpc>
              <a:spcBef>
                <a:spcPts val="0"/>
              </a:spcBef>
              <a:buClr>
                <a:schemeClr val="accent2">
                  <a:lumMod val="75000"/>
                </a:schemeClr>
              </a:buClr>
              <a:buFont typeface="Wingdings" panose="05000000000000000000" pitchFamily="2" charset="2"/>
              <a:buChar char="Ø"/>
            </a:pPr>
            <a:r>
              <a:rPr lang="en-US" sz="2800" dirty="0" smtClean="0"/>
              <a:t>World Languages? </a:t>
            </a:r>
            <a:r>
              <a:rPr lang="en-US" sz="2800" dirty="0" smtClean="0">
                <a:sym typeface="Wingdings" panose="05000000000000000000" pitchFamily="2" charset="2"/>
              </a:rPr>
              <a:t>World Languages</a:t>
            </a:r>
            <a:r>
              <a:rPr lang="en-US" sz="2800" dirty="0" smtClean="0"/>
              <a:t> teachers</a:t>
            </a:r>
          </a:p>
          <a:p>
            <a:pPr marL="1082675" lvl="1" indent="-571500">
              <a:lnSpc>
                <a:spcPct val="150000"/>
              </a:lnSpc>
              <a:spcBef>
                <a:spcPts val="0"/>
              </a:spcBef>
              <a:buClr>
                <a:schemeClr val="accent2">
                  <a:lumMod val="75000"/>
                </a:schemeClr>
              </a:buClr>
              <a:buFont typeface="Wingdings" panose="05000000000000000000" pitchFamily="2" charset="2"/>
              <a:buChar char="Ø"/>
            </a:pPr>
            <a:r>
              <a:rPr lang="en-US" sz="2800" dirty="0" smtClean="0"/>
              <a:t>Global Competency? All teachers</a:t>
            </a:r>
          </a:p>
          <a:p>
            <a:pPr marL="1082675" lvl="1" indent="-571500">
              <a:lnSpc>
                <a:spcPct val="150000"/>
              </a:lnSpc>
              <a:spcBef>
                <a:spcPts val="0"/>
              </a:spcBef>
              <a:buClr>
                <a:schemeClr val="accent2">
                  <a:lumMod val="75000"/>
                </a:schemeClr>
              </a:buClr>
              <a:buFont typeface="Wingdings" panose="05000000000000000000" pitchFamily="2" charset="2"/>
              <a:buChar char="Ø"/>
            </a:pPr>
            <a:r>
              <a:rPr lang="en-US" sz="2800" dirty="0" smtClean="0"/>
              <a:t>Side by side comparison…</a:t>
            </a:r>
            <a:endParaRPr lang="en-US" sz="2800" dirty="0"/>
          </a:p>
        </p:txBody>
      </p:sp>
    </p:spTree>
    <p:extLst>
      <p:ext uri="{BB962C8B-B14F-4D97-AF65-F5344CB8AC3E}">
        <p14:creationId xmlns:p14="http://schemas.microsoft.com/office/powerpoint/2010/main" val="2444060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sz="half" idx="1"/>
            <p:extLst/>
          </p:nvPr>
        </p:nvGraphicFramePr>
        <p:xfrm>
          <a:off x="304800" y="1516891"/>
          <a:ext cx="3352800" cy="2743200"/>
        </p:xfrm>
        <a:graphic>
          <a:graphicData uri="http://schemas.openxmlformats.org/drawingml/2006/table">
            <a:tbl>
              <a:tblPr firstRow="1" firstCol="1" bandRow="1">
                <a:tableStyleId>{5C22544A-7EE6-4342-B048-85BDC9FD1C3A}</a:tableStyleId>
              </a:tblPr>
              <a:tblGrid>
                <a:gridCol w="3352800"/>
              </a:tblGrid>
              <a:tr h="318303">
                <a:tc>
                  <a:txBody>
                    <a:bodyPr/>
                    <a:lstStyle/>
                    <a:p>
                      <a:pPr marL="0" marR="0" algn="ctr">
                        <a:lnSpc>
                          <a:spcPct val="115000"/>
                        </a:lnSpc>
                        <a:spcBef>
                          <a:spcPts val="0"/>
                        </a:spcBef>
                        <a:spcAft>
                          <a:spcPts val="0"/>
                        </a:spcAft>
                      </a:pPr>
                      <a:r>
                        <a:rPr lang="en-US" sz="1600" dirty="0" smtClean="0">
                          <a:effectLst/>
                        </a:rPr>
                        <a:t>Dem 1 Student Access: Proficient</a:t>
                      </a:r>
                      <a:endParaRPr lang="en-US" sz="1600" dirty="0">
                        <a:effectLst/>
                        <a:latin typeface="Calibri"/>
                        <a:ea typeface="Calibri"/>
                        <a:cs typeface="Times New Roman"/>
                      </a:endParaRPr>
                    </a:p>
                  </a:txBody>
                  <a:tcPr marL="44607" marR="44607" marT="22498" marB="22498"/>
                </a:tc>
              </a:tr>
              <a:tr h="2424897">
                <a:tc>
                  <a:txBody>
                    <a:bodyPr/>
                    <a:lstStyle/>
                    <a:p>
                      <a:pPr marL="342900" marR="0" lvl="0" indent="-342900">
                        <a:lnSpc>
                          <a:spcPct val="115000"/>
                        </a:lnSpc>
                        <a:spcBef>
                          <a:spcPts val="0"/>
                        </a:spcBef>
                        <a:spcAft>
                          <a:spcPts val="0"/>
                        </a:spcAft>
                        <a:buFont typeface="+mj-lt"/>
                        <a:buAutoNum type="alphaLcParenR"/>
                      </a:pPr>
                      <a:r>
                        <a:rPr lang="en-US" sz="1600" dirty="0">
                          <a:effectLst/>
                        </a:rPr>
                        <a:t>The school provides regular opportunities for all students, </a:t>
                      </a:r>
                      <a:r>
                        <a:rPr lang="en-US" sz="1600" dirty="0" smtClean="0">
                          <a:effectLst/>
                        </a:rPr>
                        <a:t>including</a:t>
                      </a:r>
                      <a:r>
                        <a:rPr lang="en-US" sz="1600" baseline="0" dirty="0" smtClean="0">
                          <a:effectLst/>
                        </a:rPr>
                        <a:t> heritage speakers, to learn and develop benchmarked proficiencies in at least one world language by scheduling time for instruction, learning opportunities, and monitoring.</a:t>
                      </a:r>
                      <a:endParaRPr lang="en-US" sz="1800" dirty="0">
                        <a:effectLst/>
                        <a:latin typeface="Calibri"/>
                        <a:ea typeface="Calibri"/>
                        <a:cs typeface="Times New Roman"/>
                      </a:endParaRPr>
                    </a:p>
                  </a:txBody>
                  <a:tcPr marL="44607" marR="44607" marT="22498" marB="22498"/>
                </a:tc>
              </a:tr>
            </a:tbl>
          </a:graphicData>
        </a:graphic>
      </p:graphicFrame>
      <p:graphicFrame>
        <p:nvGraphicFramePr>
          <p:cNvPr id="12" name="Content Placeholder 11"/>
          <p:cNvGraphicFramePr>
            <a:graphicFrameLocks noGrp="1"/>
          </p:cNvGraphicFramePr>
          <p:nvPr>
            <p:ph sz="half" idx="2"/>
            <p:extLst/>
          </p:nvPr>
        </p:nvGraphicFramePr>
        <p:xfrm>
          <a:off x="4191000" y="1478204"/>
          <a:ext cx="3581400" cy="2760168"/>
        </p:xfrm>
        <a:graphic>
          <a:graphicData uri="http://schemas.openxmlformats.org/drawingml/2006/table">
            <a:tbl>
              <a:tblPr firstRow="1" firstCol="1" bandRow="1">
                <a:tableStyleId>{5C22544A-7EE6-4342-B048-85BDC9FD1C3A}</a:tableStyleId>
              </a:tblPr>
              <a:tblGrid>
                <a:gridCol w="3581400"/>
              </a:tblGrid>
              <a:tr h="259705">
                <a:tc>
                  <a:txBody>
                    <a:bodyPr/>
                    <a:lstStyle/>
                    <a:p>
                      <a:pPr marL="0" marR="0" algn="ctr">
                        <a:lnSpc>
                          <a:spcPct val="115000"/>
                        </a:lnSpc>
                        <a:spcBef>
                          <a:spcPts val="0"/>
                        </a:spcBef>
                        <a:spcAft>
                          <a:spcPts val="0"/>
                        </a:spcAft>
                      </a:pPr>
                      <a:r>
                        <a:rPr lang="en-US" sz="1400" dirty="0" smtClean="0">
                          <a:effectLst/>
                        </a:rPr>
                        <a:t>Dem 1 Student Access: Proficient</a:t>
                      </a:r>
                      <a:endParaRPr lang="en-US" sz="1400" dirty="0">
                        <a:effectLst/>
                        <a:latin typeface="Calibri"/>
                        <a:ea typeface="Calibri"/>
                        <a:cs typeface="Times New Roman"/>
                      </a:endParaRPr>
                    </a:p>
                  </a:txBody>
                  <a:tcPr marL="44607" marR="44607" marT="22498" marB="22498"/>
                </a:tc>
              </a:tr>
              <a:tr h="2454303">
                <a:tc>
                  <a:txBody>
                    <a:bodyPr/>
                    <a:lstStyle/>
                    <a:p>
                      <a:pPr marL="342900" marR="0" lvl="0" indent="-342900">
                        <a:lnSpc>
                          <a:spcPct val="115000"/>
                        </a:lnSpc>
                        <a:spcBef>
                          <a:spcPts val="0"/>
                        </a:spcBef>
                        <a:spcAft>
                          <a:spcPts val="0"/>
                        </a:spcAft>
                        <a:buFont typeface="+mj-lt"/>
                        <a:buAutoNum type="alphaLcParenR"/>
                      </a:pPr>
                      <a:r>
                        <a:rPr lang="en-US" sz="1400" dirty="0">
                          <a:effectLst/>
                        </a:rPr>
                        <a:t>The school provides regular opportunities for all students, including  English Language Learners (ELL), to learn and develop benchmarked proficiencies in at least one world language </a:t>
                      </a:r>
                      <a:r>
                        <a:rPr lang="en-US" sz="1400" dirty="0">
                          <a:solidFill>
                            <a:srgbClr val="FFC000"/>
                          </a:solidFill>
                          <a:effectLst/>
                        </a:rPr>
                        <a:t>and provide multiple opportunities for all students to experience a range of global cultures, issues and connections</a:t>
                      </a:r>
                      <a:r>
                        <a:rPr lang="en-US" sz="1400" dirty="0">
                          <a:effectLst/>
                        </a:rPr>
                        <a:t> (e.g., by scheduling time for instruction, providing resources and monitoring).</a:t>
                      </a:r>
                      <a:endParaRPr lang="en-US" sz="1600" dirty="0">
                        <a:effectLst/>
                        <a:latin typeface="Calibri"/>
                        <a:ea typeface="Calibri"/>
                        <a:cs typeface="Times New Roman"/>
                      </a:endParaRPr>
                    </a:p>
                  </a:txBody>
                  <a:tcPr marL="44607" marR="44607" marT="22498" marB="22498"/>
                </a:tc>
              </a:tr>
            </a:tbl>
          </a:graphicData>
        </a:graphic>
      </p:graphicFrame>
      <p:graphicFrame>
        <p:nvGraphicFramePr>
          <p:cNvPr id="14" name="Content Placeholder 11"/>
          <p:cNvGraphicFramePr>
            <a:graphicFrameLocks noGrp="1"/>
          </p:cNvGraphicFramePr>
          <p:nvPr>
            <p:ph sz="half" idx="14"/>
            <p:extLst/>
          </p:nvPr>
        </p:nvGraphicFramePr>
        <p:xfrm>
          <a:off x="4228289" y="4343400"/>
          <a:ext cx="3544111" cy="2295841"/>
        </p:xfrm>
        <a:graphic>
          <a:graphicData uri="http://schemas.openxmlformats.org/drawingml/2006/table">
            <a:tbl>
              <a:tblPr firstRow="1" firstCol="1" bandRow="1">
                <a:tableStyleId>{5C22544A-7EE6-4342-B048-85BDC9FD1C3A}</a:tableStyleId>
              </a:tblPr>
              <a:tblGrid>
                <a:gridCol w="3544111"/>
              </a:tblGrid>
              <a:tr h="266104">
                <a:tc>
                  <a:txBody>
                    <a:bodyPr/>
                    <a:lstStyle/>
                    <a:p>
                      <a:pPr marL="0" marR="0" algn="ctr">
                        <a:lnSpc>
                          <a:spcPct val="115000"/>
                        </a:lnSpc>
                        <a:spcBef>
                          <a:spcPts val="0"/>
                        </a:spcBef>
                        <a:spcAft>
                          <a:spcPts val="0"/>
                        </a:spcAft>
                      </a:pPr>
                      <a:r>
                        <a:rPr lang="en-US" sz="1400" dirty="0" smtClean="0">
                          <a:effectLst/>
                        </a:rPr>
                        <a:t>Dem 1 School Leadership -Proficient</a:t>
                      </a:r>
                      <a:endParaRPr lang="en-US" sz="1400" dirty="0">
                        <a:effectLst/>
                        <a:latin typeface="Calibri"/>
                        <a:ea typeface="Calibri"/>
                        <a:cs typeface="Times New Roman"/>
                      </a:endParaRPr>
                    </a:p>
                  </a:txBody>
                  <a:tcPr marL="44607" marR="44607" marT="22498" marB="22498"/>
                </a:tc>
              </a:tr>
              <a:tr h="2019895">
                <a:tc>
                  <a:txBody>
                    <a:bodyPr/>
                    <a:lstStyle/>
                    <a:p>
                      <a:pPr lvl="0" algn="l"/>
                      <a:r>
                        <a:rPr lang="en-US" sz="1600" b="1" kern="1200" dirty="0" smtClean="0">
                          <a:solidFill>
                            <a:schemeClr val="lt1"/>
                          </a:solidFill>
                          <a:effectLst/>
                          <a:latin typeface="+mn-lt"/>
                          <a:ea typeface="+mn-ea"/>
                          <a:cs typeface="+mn-cs"/>
                        </a:rPr>
                        <a:t>School leadership fully implements policies that have been established to ensure that world language </a:t>
                      </a:r>
                      <a:r>
                        <a:rPr lang="en-US" sz="1600" b="1" kern="1200" dirty="0" smtClean="0">
                          <a:solidFill>
                            <a:srgbClr val="FFC000"/>
                          </a:solidFill>
                          <a:effectLst/>
                          <a:latin typeface="+mn-lt"/>
                          <a:ea typeface="+mn-ea"/>
                          <a:cs typeface="+mn-cs"/>
                        </a:rPr>
                        <a:t>and global competency concepts</a:t>
                      </a:r>
                      <a:r>
                        <a:rPr lang="en-US" sz="1600" b="1" kern="1200" dirty="0" smtClean="0">
                          <a:solidFill>
                            <a:schemeClr val="lt1"/>
                          </a:solidFill>
                          <a:effectLst/>
                          <a:latin typeface="+mn-lt"/>
                          <a:ea typeface="+mn-ea"/>
                          <a:cs typeface="+mn-cs"/>
                        </a:rPr>
                        <a:t> are taught throughout the school and across the curriculum.</a:t>
                      </a:r>
                      <a:endParaRPr lang="en-US" sz="1400" dirty="0">
                        <a:effectLst/>
                        <a:latin typeface="Calibri"/>
                        <a:ea typeface="Calibri"/>
                        <a:cs typeface="Times New Roman"/>
                      </a:endParaRPr>
                    </a:p>
                  </a:txBody>
                  <a:tcPr marL="44607" marR="44607" marT="22498" marB="22498"/>
                </a:tc>
              </a:tr>
            </a:tbl>
          </a:graphicData>
        </a:graphic>
      </p:graphicFrame>
      <p:graphicFrame>
        <p:nvGraphicFramePr>
          <p:cNvPr id="15" name="Content Placeholder 11"/>
          <p:cNvGraphicFramePr>
            <a:graphicFrameLocks noGrp="1"/>
          </p:cNvGraphicFramePr>
          <p:nvPr>
            <p:ph sz="half" idx="15"/>
            <p:extLst/>
          </p:nvPr>
        </p:nvGraphicFramePr>
        <p:xfrm>
          <a:off x="273996" y="4343400"/>
          <a:ext cx="3383604" cy="2285999"/>
        </p:xfrm>
        <a:graphic>
          <a:graphicData uri="http://schemas.openxmlformats.org/drawingml/2006/table">
            <a:tbl>
              <a:tblPr firstRow="1" firstCol="1" bandRow="1">
                <a:tableStyleId>{5C22544A-7EE6-4342-B048-85BDC9FD1C3A}</a:tableStyleId>
              </a:tblPr>
              <a:tblGrid>
                <a:gridCol w="3383604"/>
              </a:tblGrid>
              <a:tr h="285859">
                <a:tc>
                  <a:txBody>
                    <a:bodyPr/>
                    <a:lstStyle/>
                    <a:p>
                      <a:pPr marL="0" marR="0" algn="ctr">
                        <a:lnSpc>
                          <a:spcPct val="115000"/>
                        </a:lnSpc>
                        <a:spcBef>
                          <a:spcPts val="0"/>
                        </a:spcBef>
                        <a:spcAft>
                          <a:spcPts val="0"/>
                        </a:spcAft>
                      </a:pPr>
                      <a:r>
                        <a:rPr lang="en-US" sz="1400" dirty="0" smtClean="0">
                          <a:effectLst/>
                        </a:rPr>
                        <a:t>Dem 1 School Leadership -Proficient</a:t>
                      </a:r>
                      <a:endParaRPr lang="en-US" sz="1400" dirty="0">
                        <a:effectLst/>
                        <a:latin typeface="Calibri"/>
                        <a:ea typeface="Calibri"/>
                        <a:cs typeface="Times New Roman"/>
                      </a:endParaRPr>
                    </a:p>
                  </a:txBody>
                  <a:tcPr marL="44607" marR="44607" marT="22498" marB="22498"/>
                </a:tc>
              </a:tr>
              <a:tr h="2000140">
                <a:tc>
                  <a:txBody>
                    <a:bodyPr/>
                    <a:lstStyle/>
                    <a:p>
                      <a:pPr marL="0" marR="0" lvl="0" indent="0">
                        <a:lnSpc>
                          <a:spcPct val="115000"/>
                        </a:lnSpc>
                        <a:spcBef>
                          <a:spcPts val="0"/>
                        </a:spcBef>
                        <a:spcAft>
                          <a:spcPts val="0"/>
                        </a:spcAft>
                        <a:buFont typeface="+mj-lt"/>
                        <a:buNone/>
                      </a:pPr>
                      <a:r>
                        <a:rPr lang="en-US" sz="1600" dirty="0" smtClean="0">
                          <a:effectLst/>
                          <a:latin typeface="Calibri"/>
                          <a:ea typeface="Calibri"/>
                          <a:cs typeface="Times New Roman"/>
                        </a:rPr>
                        <a:t>Leadership selects, implements and evaluates program models designed to meet language proficiency targets and students’ individual needs and college and career readiness goals.</a:t>
                      </a:r>
                      <a:endParaRPr lang="en-US" sz="1600" dirty="0">
                        <a:effectLst/>
                        <a:latin typeface="Calibri"/>
                        <a:ea typeface="Calibri"/>
                        <a:cs typeface="Times New Roman"/>
                      </a:endParaRPr>
                    </a:p>
                  </a:txBody>
                  <a:tcPr marL="44607" marR="44607" marT="22498" marB="22498"/>
                </a:tc>
              </a:tr>
            </a:tbl>
          </a:graphicData>
        </a:graphic>
      </p:graphicFrame>
      <p:sp>
        <p:nvSpPr>
          <p:cNvPr id="8" name="Title 7"/>
          <p:cNvSpPr>
            <a:spLocks noGrp="1"/>
          </p:cNvSpPr>
          <p:nvPr>
            <p:ph type="title"/>
          </p:nvPr>
        </p:nvSpPr>
        <p:spPr>
          <a:xfrm>
            <a:off x="0" y="183204"/>
            <a:ext cx="9144000" cy="644626"/>
          </a:xfrm>
        </p:spPr>
        <p:txBody>
          <a:bodyPr/>
          <a:lstStyle/>
          <a:p>
            <a:pPr algn="ctr">
              <a:buNone/>
            </a:pPr>
            <a:r>
              <a:rPr lang="en-US" u="sng" dirty="0">
                <a:solidFill>
                  <a:srgbClr val="FF0000"/>
                </a:solidFill>
              </a:rPr>
              <a:t>World Languages / Global Competency Program Review</a:t>
            </a:r>
            <a:endParaRPr lang="en-US" dirty="0">
              <a:solidFill>
                <a:srgbClr val="FF0000"/>
              </a:solidFill>
            </a:endParaRPr>
          </a:p>
        </p:txBody>
      </p:sp>
      <p:sp>
        <p:nvSpPr>
          <p:cNvPr id="9" name="Text Placeholder 8"/>
          <p:cNvSpPr>
            <a:spLocks noGrp="1"/>
          </p:cNvSpPr>
          <p:nvPr>
            <p:ph type="body" sz="quarter" idx="13"/>
          </p:nvPr>
        </p:nvSpPr>
        <p:spPr>
          <a:xfrm>
            <a:off x="609600" y="1066800"/>
            <a:ext cx="2590800" cy="457200"/>
          </a:xfrm>
        </p:spPr>
        <p:txBody>
          <a:bodyPr>
            <a:normAutofit/>
          </a:bodyPr>
          <a:lstStyle/>
          <a:p>
            <a:r>
              <a:rPr lang="en-US" sz="2000" dirty="0" smtClean="0">
                <a:solidFill>
                  <a:schemeClr val="tx1"/>
                </a:solidFill>
              </a:rPr>
              <a:t>World Languages 2013</a:t>
            </a:r>
            <a:endParaRPr lang="en-US" sz="2000" dirty="0">
              <a:solidFill>
                <a:schemeClr val="tx1"/>
              </a:solidFill>
            </a:endParaRPr>
          </a:p>
        </p:txBody>
      </p:sp>
      <p:sp>
        <p:nvSpPr>
          <p:cNvPr id="10" name="Title 7"/>
          <p:cNvSpPr txBox="1">
            <a:spLocks/>
          </p:cNvSpPr>
          <p:nvPr/>
        </p:nvSpPr>
        <p:spPr>
          <a:xfrm>
            <a:off x="3453318" y="827830"/>
            <a:ext cx="3276601" cy="639763"/>
          </a:xfrm>
          <a:prstGeom prst="rect">
            <a:avLst/>
          </a:prstGeom>
        </p:spPr>
        <p:txBody>
          <a:bodyPr vert="horz" lIns="91440" tIns="45720" rIns="91440" bIns="45720" rtlCol="0" anchor="ctr">
            <a:noAutofit/>
          </a:bodyPr>
          <a:lstStyle>
            <a:lvl1pPr algn="l" defTabSz="914400" rtl="0" eaLnBrk="1" latinLnBrk="0" hangingPunct="1">
              <a:spcBef>
                <a:spcPct val="0"/>
              </a:spcBef>
              <a:buClr>
                <a:schemeClr val="accent1">
                  <a:lumMod val="75000"/>
                </a:schemeClr>
              </a:buClr>
              <a:buFont typeface="Arial" pitchFamily="34" charset="0"/>
              <a:buChar char="•"/>
              <a:defRPr sz="3600" b="1" kern="1200" baseline="0">
                <a:solidFill>
                  <a:schemeClr val="accent2">
                    <a:lumMod val="75000"/>
                  </a:schemeClr>
                </a:solidFill>
                <a:latin typeface="+mj-lt"/>
                <a:ea typeface="+mj-ea"/>
                <a:cs typeface="Segoe UI" pitchFamily="34" charset="0"/>
              </a:defRPr>
            </a:lvl1pPr>
          </a:lstStyle>
          <a:p>
            <a:pPr>
              <a:buNone/>
            </a:pPr>
            <a:endParaRPr lang="en-US" sz="2000" dirty="0"/>
          </a:p>
        </p:txBody>
      </p:sp>
      <p:sp>
        <p:nvSpPr>
          <p:cNvPr id="11" name="Rectangle 10"/>
          <p:cNvSpPr/>
          <p:nvPr/>
        </p:nvSpPr>
        <p:spPr>
          <a:xfrm>
            <a:off x="3734047" y="1066800"/>
            <a:ext cx="4800353" cy="400110"/>
          </a:xfrm>
          <a:prstGeom prst="rect">
            <a:avLst/>
          </a:prstGeom>
        </p:spPr>
        <p:txBody>
          <a:bodyPr wrap="none">
            <a:spAutoFit/>
          </a:bodyPr>
          <a:lstStyle/>
          <a:p>
            <a:r>
              <a:rPr lang="en-US" sz="2000" dirty="0"/>
              <a:t>World </a:t>
            </a:r>
            <a:r>
              <a:rPr lang="en-US" sz="2000" dirty="0" smtClean="0"/>
              <a:t>Languages / Global Competency 2014</a:t>
            </a:r>
            <a:endParaRPr lang="en-US" sz="2000" dirty="0"/>
          </a:p>
        </p:txBody>
      </p:sp>
    </p:spTree>
    <p:extLst>
      <p:ext uri="{BB962C8B-B14F-4D97-AF65-F5344CB8AC3E}">
        <p14:creationId xmlns:p14="http://schemas.microsoft.com/office/powerpoint/2010/main" val="130985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barn(inVertical)">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839200" cy="1447800"/>
          </a:xfrm>
        </p:spPr>
        <p:txBody>
          <a:bodyPr/>
          <a:lstStyle/>
          <a:p>
            <a:pPr algn="ctr">
              <a:buNone/>
            </a:pPr>
            <a:r>
              <a:rPr lang="en-US" u="sng" dirty="0" smtClean="0">
                <a:solidFill>
                  <a:srgbClr val="FF0000"/>
                </a:solidFill>
              </a:rPr>
              <a:t>World Languages / Global Competency Program Review</a:t>
            </a:r>
            <a:endParaRPr lang="en-US" u="sng" dirty="0">
              <a:solidFill>
                <a:srgbClr val="FF0000"/>
              </a:solidFill>
            </a:endParaRPr>
          </a:p>
        </p:txBody>
      </p:sp>
      <p:sp>
        <p:nvSpPr>
          <p:cNvPr id="2" name="Content Placeholder 1"/>
          <p:cNvSpPr>
            <a:spLocks noGrp="1"/>
          </p:cNvSpPr>
          <p:nvPr>
            <p:ph idx="1"/>
          </p:nvPr>
        </p:nvSpPr>
        <p:spPr>
          <a:xfrm>
            <a:off x="381000" y="1600200"/>
            <a:ext cx="7848600" cy="4953000"/>
          </a:xfrm>
        </p:spPr>
        <p:txBody>
          <a:bodyPr>
            <a:noAutofit/>
          </a:bodyPr>
          <a:lstStyle/>
          <a:p>
            <a:pPr marL="0" indent="0">
              <a:lnSpc>
                <a:spcPct val="100000"/>
              </a:lnSpc>
              <a:spcBef>
                <a:spcPts val="0"/>
              </a:spcBef>
              <a:buNone/>
            </a:pPr>
            <a:r>
              <a:rPr lang="en-US" sz="2800" b="1" u="sng" dirty="0" smtClean="0">
                <a:solidFill>
                  <a:schemeClr val="tx1"/>
                </a:solidFill>
              </a:rPr>
              <a:t>MEASURE?</a:t>
            </a:r>
          </a:p>
          <a:p>
            <a:pPr marL="571500" indent="-571500">
              <a:lnSpc>
                <a:spcPct val="100000"/>
              </a:lnSpc>
              <a:spcBef>
                <a:spcPts val="0"/>
              </a:spcBef>
              <a:buClr>
                <a:schemeClr val="accent2">
                  <a:lumMod val="75000"/>
                </a:schemeClr>
              </a:buClr>
              <a:buFont typeface="Wingdings" panose="05000000000000000000" pitchFamily="2" charset="2"/>
              <a:buChar char="Ø"/>
            </a:pPr>
            <a:r>
              <a:rPr lang="en-US" sz="2800" dirty="0"/>
              <a:t>World Languages Assessments</a:t>
            </a:r>
          </a:p>
          <a:p>
            <a:pPr marL="571500" indent="-571500">
              <a:lnSpc>
                <a:spcPct val="100000"/>
              </a:lnSpc>
              <a:spcBef>
                <a:spcPts val="0"/>
              </a:spcBef>
              <a:buClr>
                <a:schemeClr val="accent2">
                  <a:lumMod val="75000"/>
                </a:schemeClr>
              </a:buClr>
              <a:buFont typeface="Wingdings" panose="05000000000000000000" pitchFamily="2" charset="2"/>
              <a:buChar char="Ø"/>
            </a:pPr>
            <a:r>
              <a:rPr lang="en-US" sz="2800" dirty="0" smtClean="0"/>
              <a:t>Developing </a:t>
            </a:r>
            <a:r>
              <a:rPr lang="en-US" sz="2800" dirty="0"/>
              <a:t>policies and procedures that incorporate </a:t>
            </a:r>
            <a:r>
              <a:rPr lang="en-US" sz="2800" dirty="0" smtClean="0"/>
              <a:t>WL/GC </a:t>
            </a:r>
            <a:r>
              <a:rPr lang="en-US" sz="2800" dirty="0"/>
              <a:t>into </a:t>
            </a:r>
            <a:r>
              <a:rPr lang="en-US" sz="2800" dirty="0" smtClean="0"/>
              <a:t>the natural flow of school instruction, </a:t>
            </a:r>
            <a:r>
              <a:rPr lang="en-US" sz="2800" dirty="0"/>
              <a:t>rather than an add on or after school program </a:t>
            </a:r>
            <a:endParaRPr lang="en-US" sz="2800" dirty="0" smtClean="0"/>
          </a:p>
          <a:p>
            <a:pPr marL="571500" indent="-571500">
              <a:lnSpc>
                <a:spcPct val="100000"/>
              </a:lnSpc>
              <a:spcBef>
                <a:spcPts val="0"/>
              </a:spcBef>
              <a:buClr>
                <a:schemeClr val="accent2">
                  <a:lumMod val="75000"/>
                </a:schemeClr>
              </a:buClr>
              <a:buFont typeface="Wingdings" panose="05000000000000000000" pitchFamily="2" charset="2"/>
              <a:buChar char="Ø"/>
            </a:pPr>
            <a:r>
              <a:rPr lang="en-US" sz="2800" dirty="0" smtClean="0"/>
              <a:t>Global </a:t>
            </a:r>
            <a:r>
              <a:rPr lang="en-US" sz="2800" dirty="0"/>
              <a:t>Education Checklist by Fred </a:t>
            </a:r>
            <a:r>
              <a:rPr lang="en-US" sz="2800" dirty="0" err="1" smtClean="0"/>
              <a:t>Czarra</a:t>
            </a:r>
            <a:endParaRPr lang="en-US" sz="2800" dirty="0" smtClean="0"/>
          </a:p>
          <a:p>
            <a:pPr marL="1082675" lvl="1" indent="-571500">
              <a:lnSpc>
                <a:spcPct val="100000"/>
              </a:lnSpc>
              <a:spcBef>
                <a:spcPts val="0"/>
              </a:spcBef>
              <a:buClr>
                <a:schemeClr val="accent2">
                  <a:lumMod val="75000"/>
                </a:schemeClr>
              </a:buClr>
              <a:buFont typeface="Wingdings" panose="05000000000000000000" pitchFamily="2" charset="2"/>
              <a:buChar char="v"/>
            </a:pPr>
            <a:r>
              <a:rPr lang="en-US" b="1" u="sng" dirty="0">
                <a:solidFill>
                  <a:schemeClr val="tx1"/>
                </a:solidFill>
              </a:rPr>
              <a:t>http://</a:t>
            </a:r>
            <a:r>
              <a:rPr lang="en-US" b="1" u="sng" dirty="0" smtClean="0">
                <a:solidFill>
                  <a:schemeClr val="tx1"/>
                </a:solidFill>
              </a:rPr>
              <a:t>www.globaled.org/fianlcopy.pdf</a:t>
            </a:r>
          </a:p>
          <a:p>
            <a:pPr marL="571500" indent="-571500">
              <a:lnSpc>
                <a:spcPct val="100000"/>
              </a:lnSpc>
              <a:spcBef>
                <a:spcPts val="0"/>
              </a:spcBef>
              <a:buClr>
                <a:schemeClr val="accent2">
                  <a:lumMod val="75000"/>
                </a:schemeClr>
              </a:buClr>
              <a:buFont typeface="Wingdings" panose="05000000000000000000" pitchFamily="2" charset="2"/>
              <a:buChar char="Ø"/>
            </a:pPr>
            <a:endParaRPr lang="en-US" sz="2800" dirty="0"/>
          </a:p>
          <a:p>
            <a:pPr marL="571500" indent="-571500">
              <a:lnSpc>
                <a:spcPct val="100000"/>
              </a:lnSpc>
              <a:spcBef>
                <a:spcPts val="0"/>
              </a:spcBef>
              <a:buClr>
                <a:schemeClr val="accent2">
                  <a:lumMod val="75000"/>
                </a:schemeClr>
              </a:buClr>
              <a:buFont typeface="Wingdings" panose="05000000000000000000" pitchFamily="2" charset="2"/>
              <a:buChar char="Ø"/>
            </a:pPr>
            <a:r>
              <a:rPr lang="en-US" sz="2800" dirty="0"/>
              <a:t>Growth in PR </a:t>
            </a:r>
            <a:r>
              <a:rPr lang="en-US" sz="2800" dirty="0" smtClean="0"/>
              <a:t>characteristics</a:t>
            </a:r>
            <a:endParaRPr lang="en-US" sz="2800" dirty="0"/>
          </a:p>
        </p:txBody>
      </p:sp>
    </p:spTree>
    <p:extLst>
      <p:ext uri="{BB962C8B-B14F-4D97-AF65-F5344CB8AC3E}">
        <p14:creationId xmlns:p14="http://schemas.microsoft.com/office/powerpoint/2010/main" val="368292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1000"/>
                                        <p:tgtEl>
                                          <p:spTgt spid="2">
                                            <p:txEl>
                                              <p:pRg st="6" end="6"/>
                                            </p:txEl>
                                          </p:spTgt>
                                        </p:tgtEl>
                                      </p:cBhvr>
                                    </p:animEffect>
                                    <p:anim calcmode="lin" valueType="num">
                                      <p:cBhvr>
                                        <p:cTn id="4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0"/>
            <a:ext cx="7010400" cy="3886200"/>
          </a:xfrm>
        </p:spPr>
        <p:txBody>
          <a:bodyPr>
            <a:normAutofit/>
          </a:bodyPr>
          <a:lstStyle/>
          <a:p>
            <a:r>
              <a:rPr lang="en-US" sz="2800" dirty="0" smtClean="0"/>
              <a:t>At </a:t>
            </a:r>
            <a:r>
              <a:rPr lang="en-US" sz="2800" dirty="0"/>
              <a:t>the </a:t>
            </a:r>
            <a:r>
              <a:rPr lang="en-US" sz="2800" b="1" dirty="0"/>
              <a:t>June 4</a:t>
            </a:r>
            <a:r>
              <a:rPr lang="en-US" sz="2800" dirty="0"/>
              <a:t> meeting, the Kentucky Board of Education approved the following plan for the implementation of Program Reviews: </a:t>
            </a:r>
          </a:p>
          <a:p>
            <a:endParaRPr lang="en-US" sz="2800" dirty="0"/>
          </a:p>
          <a:p>
            <a:r>
              <a:rPr lang="en-US" sz="2800" dirty="0"/>
              <a:t>All districts’ </a:t>
            </a:r>
            <a:r>
              <a:rPr lang="en-US" sz="2800" b="1" u="sng" dirty="0"/>
              <a:t>high schools </a:t>
            </a:r>
            <a:r>
              <a:rPr lang="en-US" sz="2800" dirty="0"/>
              <a:t>will pilot the World Language Program Review (WL PR) in 2014-15, entering information and evidence in ASSIST to set their baseline. High schools will be held accountable for the WL PR in 2015-16.</a:t>
            </a:r>
          </a:p>
          <a:p>
            <a:pPr marL="0" indent="0">
              <a:buNone/>
            </a:pPr>
            <a:endParaRPr lang="en-US" sz="9600" dirty="0"/>
          </a:p>
          <a:p>
            <a:endParaRPr lang="en-US" dirty="0"/>
          </a:p>
        </p:txBody>
      </p:sp>
      <p:sp>
        <p:nvSpPr>
          <p:cNvPr id="3" name="Text Placeholder 2"/>
          <p:cNvSpPr>
            <a:spLocks noGrp="1"/>
          </p:cNvSpPr>
          <p:nvPr>
            <p:ph type="body" sz="quarter" idx="13"/>
          </p:nvPr>
        </p:nvSpPr>
        <p:spPr>
          <a:xfrm>
            <a:off x="228600" y="1600200"/>
            <a:ext cx="8686800" cy="533400"/>
          </a:xfrm>
        </p:spPr>
        <p:txBody>
          <a:bodyPr>
            <a:normAutofit/>
          </a:bodyPr>
          <a:lstStyle/>
          <a:p>
            <a:r>
              <a:rPr lang="en-US" sz="2800" b="1" dirty="0" smtClean="0"/>
              <a:t>High School </a:t>
            </a:r>
            <a:r>
              <a:rPr lang="en-US" sz="2800" dirty="0" smtClean="0">
                <a:sym typeface="Wingdings" panose="05000000000000000000" pitchFamily="2" charset="2"/>
              </a:rPr>
              <a:t> </a:t>
            </a:r>
            <a:r>
              <a:rPr lang="en-US" sz="2800" dirty="0" smtClean="0"/>
              <a:t>Implementation 2014-2015</a:t>
            </a:r>
            <a:endParaRPr lang="en-US" sz="2800" dirty="0"/>
          </a:p>
        </p:txBody>
      </p:sp>
      <p:sp>
        <p:nvSpPr>
          <p:cNvPr id="4" name="Title 3"/>
          <p:cNvSpPr>
            <a:spLocks noGrp="1"/>
          </p:cNvSpPr>
          <p:nvPr>
            <p:ph type="title"/>
          </p:nvPr>
        </p:nvSpPr>
        <p:spPr>
          <a:xfrm>
            <a:off x="152400" y="152400"/>
            <a:ext cx="8839200" cy="1295400"/>
          </a:xfrm>
        </p:spPr>
        <p:txBody>
          <a:bodyPr/>
          <a:lstStyle/>
          <a:p>
            <a:pPr algn="ctr">
              <a:buNone/>
            </a:pPr>
            <a:r>
              <a:rPr lang="en-US" sz="3200" u="sng" dirty="0">
                <a:solidFill>
                  <a:srgbClr val="FF0000"/>
                </a:solidFill>
                <a:ea typeface="+mn-ea"/>
              </a:rPr>
              <a:t>Implementation </a:t>
            </a:r>
            <a:r>
              <a:rPr lang="en-US" sz="3200" u="sng" dirty="0" smtClean="0">
                <a:solidFill>
                  <a:srgbClr val="FF0000"/>
                </a:solidFill>
                <a:ea typeface="+mn-ea"/>
              </a:rPr>
              <a:t/>
            </a:r>
            <a:br>
              <a:rPr lang="en-US" sz="3200" u="sng" dirty="0" smtClean="0">
                <a:solidFill>
                  <a:srgbClr val="FF0000"/>
                </a:solidFill>
                <a:ea typeface="+mn-ea"/>
              </a:rPr>
            </a:br>
            <a:r>
              <a:rPr lang="en-US" sz="3200" u="sng" dirty="0" smtClean="0">
                <a:solidFill>
                  <a:srgbClr val="FF0000"/>
                </a:solidFill>
                <a:ea typeface="+mn-ea"/>
              </a:rPr>
              <a:t>World Languages / Global Competency </a:t>
            </a:r>
            <a:br>
              <a:rPr lang="en-US" sz="3200" u="sng" dirty="0" smtClean="0">
                <a:solidFill>
                  <a:srgbClr val="FF0000"/>
                </a:solidFill>
                <a:ea typeface="+mn-ea"/>
              </a:rPr>
            </a:br>
            <a:r>
              <a:rPr lang="en-US" sz="3200" u="sng" dirty="0" smtClean="0">
                <a:solidFill>
                  <a:srgbClr val="FF0000"/>
                </a:solidFill>
                <a:ea typeface="+mn-ea"/>
              </a:rPr>
              <a:t>Program Review</a:t>
            </a:r>
            <a:endParaRPr lang="en-US" sz="3200" u="sng" dirty="0">
              <a:solidFill>
                <a:srgbClr val="FF0000"/>
              </a:solidFill>
            </a:endParaRPr>
          </a:p>
        </p:txBody>
      </p:sp>
    </p:spTree>
    <p:extLst>
      <p:ext uri="{BB962C8B-B14F-4D97-AF65-F5344CB8AC3E}">
        <p14:creationId xmlns:p14="http://schemas.microsoft.com/office/powerpoint/2010/main" val="371405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133600"/>
            <a:ext cx="7010400" cy="4191000"/>
          </a:xfrm>
        </p:spPr>
        <p:txBody>
          <a:bodyPr>
            <a:normAutofit fontScale="92500"/>
          </a:bodyPr>
          <a:lstStyle/>
          <a:p>
            <a:r>
              <a:rPr lang="en-US" dirty="0"/>
              <a:t>Elementary and middle schools will be given the option to choose to use the current </a:t>
            </a:r>
            <a:r>
              <a:rPr lang="en-US" dirty="0" smtClean="0"/>
              <a:t>WL/GC Program </a:t>
            </a:r>
            <a:r>
              <a:rPr lang="en-US" dirty="0"/>
              <a:t>Review rubric to upload evidences as a 2014-15 “informational pilot”. </a:t>
            </a:r>
          </a:p>
          <a:p>
            <a:endParaRPr lang="en-US" dirty="0"/>
          </a:p>
          <a:p>
            <a:r>
              <a:rPr lang="en-US" dirty="0"/>
              <a:t>They would be using that information to more fully inform program planning and improvements for 2015-16. All entered information could be maintained for the statewide pilot year (2015-16), only updating changes as new evidence is </a:t>
            </a:r>
            <a:r>
              <a:rPr lang="en-US" dirty="0" smtClean="0"/>
              <a:t>produced</a:t>
            </a:r>
            <a:r>
              <a:rPr lang="en-US" dirty="0"/>
              <a:t>. </a:t>
            </a:r>
            <a:r>
              <a:rPr lang="en-US" b="1" u="sng" dirty="0"/>
              <a:t>Elementary and middle schools will be </a:t>
            </a:r>
            <a:r>
              <a:rPr lang="en-US" b="1" u="sng" dirty="0" smtClean="0"/>
              <a:t>held accountable </a:t>
            </a:r>
            <a:r>
              <a:rPr lang="en-US" b="1" u="sng" dirty="0"/>
              <a:t>for their WL PRs in 2016-17</a:t>
            </a:r>
            <a:r>
              <a:rPr lang="en-US" b="1" u="sng" dirty="0" smtClean="0"/>
              <a:t>.</a:t>
            </a:r>
            <a:endParaRPr lang="en-US" b="1" u="sng" dirty="0"/>
          </a:p>
        </p:txBody>
      </p:sp>
      <p:sp>
        <p:nvSpPr>
          <p:cNvPr id="3" name="Text Placeholder 2"/>
          <p:cNvSpPr>
            <a:spLocks noGrp="1"/>
          </p:cNvSpPr>
          <p:nvPr>
            <p:ph type="body" sz="quarter" idx="13"/>
          </p:nvPr>
        </p:nvSpPr>
        <p:spPr>
          <a:xfrm>
            <a:off x="228600" y="1600200"/>
            <a:ext cx="8686800" cy="533400"/>
          </a:xfrm>
        </p:spPr>
        <p:txBody>
          <a:bodyPr>
            <a:normAutofit/>
          </a:bodyPr>
          <a:lstStyle/>
          <a:p>
            <a:r>
              <a:rPr lang="en-US" sz="2800" b="1" dirty="0" smtClean="0"/>
              <a:t>Elementary &amp; Middle Schools</a:t>
            </a:r>
            <a:r>
              <a:rPr lang="en-US" sz="2800" dirty="0" smtClean="0"/>
              <a:t> </a:t>
            </a:r>
            <a:r>
              <a:rPr lang="en-US" sz="2800" dirty="0" smtClean="0">
                <a:sym typeface="Wingdings" panose="05000000000000000000" pitchFamily="2" charset="2"/>
              </a:rPr>
              <a:t> I</a:t>
            </a:r>
            <a:r>
              <a:rPr lang="en-US" sz="2800" dirty="0" smtClean="0"/>
              <a:t>mplementation 2015-16</a:t>
            </a:r>
            <a:endParaRPr lang="en-US" sz="2800" dirty="0"/>
          </a:p>
        </p:txBody>
      </p:sp>
      <p:sp>
        <p:nvSpPr>
          <p:cNvPr id="4" name="Title 3"/>
          <p:cNvSpPr>
            <a:spLocks noGrp="1"/>
          </p:cNvSpPr>
          <p:nvPr>
            <p:ph type="title"/>
          </p:nvPr>
        </p:nvSpPr>
        <p:spPr>
          <a:xfrm>
            <a:off x="152400" y="152400"/>
            <a:ext cx="8839200" cy="1219200"/>
          </a:xfrm>
        </p:spPr>
        <p:txBody>
          <a:bodyPr/>
          <a:lstStyle/>
          <a:p>
            <a:pPr algn="ctr">
              <a:buNone/>
            </a:pPr>
            <a:r>
              <a:rPr lang="en-US" sz="3200" u="sng" dirty="0">
                <a:solidFill>
                  <a:srgbClr val="FF0000"/>
                </a:solidFill>
              </a:rPr>
              <a:t>Implementation </a:t>
            </a:r>
            <a:br>
              <a:rPr lang="en-US" sz="3200" u="sng" dirty="0">
                <a:solidFill>
                  <a:srgbClr val="FF0000"/>
                </a:solidFill>
              </a:rPr>
            </a:br>
            <a:r>
              <a:rPr lang="en-US" sz="3200" u="sng" dirty="0">
                <a:solidFill>
                  <a:srgbClr val="FF0000"/>
                </a:solidFill>
              </a:rPr>
              <a:t>World Languages / Global Competency </a:t>
            </a:r>
            <a:br>
              <a:rPr lang="en-US" sz="3200" u="sng" dirty="0">
                <a:solidFill>
                  <a:srgbClr val="FF0000"/>
                </a:solidFill>
              </a:rPr>
            </a:br>
            <a:r>
              <a:rPr lang="en-US" sz="3200" u="sng" dirty="0">
                <a:solidFill>
                  <a:srgbClr val="FF0000"/>
                </a:solidFill>
              </a:rPr>
              <a:t>Program Review</a:t>
            </a:r>
          </a:p>
        </p:txBody>
      </p:sp>
    </p:spTree>
    <p:extLst>
      <p:ext uri="{BB962C8B-B14F-4D97-AF65-F5344CB8AC3E}">
        <p14:creationId xmlns:p14="http://schemas.microsoft.com/office/powerpoint/2010/main" val="1373990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133600"/>
            <a:ext cx="7467600" cy="4191000"/>
          </a:xfrm>
        </p:spPr>
        <p:txBody>
          <a:bodyPr>
            <a:normAutofit fontScale="92500"/>
          </a:bodyPr>
          <a:lstStyle/>
          <a:p>
            <a:r>
              <a:rPr lang="en-US" b="1" dirty="0"/>
              <a:t>At a minimum</a:t>
            </a:r>
            <a:r>
              <a:rPr lang="en-US" dirty="0"/>
              <a:t>, all elementary and middle schools in 2014-15, </a:t>
            </a:r>
            <a:endParaRPr lang="en-US" dirty="0" smtClean="0"/>
          </a:p>
          <a:p>
            <a:pPr marL="0" indent="0">
              <a:buNone/>
            </a:pPr>
            <a:r>
              <a:rPr lang="en-US" dirty="0" smtClean="0"/>
              <a:t>  under </a:t>
            </a:r>
            <a:r>
              <a:rPr lang="en-US" dirty="0"/>
              <a:t>leadership of school-based decision making councils, </a:t>
            </a:r>
            <a:r>
              <a:rPr lang="en-US" dirty="0" smtClean="0"/>
              <a:t>will</a:t>
            </a:r>
          </a:p>
          <a:p>
            <a:pPr marL="0" indent="0">
              <a:buNone/>
            </a:pPr>
            <a:r>
              <a:rPr lang="en-US" dirty="0" smtClean="0"/>
              <a:t>  answer </a:t>
            </a:r>
            <a:r>
              <a:rPr lang="en-US" dirty="0"/>
              <a:t>the questions in the </a:t>
            </a:r>
            <a:r>
              <a:rPr lang="en-US" dirty="0" smtClean="0"/>
              <a:t>WL/GC Program </a:t>
            </a:r>
            <a:r>
              <a:rPr lang="en-US" dirty="0"/>
              <a:t>Review </a:t>
            </a:r>
            <a:endParaRPr lang="en-US" dirty="0" smtClean="0"/>
          </a:p>
          <a:p>
            <a:pPr marL="0" indent="0">
              <a:buNone/>
            </a:pPr>
            <a:r>
              <a:rPr lang="en-US" dirty="0" smtClean="0"/>
              <a:t>  template </a:t>
            </a:r>
            <a:r>
              <a:rPr lang="en-US" dirty="0"/>
              <a:t>in ASSIST but not upload evidences as baseline data. </a:t>
            </a:r>
            <a:endParaRPr lang="en-US" dirty="0" smtClean="0"/>
          </a:p>
          <a:p>
            <a:pPr marL="0" indent="0">
              <a:buNone/>
            </a:pPr>
            <a:r>
              <a:rPr lang="en-US" dirty="0" smtClean="0"/>
              <a:t>  This </a:t>
            </a:r>
            <a:r>
              <a:rPr lang="en-US" dirty="0"/>
              <a:t>provides each elementary and middle school the </a:t>
            </a:r>
            <a:endParaRPr lang="en-US" dirty="0" smtClean="0"/>
          </a:p>
          <a:p>
            <a:pPr marL="0" indent="0">
              <a:buNone/>
            </a:pPr>
            <a:r>
              <a:rPr lang="en-US" dirty="0" smtClean="0"/>
              <a:t>  opportunity </a:t>
            </a:r>
            <a:r>
              <a:rPr lang="en-US" dirty="0"/>
              <a:t>to become more familiar with the rubric, examine </a:t>
            </a:r>
            <a:endParaRPr lang="en-US" dirty="0" smtClean="0"/>
          </a:p>
          <a:p>
            <a:pPr marL="0" indent="0">
              <a:buNone/>
            </a:pPr>
            <a:r>
              <a:rPr lang="en-US" dirty="0" smtClean="0"/>
              <a:t>  current </a:t>
            </a:r>
            <a:r>
              <a:rPr lang="en-US" dirty="0"/>
              <a:t>practices, identify needs, and create a stronger </a:t>
            </a:r>
            <a:endParaRPr lang="en-US" dirty="0" smtClean="0"/>
          </a:p>
          <a:p>
            <a:pPr marL="0" indent="0">
              <a:buNone/>
            </a:pPr>
            <a:r>
              <a:rPr lang="en-US" dirty="0" smtClean="0"/>
              <a:t>  programmatic </a:t>
            </a:r>
            <a:r>
              <a:rPr lang="en-US" dirty="0"/>
              <a:t>improvement plan PRIOR to the required </a:t>
            </a:r>
            <a:endParaRPr lang="en-US" dirty="0" smtClean="0"/>
          </a:p>
          <a:p>
            <a:pPr marL="0" indent="0">
              <a:buNone/>
            </a:pPr>
            <a:r>
              <a:rPr lang="en-US" dirty="0" smtClean="0"/>
              <a:t>  statewide </a:t>
            </a:r>
            <a:r>
              <a:rPr lang="en-US" dirty="0"/>
              <a:t>pilot/baseline setting year.</a:t>
            </a:r>
            <a:endParaRPr lang="en-US" b="1" u="sng" dirty="0"/>
          </a:p>
        </p:txBody>
      </p:sp>
      <p:sp>
        <p:nvSpPr>
          <p:cNvPr id="3" name="Text Placeholder 2"/>
          <p:cNvSpPr>
            <a:spLocks noGrp="1"/>
          </p:cNvSpPr>
          <p:nvPr>
            <p:ph type="body" sz="quarter" idx="13"/>
          </p:nvPr>
        </p:nvSpPr>
        <p:spPr>
          <a:xfrm>
            <a:off x="228600" y="1524000"/>
            <a:ext cx="8686800" cy="533400"/>
          </a:xfrm>
        </p:spPr>
        <p:txBody>
          <a:bodyPr>
            <a:normAutofit/>
          </a:bodyPr>
          <a:lstStyle/>
          <a:p>
            <a:r>
              <a:rPr lang="en-US" sz="2800" b="1" dirty="0" smtClean="0"/>
              <a:t>Elementary &amp; Middle Schools</a:t>
            </a:r>
            <a:r>
              <a:rPr lang="en-US" sz="2800" dirty="0" smtClean="0"/>
              <a:t> </a:t>
            </a:r>
            <a:r>
              <a:rPr lang="en-US" sz="2800" dirty="0" smtClean="0">
                <a:sym typeface="Wingdings" panose="05000000000000000000" pitchFamily="2" charset="2"/>
              </a:rPr>
              <a:t> I</a:t>
            </a:r>
            <a:r>
              <a:rPr lang="en-US" sz="2800" dirty="0" smtClean="0"/>
              <a:t>mplementation 2015-16</a:t>
            </a:r>
            <a:endParaRPr lang="en-US" sz="2800" dirty="0"/>
          </a:p>
        </p:txBody>
      </p:sp>
      <p:sp>
        <p:nvSpPr>
          <p:cNvPr id="4" name="Title 3"/>
          <p:cNvSpPr>
            <a:spLocks noGrp="1"/>
          </p:cNvSpPr>
          <p:nvPr>
            <p:ph type="title"/>
          </p:nvPr>
        </p:nvSpPr>
        <p:spPr>
          <a:xfrm>
            <a:off x="152400" y="152400"/>
            <a:ext cx="8839200" cy="1143000"/>
          </a:xfrm>
        </p:spPr>
        <p:txBody>
          <a:bodyPr/>
          <a:lstStyle/>
          <a:p>
            <a:pPr algn="ctr">
              <a:buNone/>
            </a:pPr>
            <a:r>
              <a:rPr lang="en-US" sz="3200" u="sng" dirty="0">
                <a:solidFill>
                  <a:srgbClr val="FF0000"/>
                </a:solidFill>
              </a:rPr>
              <a:t>Implementation </a:t>
            </a:r>
            <a:br>
              <a:rPr lang="en-US" sz="3200" u="sng" dirty="0">
                <a:solidFill>
                  <a:srgbClr val="FF0000"/>
                </a:solidFill>
              </a:rPr>
            </a:br>
            <a:r>
              <a:rPr lang="en-US" sz="3200" u="sng" dirty="0">
                <a:solidFill>
                  <a:srgbClr val="FF0000"/>
                </a:solidFill>
              </a:rPr>
              <a:t>World Languages / Global Competency </a:t>
            </a:r>
            <a:br>
              <a:rPr lang="en-US" sz="3200" u="sng" dirty="0">
                <a:solidFill>
                  <a:srgbClr val="FF0000"/>
                </a:solidFill>
              </a:rPr>
            </a:br>
            <a:r>
              <a:rPr lang="en-US" sz="3200" u="sng" dirty="0">
                <a:solidFill>
                  <a:srgbClr val="FF0000"/>
                </a:solidFill>
              </a:rPr>
              <a:t>Program Review</a:t>
            </a:r>
          </a:p>
        </p:txBody>
      </p:sp>
    </p:spTree>
    <p:extLst>
      <p:ext uri="{BB962C8B-B14F-4D97-AF65-F5344CB8AC3E}">
        <p14:creationId xmlns:p14="http://schemas.microsoft.com/office/powerpoint/2010/main" val="752280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down)">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down)">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wipe(down)">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wipe(down)">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wipe(down)">
                                      <p:cBhvr>
                                        <p:cTn id="49" dur="500"/>
                                        <p:tgtEl>
                                          <p:spTgt spid="2">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wipe(down)">
                                      <p:cBhvr>
                                        <p:cTn id="54" dur="500"/>
                                        <p:tgtEl>
                                          <p:spTgt spid="2">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animEffect transition="in" filter="wipe(down)">
                                      <p:cBhvr>
                                        <p:cTn id="5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14600"/>
            <a:ext cx="7696200" cy="3657600"/>
          </a:xfrm>
        </p:spPr>
        <p:txBody>
          <a:bodyPr>
            <a:normAutofit/>
          </a:bodyPr>
          <a:lstStyle/>
          <a:p>
            <a:r>
              <a:rPr lang="en-US" dirty="0"/>
              <a:t>These schools also will answer </a:t>
            </a:r>
            <a:r>
              <a:rPr lang="en-US" b="1" u="sng" dirty="0"/>
              <a:t>two questions</a:t>
            </a:r>
            <a:r>
              <a:rPr lang="en-US" dirty="0"/>
              <a:t> around </a:t>
            </a:r>
            <a:r>
              <a:rPr lang="en-US" dirty="0" smtClean="0"/>
              <a:t>what </a:t>
            </a:r>
          </a:p>
          <a:p>
            <a:pPr marL="0" indent="0">
              <a:buNone/>
            </a:pPr>
            <a:r>
              <a:rPr lang="en-US" dirty="0" smtClean="0"/>
              <a:t>  resources </a:t>
            </a:r>
            <a:r>
              <a:rPr lang="en-US" dirty="0"/>
              <a:t>(time, training, human, fiscal) are necessary </a:t>
            </a:r>
            <a:r>
              <a:rPr lang="en-US" dirty="0" smtClean="0"/>
              <a:t>to </a:t>
            </a:r>
          </a:p>
          <a:p>
            <a:pPr marL="0" indent="0">
              <a:buNone/>
            </a:pPr>
            <a:r>
              <a:rPr lang="en-US" dirty="0" smtClean="0"/>
              <a:t>  implement </a:t>
            </a:r>
            <a:r>
              <a:rPr lang="en-US" dirty="0"/>
              <a:t>the program review in 2015-16. This will be </a:t>
            </a:r>
            <a:r>
              <a:rPr lang="en-US" dirty="0" smtClean="0"/>
              <a:t>key </a:t>
            </a:r>
          </a:p>
          <a:p>
            <a:pPr marL="0" indent="0">
              <a:buNone/>
            </a:pPr>
            <a:r>
              <a:rPr lang="en-US" dirty="0" smtClean="0"/>
              <a:t>  information </a:t>
            </a:r>
            <a:r>
              <a:rPr lang="en-US" dirty="0"/>
              <a:t>that the KDE uses in planning supports for </a:t>
            </a:r>
            <a:r>
              <a:rPr lang="en-US" dirty="0" smtClean="0"/>
              <a:t>the </a:t>
            </a:r>
          </a:p>
          <a:p>
            <a:pPr marL="0" indent="0">
              <a:buNone/>
            </a:pPr>
            <a:r>
              <a:rPr lang="en-US" dirty="0" smtClean="0"/>
              <a:t>  successful </a:t>
            </a:r>
            <a:r>
              <a:rPr lang="en-US" dirty="0"/>
              <a:t>implementation of this program review.</a:t>
            </a:r>
            <a:endParaRPr lang="en-US" b="1" u="sng" dirty="0"/>
          </a:p>
        </p:txBody>
      </p:sp>
      <p:sp>
        <p:nvSpPr>
          <p:cNvPr id="3" name="Text Placeholder 2"/>
          <p:cNvSpPr>
            <a:spLocks noGrp="1"/>
          </p:cNvSpPr>
          <p:nvPr>
            <p:ph type="body" sz="quarter" idx="13"/>
          </p:nvPr>
        </p:nvSpPr>
        <p:spPr>
          <a:xfrm>
            <a:off x="228600" y="1600200"/>
            <a:ext cx="8686800" cy="533400"/>
          </a:xfrm>
        </p:spPr>
        <p:txBody>
          <a:bodyPr>
            <a:normAutofit/>
          </a:bodyPr>
          <a:lstStyle/>
          <a:p>
            <a:r>
              <a:rPr lang="en-US" sz="2800" b="1" dirty="0" smtClean="0"/>
              <a:t>Elementary &amp; Middle Schools</a:t>
            </a:r>
            <a:r>
              <a:rPr lang="en-US" sz="2800" dirty="0" smtClean="0"/>
              <a:t> </a:t>
            </a:r>
            <a:r>
              <a:rPr lang="en-US" sz="2800" dirty="0" smtClean="0">
                <a:sym typeface="Wingdings" panose="05000000000000000000" pitchFamily="2" charset="2"/>
              </a:rPr>
              <a:t> I</a:t>
            </a:r>
            <a:r>
              <a:rPr lang="en-US" sz="2800" dirty="0" smtClean="0"/>
              <a:t>mplementation 2015-16</a:t>
            </a:r>
            <a:endParaRPr lang="en-US" sz="2800" dirty="0"/>
          </a:p>
        </p:txBody>
      </p:sp>
      <p:sp>
        <p:nvSpPr>
          <p:cNvPr id="4" name="Title 3"/>
          <p:cNvSpPr>
            <a:spLocks noGrp="1"/>
          </p:cNvSpPr>
          <p:nvPr>
            <p:ph type="title"/>
          </p:nvPr>
        </p:nvSpPr>
        <p:spPr>
          <a:xfrm>
            <a:off x="152400" y="152400"/>
            <a:ext cx="8839200" cy="1143000"/>
          </a:xfrm>
        </p:spPr>
        <p:txBody>
          <a:bodyPr/>
          <a:lstStyle/>
          <a:p>
            <a:pPr algn="ctr">
              <a:buNone/>
            </a:pPr>
            <a:r>
              <a:rPr lang="en-US" sz="3200" u="sng" dirty="0">
                <a:solidFill>
                  <a:srgbClr val="FF0000"/>
                </a:solidFill>
              </a:rPr>
              <a:t>Implementation </a:t>
            </a:r>
            <a:br>
              <a:rPr lang="en-US" sz="3200" u="sng" dirty="0">
                <a:solidFill>
                  <a:srgbClr val="FF0000"/>
                </a:solidFill>
              </a:rPr>
            </a:br>
            <a:r>
              <a:rPr lang="en-US" sz="3200" u="sng" dirty="0">
                <a:solidFill>
                  <a:srgbClr val="FF0000"/>
                </a:solidFill>
              </a:rPr>
              <a:t>World Languages / Global Competency </a:t>
            </a:r>
            <a:br>
              <a:rPr lang="en-US" sz="3200" u="sng" dirty="0">
                <a:solidFill>
                  <a:srgbClr val="FF0000"/>
                </a:solidFill>
              </a:rPr>
            </a:br>
            <a:r>
              <a:rPr lang="en-US" sz="3200" u="sng" dirty="0">
                <a:solidFill>
                  <a:srgbClr val="FF0000"/>
                </a:solidFill>
              </a:rPr>
              <a:t>Program Review</a:t>
            </a:r>
          </a:p>
        </p:txBody>
      </p:sp>
      <p:sp>
        <p:nvSpPr>
          <p:cNvPr id="7" name="Explosion 2 6"/>
          <p:cNvSpPr/>
          <p:nvPr/>
        </p:nvSpPr>
        <p:spPr>
          <a:xfrm>
            <a:off x="1371600" y="4572000"/>
            <a:ext cx="4572000" cy="1828800"/>
          </a:xfrm>
          <a:prstGeom prst="irregularSeal2">
            <a:avLst/>
          </a:prstGeom>
          <a:solidFill>
            <a:srgbClr val="FFFF00"/>
          </a:solidFill>
          <a:ln w="57150">
            <a:solidFill>
              <a:srgbClr val="FF0000"/>
            </a:solidFill>
          </a:ln>
        </p:spPr>
        <p:txBody>
          <a:bodyPr wrap="square" lIns="91440" tIns="45720" rIns="91440" bIns="45720">
            <a:spAutoFit/>
          </a:bodyPr>
          <a:lstStyle/>
          <a:p>
            <a:pPr algn="ctr"/>
            <a:r>
              <a:rPr lang="en-US" sz="5400" b="1" cap="none" spc="0" dirty="0" smtClean="0">
                <a:ln w="22225">
                  <a:solidFill>
                    <a:schemeClr val="accent2">
                      <a:lumMod val="60000"/>
                      <a:lumOff val="40000"/>
                    </a:schemeClr>
                  </a:solidFill>
                  <a:prstDash val="solid"/>
                </a:ln>
                <a:solidFill>
                  <a:schemeClr val="accent2">
                    <a:lumMod val="50000"/>
                  </a:schemeClr>
                </a:solidFill>
                <a:effectLst/>
              </a:rPr>
              <a:t>Done!</a:t>
            </a:r>
            <a:endParaRPr lang="en-US" sz="5400" b="1" cap="none" spc="0" dirty="0">
              <a:ln w="22225">
                <a:solidFill>
                  <a:schemeClr val="accent2">
                    <a:lumMod val="60000"/>
                    <a:lumOff val="40000"/>
                  </a:schemeClr>
                </a:solidFill>
                <a:prstDash val="solid"/>
              </a:ln>
              <a:solidFill>
                <a:schemeClr val="accent2">
                  <a:lumMod val="50000"/>
                </a:schemeClr>
              </a:solidFill>
              <a:effectLst/>
            </a:endParaRPr>
          </a:p>
        </p:txBody>
      </p:sp>
    </p:spTree>
    <p:extLst>
      <p:ext uri="{BB962C8B-B14F-4D97-AF65-F5344CB8AC3E}">
        <p14:creationId xmlns:p14="http://schemas.microsoft.com/office/powerpoint/2010/main" val="1814191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down)">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down)">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wipe(down)">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anim calcmode="lin" valueType="num">
                                      <p:cBhvr>
                                        <p:cTn id="45" dur="2000" fill="hold"/>
                                        <p:tgtEl>
                                          <p:spTgt spid="7"/>
                                        </p:tgtEl>
                                        <p:attrNameLst>
                                          <p:attrName>ppt_w</p:attrName>
                                        </p:attrNameLst>
                                      </p:cBhvr>
                                      <p:tavLst>
                                        <p:tav tm="0" fmla="#ppt_w*sin(2.5*pi*$)">
                                          <p:val>
                                            <p:fltVal val="0"/>
                                          </p:val>
                                        </p:tav>
                                        <p:tav tm="100000">
                                          <p:val>
                                            <p:fltVal val="1"/>
                                          </p:val>
                                        </p:tav>
                                      </p:tavLst>
                                    </p:anim>
                                    <p:anim calcmode="lin" valueType="num">
                                      <p:cBhvr>
                                        <p:cTn id="4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build="p"/>
      <p:bldP spid="4"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4502" y="228600"/>
            <a:ext cx="5500698"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Did you know…?</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 Placeholder 10"/>
          <p:cNvSpPr txBox="1">
            <a:spLocks/>
          </p:cNvSpPr>
          <p:nvPr/>
        </p:nvSpPr>
        <p:spPr>
          <a:xfrm>
            <a:off x="228600" y="1219200"/>
            <a:ext cx="8763000" cy="4572000"/>
          </a:xfrm>
          <a:prstGeom prst="rect">
            <a:avLst/>
          </a:prstGeom>
        </p:spPr>
        <p:txBody>
          <a:bodyPr>
            <a:normAutofit/>
          </a:bodyPr>
          <a:lstStyle>
            <a:lvl1pPr marL="173038" indent="-173038" algn="l" defTabSz="914400" rtl="0" eaLnBrk="1" latinLnBrk="0" hangingPunct="1">
              <a:lnSpc>
                <a:spcPct val="100000"/>
              </a:lnSpc>
              <a:spcBef>
                <a:spcPct val="20000"/>
              </a:spcBef>
              <a:buClr>
                <a:schemeClr val="accent1">
                  <a:lumMod val="75000"/>
                </a:schemeClr>
              </a:buClr>
              <a:buSzPct val="70000"/>
              <a:buFont typeface="Arial" pitchFamily="34" charset="0"/>
              <a:buChar char="•"/>
              <a:defRPr sz="32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Based on the </a:t>
            </a:r>
            <a:r>
              <a:rPr lang="en-US" sz="2400" u="sng" dirty="0" smtClean="0"/>
              <a:t>June 4</a:t>
            </a:r>
            <a:r>
              <a:rPr lang="en-US" sz="2400" u="sng" baseline="30000" dirty="0" smtClean="0"/>
              <a:t>th</a:t>
            </a:r>
            <a:r>
              <a:rPr lang="en-US" sz="2400" u="sng" dirty="0" smtClean="0"/>
              <a:t> 2015</a:t>
            </a:r>
            <a:r>
              <a:rPr lang="en-US" sz="2400" dirty="0" smtClean="0"/>
              <a:t> </a:t>
            </a:r>
            <a:r>
              <a:rPr lang="en-US" sz="2400" dirty="0"/>
              <a:t>report of the </a:t>
            </a:r>
            <a:r>
              <a:rPr lang="en-US" sz="2400" b="1" u="sng" dirty="0">
                <a:solidFill>
                  <a:srgbClr val="FF0000"/>
                </a:solidFill>
              </a:rPr>
              <a:t>KY Cabinet of Economic Development</a:t>
            </a:r>
            <a:r>
              <a:rPr lang="en-US" sz="2400" dirty="0" smtClean="0"/>
              <a:t>:</a:t>
            </a:r>
          </a:p>
          <a:p>
            <a:pPr marL="0" indent="0">
              <a:buNone/>
            </a:pPr>
            <a:endParaRPr lang="en-US" sz="2400" dirty="0"/>
          </a:p>
          <a:p>
            <a:pPr>
              <a:buClr>
                <a:schemeClr val="accent2">
                  <a:lumMod val="75000"/>
                </a:schemeClr>
              </a:buClr>
              <a:buFont typeface="Wingdings" panose="05000000000000000000" pitchFamily="2" charset="2"/>
              <a:buChar char="Ø"/>
            </a:pPr>
            <a:r>
              <a:rPr lang="en-US" sz="2400" dirty="0" smtClean="0"/>
              <a:t>There </a:t>
            </a:r>
            <a:r>
              <a:rPr lang="en-US" sz="2400" dirty="0"/>
              <a:t>are </a:t>
            </a:r>
            <a:r>
              <a:rPr lang="en-US" sz="2400" dirty="0" smtClean="0"/>
              <a:t>439 </a:t>
            </a:r>
            <a:r>
              <a:rPr lang="en-US" sz="2400" dirty="0"/>
              <a:t>facilities with foreign ownership</a:t>
            </a:r>
          </a:p>
          <a:p>
            <a:pPr>
              <a:buClr>
                <a:schemeClr val="accent2">
                  <a:lumMod val="75000"/>
                </a:schemeClr>
              </a:buClr>
              <a:buFont typeface="Wingdings" panose="05000000000000000000" pitchFamily="2" charset="2"/>
              <a:buChar char="Ø"/>
            </a:pPr>
            <a:r>
              <a:rPr lang="en-US" sz="2400" dirty="0" smtClean="0"/>
              <a:t>There </a:t>
            </a:r>
            <a:r>
              <a:rPr lang="en-US" sz="2400" dirty="0"/>
              <a:t>are </a:t>
            </a:r>
            <a:r>
              <a:rPr lang="en-US" sz="2400" dirty="0" smtClean="0"/>
              <a:t>86,500+ </a:t>
            </a:r>
            <a:r>
              <a:rPr lang="en-US" sz="2400" dirty="0"/>
              <a:t>full-time jobs tied to those facilities</a:t>
            </a:r>
          </a:p>
          <a:p>
            <a:pPr>
              <a:buClr>
                <a:schemeClr val="accent2">
                  <a:lumMod val="75000"/>
                </a:schemeClr>
              </a:buClr>
              <a:buFont typeface="Wingdings" panose="05000000000000000000" pitchFamily="2" charset="2"/>
              <a:buChar char="Ø"/>
            </a:pPr>
            <a:r>
              <a:rPr lang="en-US" sz="2400" dirty="0" smtClean="0"/>
              <a:t>Three </a:t>
            </a:r>
            <a:r>
              <a:rPr lang="en-US" sz="2400" dirty="0"/>
              <a:t>examples: There are </a:t>
            </a:r>
            <a:r>
              <a:rPr lang="en-US" sz="2400" dirty="0" smtClean="0"/>
              <a:t>at least 175 </a:t>
            </a:r>
            <a:r>
              <a:rPr lang="en-US" sz="2400" dirty="0"/>
              <a:t>facilities tied to Europe, </a:t>
            </a:r>
            <a:r>
              <a:rPr lang="en-US" sz="2400" dirty="0" smtClean="0"/>
              <a:t>173 </a:t>
            </a:r>
            <a:r>
              <a:rPr lang="en-US" sz="2400" dirty="0"/>
              <a:t>to Japan and 12 to </a:t>
            </a:r>
            <a:r>
              <a:rPr lang="en-US" sz="2400" dirty="0" smtClean="0"/>
              <a:t>Mexico</a:t>
            </a:r>
            <a:endParaRPr lang="en-US" sz="2400" b="1" dirty="0">
              <a:solidFill>
                <a:srgbClr val="FF0000"/>
              </a:solidFill>
            </a:endParaRPr>
          </a:p>
        </p:txBody>
      </p:sp>
    </p:spTree>
    <p:extLst>
      <p:ext uri="{BB962C8B-B14F-4D97-AF65-F5344CB8AC3E}">
        <p14:creationId xmlns:p14="http://schemas.microsoft.com/office/powerpoint/2010/main" val="1733988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839200" cy="1447800"/>
          </a:xfrm>
        </p:spPr>
        <p:txBody>
          <a:bodyPr/>
          <a:lstStyle/>
          <a:p>
            <a:pPr algn="ctr">
              <a:buNone/>
            </a:pPr>
            <a:r>
              <a:rPr lang="en-US" u="sng" dirty="0" smtClean="0">
                <a:solidFill>
                  <a:srgbClr val="FF0000"/>
                </a:solidFill>
              </a:rPr>
              <a:t>World Languages / Global Competency Program Review</a:t>
            </a:r>
            <a:endParaRPr lang="en-US" u="sng" dirty="0">
              <a:solidFill>
                <a:srgbClr val="FF0000"/>
              </a:solidFill>
            </a:endParaRPr>
          </a:p>
        </p:txBody>
      </p:sp>
      <p:sp>
        <p:nvSpPr>
          <p:cNvPr id="2" name="Content Placeholder 1"/>
          <p:cNvSpPr>
            <a:spLocks noGrp="1"/>
          </p:cNvSpPr>
          <p:nvPr>
            <p:ph idx="1"/>
          </p:nvPr>
        </p:nvSpPr>
        <p:spPr>
          <a:xfrm>
            <a:off x="228600" y="1600200"/>
            <a:ext cx="8686800" cy="4953000"/>
          </a:xfrm>
        </p:spPr>
        <p:txBody>
          <a:bodyPr>
            <a:noAutofit/>
          </a:bodyPr>
          <a:lstStyle/>
          <a:p>
            <a:pPr marL="0" indent="0">
              <a:lnSpc>
                <a:spcPct val="100000"/>
              </a:lnSpc>
              <a:spcBef>
                <a:spcPts val="0"/>
              </a:spcBef>
              <a:buNone/>
            </a:pPr>
            <a:r>
              <a:rPr lang="en-US" sz="2800" b="1" u="sng" dirty="0" smtClean="0">
                <a:solidFill>
                  <a:schemeClr val="tx1"/>
                </a:solidFill>
              </a:rPr>
              <a:t>NEWS</a:t>
            </a:r>
          </a:p>
          <a:p>
            <a:pPr marL="571500" indent="-571500">
              <a:lnSpc>
                <a:spcPct val="100000"/>
              </a:lnSpc>
              <a:spcBef>
                <a:spcPts val="0"/>
              </a:spcBef>
              <a:buClr>
                <a:schemeClr val="accent2">
                  <a:lumMod val="75000"/>
                </a:schemeClr>
              </a:buClr>
              <a:buFont typeface="Wingdings" panose="05000000000000000000" pitchFamily="2" charset="2"/>
              <a:buChar char="Ø"/>
            </a:pPr>
            <a:r>
              <a:rPr lang="en-US" sz="2800" dirty="0" smtClean="0"/>
              <a:t>We </a:t>
            </a:r>
            <a:r>
              <a:rPr lang="en-US" sz="2800" dirty="0"/>
              <a:t>are revising, refining the language of the WL/GC </a:t>
            </a:r>
            <a:r>
              <a:rPr lang="en-US" sz="2800" dirty="0" smtClean="0"/>
              <a:t>PR based on the feedback received from the field.</a:t>
            </a:r>
            <a:endParaRPr lang="en-US" sz="2800" dirty="0"/>
          </a:p>
          <a:p>
            <a:pPr marL="571500" indent="-571500">
              <a:lnSpc>
                <a:spcPct val="100000"/>
              </a:lnSpc>
              <a:spcBef>
                <a:spcPts val="0"/>
              </a:spcBef>
              <a:buClr>
                <a:schemeClr val="accent2">
                  <a:lumMod val="75000"/>
                </a:schemeClr>
              </a:buClr>
              <a:buFont typeface="Wingdings" panose="05000000000000000000" pitchFamily="2" charset="2"/>
              <a:buChar char="Ø"/>
            </a:pPr>
            <a:r>
              <a:rPr lang="en-US" sz="2800" dirty="0" smtClean="0"/>
              <a:t>There </a:t>
            </a:r>
            <a:r>
              <a:rPr lang="en-US" sz="2800" dirty="0"/>
              <a:t>will be another round of Learn and Launch grants to increase the number of schools that are part of the Kentucky Global Schools Network– RFA’s will go out </a:t>
            </a:r>
            <a:r>
              <a:rPr lang="en-US" sz="2800" dirty="0" smtClean="0"/>
              <a:t>by August</a:t>
            </a:r>
            <a:endParaRPr lang="en-US" sz="2800" dirty="0"/>
          </a:p>
          <a:p>
            <a:pPr marL="571500" indent="-571500">
              <a:lnSpc>
                <a:spcPct val="100000"/>
              </a:lnSpc>
              <a:spcBef>
                <a:spcPts val="0"/>
              </a:spcBef>
              <a:buClr>
                <a:schemeClr val="accent2">
                  <a:lumMod val="75000"/>
                </a:schemeClr>
              </a:buClr>
              <a:buFont typeface="Wingdings" panose="05000000000000000000" pitchFamily="2" charset="2"/>
              <a:buChar char="Ø"/>
            </a:pPr>
            <a:r>
              <a:rPr lang="en-US" sz="2800" dirty="0" smtClean="0"/>
              <a:t>There </a:t>
            </a:r>
            <a:r>
              <a:rPr lang="en-US" sz="2800" dirty="0"/>
              <a:t>will be three more Global Symposiums in the coming months- dates to be announced</a:t>
            </a:r>
            <a:r>
              <a:rPr lang="en-US" sz="2800" dirty="0" smtClean="0"/>
              <a:t>.</a:t>
            </a:r>
          </a:p>
          <a:p>
            <a:pPr marL="0" indent="0">
              <a:lnSpc>
                <a:spcPct val="100000"/>
              </a:lnSpc>
              <a:spcBef>
                <a:spcPts val="0"/>
              </a:spcBef>
              <a:buClr>
                <a:schemeClr val="accent2">
                  <a:lumMod val="75000"/>
                </a:schemeClr>
              </a:buClr>
              <a:buNone/>
            </a:pPr>
            <a:r>
              <a:rPr lang="en-US" sz="1000" dirty="0" smtClean="0"/>
              <a:t> </a:t>
            </a:r>
          </a:p>
          <a:p>
            <a:pPr marL="0" indent="0">
              <a:lnSpc>
                <a:spcPct val="100000"/>
              </a:lnSpc>
              <a:spcBef>
                <a:spcPts val="0"/>
              </a:spcBef>
              <a:buClr>
                <a:schemeClr val="accent2">
                  <a:lumMod val="75000"/>
                </a:schemeClr>
              </a:buClr>
              <a:buNone/>
            </a:pPr>
            <a:r>
              <a:rPr lang="en-US" sz="2800" b="1" dirty="0">
                <a:solidFill>
                  <a:srgbClr val="FF0000"/>
                </a:solidFill>
              </a:rPr>
              <a:t>WL/GC PR will not be audited for 15-16.</a:t>
            </a:r>
          </a:p>
          <a:p>
            <a:pPr marL="0" indent="0">
              <a:lnSpc>
                <a:spcPct val="100000"/>
              </a:lnSpc>
              <a:spcBef>
                <a:spcPts val="0"/>
              </a:spcBef>
              <a:buClr>
                <a:schemeClr val="accent2">
                  <a:lumMod val="75000"/>
                </a:schemeClr>
              </a:buClr>
              <a:buNone/>
            </a:pPr>
            <a:r>
              <a:rPr lang="en-US" sz="2800" b="1" dirty="0" smtClean="0">
                <a:solidFill>
                  <a:srgbClr val="FF0000"/>
                </a:solidFill>
              </a:rPr>
              <a:t>On 15-16, 24 total schools will be audited on </a:t>
            </a:r>
            <a:r>
              <a:rPr lang="en-US" sz="2800" b="1" dirty="0">
                <a:solidFill>
                  <a:srgbClr val="FF0000"/>
                </a:solidFill>
              </a:rPr>
              <a:t>other </a:t>
            </a:r>
            <a:r>
              <a:rPr lang="en-US" sz="2800" b="1" dirty="0" smtClean="0">
                <a:solidFill>
                  <a:srgbClr val="FF0000"/>
                </a:solidFill>
              </a:rPr>
              <a:t>areas.</a:t>
            </a:r>
            <a:endParaRPr lang="en-US" sz="2800" b="1" dirty="0">
              <a:solidFill>
                <a:srgbClr val="FF0000"/>
              </a:solidFill>
            </a:endParaRPr>
          </a:p>
          <a:p>
            <a:pPr marL="571500" indent="-571500">
              <a:lnSpc>
                <a:spcPct val="100000"/>
              </a:lnSpc>
              <a:spcBef>
                <a:spcPts val="0"/>
              </a:spcBef>
              <a:buFont typeface="Wingdings" panose="05000000000000000000" pitchFamily="2" charset="2"/>
              <a:buChar char="Ø"/>
            </a:pPr>
            <a:endParaRPr lang="en-US" sz="2800" dirty="0">
              <a:solidFill>
                <a:schemeClr val="tx1"/>
              </a:solidFill>
            </a:endParaRPr>
          </a:p>
        </p:txBody>
      </p:sp>
    </p:spTree>
    <p:extLst>
      <p:ext uri="{BB962C8B-B14F-4D97-AF65-F5344CB8AC3E}">
        <p14:creationId xmlns:p14="http://schemas.microsoft.com/office/powerpoint/2010/main" val="3895839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fade">
                                      <p:cBhvr>
                                        <p:cTn id="48" dur="1000"/>
                                        <p:tgtEl>
                                          <p:spTgt spid="2">
                                            <p:txEl>
                                              <p:pRg st="5" end="5"/>
                                            </p:txEl>
                                          </p:spTgt>
                                        </p:tgtEl>
                                      </p:cBhvr>
                                    </p:animEffect>
                                    <p:anim calcmode="lin" valueType="num">
                                      <p:cBhvr>
                                        <p:cTn id="4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1000"/>
                                        <p:tgtEl>
                                          <p:spTgt spid="2">
                                            <p:txEl>
                                              <p:pRg st="6" end="6"/>
                                            </p:txEl>
                                          </p:spTgt>
                                        </p:tgtEl>
                                      </p:cBhvr>
                                    </p:animEffect>
                                    <p:anim calcmode="lin" valueType="num">
                                      <p:cBhvr>
                                        <p:cTn id="5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ame Side Corner Rectangle 15"/>
          <p:cNvSpPr/>
          <p:nvPr/>
        </p:nvSpPr>
        <p:spPr>
          <a:xfrm flipV="1">
            <a:off x="228600" y="1143000"/>
            <a:ext cx="8077200" cy="4724400"/>
          </a:xfrm>
          <a:prstGeom prst="round2SameRect">
            <a:avLst/>
          </a:prstGeom>
          <a:gradFill>
            <a:gsLst>
              <a:gs pos="25000">
                <a:schemeClr val="bg1">
                  <a:alpha val="85000"/>
                </a:schemeClr>
              </a:gs>
              <a:gs pos="89000">
                <a:schemeClr val="tx1">
                  <a:lumMod val="50000"/>
                  <a:lumOff val="50000"/>
                  <a:alpha val="0"/>
                </a:schemeClr>
              </a:gs>
            </a:gsLst>
            <a:lin ang="5400000" scaled="0"/>
          </a:gradFill>
          <a:ln>
            <a:gradFill>
              <a:gsLst>
                <a:gs pos="25000">
                  <a:schemeClr val="accent2">
                    <a:lumMod val="50000"/>
                  </a:schemeClr>
                </a:gs>
                <a:gs pos="89000">
                  <a:schemeClr val="tx1">
                    <a:lumMod val="50000"/>
                    <a:lumOff val="5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half" idx="1"/>
          </p:nvPr>
        </p:nvSpPr>
        <p:spPr/>
        <p:txBody>
          <a:bodyPr>
            <a:normAutofit/>
          </a:bodyPr>
          <a:lstStyle/>
          <a:p>
            <a:r>
              <a:rPr lang="en-US" dirty="0" smtClean="0"/>
              <a:t>World class education</a:t>
            </a:r>
          </a:p>
          <a:p>
            <a:r>
              <a:rPr lang="en-US" dirty="0" smtClean="0"/>
              <a:t>Experiences in collaboration </a:t>
            </a:r>
          </a:p>
          <a:p>
            <a:r>
              <a:rPr lang="en-US" dirty="0" smtClean="0"/>
              <a:t>Knowledge of other cultures, diversity of thought</a:t>
            </a:r>
            <a:endParaRPr lang="en-US" dirty="0"/>
          </a:p>
        </p:txBody>
      </p:sp>
      <p:sp>
        <p:nvSpPr>
          <p:cNvPr id="10" name="Content Placeholder 9"/>
          <p:cNvSpPr>
            <a:spLocks noGrp="1"/>
          </p:cNvSpPr>
          <p:nvPr>
            <p:ph sz="half" idx="2"/>
          </p:nvPr>
        </p:nvSpPr>
        <p:spPr/>
        <p:txBody>
          <a:bodyPr>
            <a:normAutofit/>
          </a:bodyPr>
          <a:lstStyle/>
          <a:p>
            <a:r>
              <a:rPr lang="en-US" dirty="0" smtClean="0"/>
              <a:t>World focus rather than a local focus</a:t>
            </a:r>
          </a:p>
          <a:p>
            <a:r>
              <a:rPr lang="en-US" dirty="0" smtClean="0"/>
              <a:t>Knowledge of interconnected world economies and markets</a:t>
            </a:r>
            <a:endParaRPr lang="en-US" dirty="0"/>
          </a:p>
        </p:txBody>
      </p:sp>
      <p:sp>
        <p:nvSpPr>
          <p:cNvPr id="12" name="Content Placeholder 11"/>
          <p:cNvSpPr>
            <a:spLocks noGrp="1"/>
          </p:cNvSpPr>
          <p:nvPr>
            <p:ph sz="half" idx="14"/>
          </p:nvPr>
        </p:nvSpPr>
        <p:spPr/>
        <p:txBody>
          <a:bodyPr>
            <a:normAutofit/>
          </a:bodyPr>
          <a:lstStyle/>
          <a:p>
            <a:r>
              <a:rPr lang="en-US" dirty="0" smtClean="0"/>
              <a:t>Ability to be competitive world-wide</a:t>
            </a:r>
          </a:p>
          <a:p>
            <a:r>
              <a:rPr lang="en-US" dirty="0" smtClean="0"/>
              <a:t>Knowledge that career and jobs may exist across town or across oceans </a:t>
            </a:r>
          </a:p>
          <a:p>
            <a:endParaRPr lang="en-US" dirty="0"/>
          </a:p>
        </p:txBody>
      </p:sp>
      <p:pic>
        <p:nvPicPr>
          <p:cNvPr id="36" name="Content Placeholder 35" descr="PM00100_hundred_dollar_bills.png"/>
          <p:cNvPicPr>
            <a:picLocks noGrp="1" noChangeAspect="1"/>
          </p:cNvPicPr>
          <p:nvPr>
            <p:ph sz="half" idx="15"/>
          </p:nvPr>
        </p:nvPicPr>
        <p:blipFill>
          <a:blip r:embed="rId3" cstate="print"/>
          <a:stretch>
            <a:fillRect/>
          </a:stretch>
        </p:blipFill>
        <p:spPr>
          <a:xfrm>
            <a:off x="6096000" y="1752600"/>
            <a:ext cx="1795636" cy="1350883"/>
          </a:xfrm>
        </p:spPr>
      </p:pic>
      <p:pic>
        <p:nvPicPr>
          <p:cNvPr id="34" name="Content Placeholder 33" descr="PM00059_rising_arrows.png"/>
          <p:cNvPicPr>
            <a:picLocks noGrp="1" noChangeAspect="1"/>
          </p:cNvPicPr>
          <p:nvPr>
            <p:ph sz="half" idx="16"/>
          </p:nvPr>
        </p:nvPicPr>
        <p:blipFill>
          <a:blip r:embed="rId4" cstate="print">
            <a:duotone>
              <a:prstClr val="black"/>
              <a:schemeClr val="tx2">
                <a:tint val="45000"/>
                <a:satMod val="400000"/>
              </a:schemeClr>
            </a:duotone>
            <a:lum bright="23000" contrast="17000"/>
          </a:blip>
          <a:stretch>
            <a:fillRect/>
          </a:stretch>
        </p:blipFill>
        <p:spPr>
          <a:xfrm>
            <a:off x="3388086" y="1752600"/>
            <a:ext cx="1758227" cy="1324562"/>
          </a:xfrm>
        </p:spPr>
      </p:pic>
      <p:pic>
        <p:nvPicPr>
          <p:cNvPr id="32" name="Content Placeholder 31" descr="graph2.png"/>
          <p:cNvPicPr>
            <a:picLocks noGrp="1" noChangeAspect="1"/>
          </p:cNvPicPr>
          <p:nvPr>
            <p:ph sz="half" idx="17"/>
          </p:nvPr>
        </p:nvPicPr>
        <p:blipFill>
          <a:blip r:embed="rId5" cstate="print"/>
          <a:stretch>
            <a:fillRect/>
          </a:stretch>
        </p:blipFill>
        <p:spPr>
          <a:xfrm>
            <a:off x="533400" y="1717309"/>
            <a:ext cx="1779009" cy="1289781"/>
          </a:xfrm>
        </p:spPr>
      </p:pic>
      <p:sp>
        <p:nvSpPr>
          <p:cNvPr id="8" name="Title 7"/>
          <p:cNvSpPr>
            <a:spLocks noGrp="1"/>
          </p:cNvSpPr>
          <p:nvPr>
            <p:ph type="title"/>
          </p:nvPr>
        </p:nvSpPr>
        <p:spPr>
          <a:xfrm>
            <a:off x="152400" y="228600"/>
            <a:ext cx="8839200" cy="1219200"/>
          </a:xfrm>
        </p:spPr>
        <p:txBody>
          <a:bodyPr/>
          <a:lstStyle/>
          <a:p>
            <a:pPr>
              <a:buNone/>
            </a:pPr>
            <a:r>
              <a:rPr lang="en-US" dirty="0" smtClean="0">
                <a:solidFill>
                  <a:srgbClr val="FF0000"/>
                </a:solidFill>
              </a:rPr>
              <a:t>It is not about getting kids comfortable with where they are, but where they are going to be in 20-30-40 years</a:t>
            </a:r>
            <a:endParaRPr lang="en-US" dirty="0">
              <a:solidFill>
                <a:srgbClr val="FF0000"/>
              </a:solidFill>
            </a:endParaRPr>
          </a:p>
        </p:txBody>
      </p:sp>
      <p:sp>
        <p:nvSpPr>
          <p:cNvPr id="21" name="Left-Right Arrow 20"/>
          <p:cNvSpPr/>
          <p:nvPr/>
        </p:nvSpPr>
        <p:spPr>
          <a:xfrm flipH="1">
            <a:off x="2590800" y="2057400"/>
            <a:ext cx="609600" cy="304800"/>
          </a:xfrm>
          <a:prstGeom prst="lef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Left-Right Arrow 14"/>
          <p:cNvSpPr/>
          <p:nvPr/>
        </p:nvSpPr>
        <p:spPr>
          <a:xfrm flipH="1">
            <a:off x="5265357" y="2049843"/>
            <a:ext cx="609600" cy="304800"/>
          </a:xfrm>
          <a:prstGeom prst="lef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down)">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down)">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wipe(down)">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ppt_w</p:attrName>
                                        </p:attrNameLst>
                                      </p:cBhvr>
                                      <p:tavLst>
                                        <p:tav tm="0">
                                          <p:val>
                                            <p:fltVal val="0"/>
                                          </p:val>
                                        </p:tav>
                                        <p:tav tm="100000">
                                          <p:val>
                                            <p:strVal val="#ppt_w"/>
                                          </p:val>
                                        </p:tav>
                                      </p:tavLst>
                                    </p:anim>
                                    <p:anim calcmode="lin" valueType="num">
                                      <p:cBhvr>
                                        <p:cTn id="34" dur="1000" fill="hold"/>
                                        <p:tgtEl>
                                          <p:spTgt spid="21"/>
                                        </p:tgtEl>
                                        <p:attrNameLst>
                                          <p:attrName>ppt_h</p:attrName>
                                        </p:attrNameLst>
                                      </p:cBhvr>
                                      <p:tavLst>
                                        <p:tav tm="0">
                                          <p:val>
                                            <p:fltVal val="0"/>
                                          </p:val>
                                        </p:tav>
                                        <p:tav tm="100000">
                                          <p:val>
                                            <p:strVal val="#ppt_h"/>
                                          </p:val>
                                        </p:tav>
                                      </p:tavLst>
                                    </p:anim>
                                    <p:anim calcmode="lin" valueType="num">
                                      <p:cBhvr>
                                        <p:cTn id="35" dur="1000" fill="hold"/>
                                        <p:tgtEl>
                                          <p:spTgt spid="21"/>
                                        </p:tgtEl>
                                        <p:attrNameLst>
                                          <p:attrName>style.rotation</p:attrName>
                                        </p:attrNameLst>
                                      </p:cBhvr>
                                      <p:tavLst>
                                        <p:tav tm="0">
                                          <p:val>
                                            <p:fltVal val="90"/>
                                          </p:val>
                                        </p:tav>
                                        <p:tav tm="100000">
                                          <p:val>
                                            <p:fltVal val="0"/>
                                          </p:val>
                                        </p:tav>
                                      </p:tavLst>
                                    </p:anim>
                                    <p:animEffect transition="in" filter="fade">
                                      <p:cBhvr>
                                        <p:cTn id="36" dur="1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barn(inVertical)">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animEffect transition="in" filter="barn(inVertical)">
                                      <p:cBhvr>
                                        <p:cTn id="51" dur="500"/>
                                        <p:tgtEl>
                                          <p:spTgt spid="10">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fltVal val="0"/>
                                          </p:val>
                                        </p:tav>
                                        <p:tav tm="100000">
                                          <p:val>
                                            <p:strVal val="#ppt_w"/>
                                          </p:val>
                                        </p:tav>
                                      </p:tavLst>
                                    </p:anim>
                                    <p:anim calcmode="lin" valueType="num">
                                      <p:cBhvr>
                                        <p:cTn id="57" dur="1000" fill="hold"/>
                                        <p:tgtEl>
                                          <p:spTgt spid="15"/>
                                        </p:tgtEl>
                                        <p:attrNameLst>
                                          <p:attrName>ppt_h</p:attrName>
                                        </p:attrNameLst>
                                      </p:cBhvr>
                                      <p:tavLst>
                                        <p:tav tm="0">
                                          <p:val>
                                            <p:fltVal val="0"/>
                                          </p:val>
                                        </p:tav>
                                        <p:tav tm="100000">
                                          <p:val>
                                            <p:strVal val="#ppt_h"/>
                                          </p:val>
                                        </p:tav>
                                      </p:tavLst>
                                    </p:anim>
                                    <p:anim calcmode="lin" valueType="num">
                                      <p:cBhvr>
                                        <p:cTn id="58" dur="1000" fill="hold"/>
                                        <p:tgtEl>
                                          <p:spTgt spid="15"/>
                                        </p:tgtEl>
                                        <p:attrNameLst>
                                          <p:attrName>style.rotation</p:attrName>
                                        </p:attrNameLst>
                                      </p:cBhvr>
                                      <p:tavLst>
                                        <p:tav tm="0">
                                          <p:val>
                                            <p:fltVal val="90"/>
                                          </p:val>
                                        </p:tav>
                                        <p:tav tm="100000">
                                          <p:val>
                                            <p:fltVal val="0"/>
                                          </p:val>
                                        </p:tav>
                                      </p:tavLst>
                                    </p:anim>
                                    <p:animEffect transition="in" filter="fade">
                                      <p:cBhvr>
                                        <p:cTn id="59" dur="1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barn(inVertical)">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2">
                                            <p:txEl>
                                              <p:pRg st="0" end="0"/>
                                            </p:txEl>
                                          </p:spTgt>
                                        </p:tgtEl>
                                        <p:attrNameLst>
                                          <p:attrName>style.visibility</p:attrName>
                                        </p:attrNameLst>
                                      </p:cBhvr>
                                      <p:to>
                                        <p:strVal val="visible"/>
                                      </p:to>
                                    </p:set>
                                    <p:animEffect transition="in" filter="barn(inVertical)">
                                      <p:cBhvr>
                                        <p:cTn id="69" dur="500"/>
                                        <p:tgtEl>
                                          <p:spTgt spid="12">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2">
                                            <p:txEl>
                                              <p:pRg st="1" end="1"/>
                                            </p:txEl>
                                          </p:spTgt>
                                        </p:tgtEl>
                                        <p:attrNameLst>
                                          <p:attrName>style.visibility</p:attrName>
                                        </p:attrNameLst>
                                      </p:cBhvr>
                                      <p:to>
                                        <p:strVal val="visible"/>
                                      </p:to>
                                    </p:set>
                                    <p:animEffect transition="in" filter="barn(inVertical)">
                                      <p:cBhvr>
                                        <p:cTn id="7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2" grpId="0" build="p"/>
      <p:bldP spid="8" grpId="0"/>
      <p:bldP spid="21"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eclipse\Downloads\tree_of_knowledge_book_drop_500_wht.gif"/>
          <p:cNvPicPr>
            <a:picLocks noChangeAspect="1" noChangeArrowheads="1" noCrop="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 y="488655"/>
            <a:ext cx="4647670" cy="57597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762000"/>
            <a:ext cx="4313332" cy="2933700"/>
          </a:xfrm>
          <a:prstGeom prst="rect">
            <a:avLst/>
          </a:prstGeom>
        </p:spPr>
      </p:pic>
    </p:spTree>
    <p:extLst>
      <p:ext uri="{BB962C8B-B14F-4D97-AF65-F5344CB8AC3E}">
        <p14:creationId xmlns:p14="http://schemas.microsoft.com/office/powerpoint/2010/main" val="69446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239374"/>
            <a:ext cx="8763000" cy="751226"/>
          </a:xfrm>
          <a:prstGeom prst="rect">
            <a:avLst/>
          </a:prstGeom>
        </p:spPr>
        <p:txBody>
          <a:bodyPr vert="horz" lIns="91440" tIns="45720" rIns="91440" bIns="45720" rtlCol="0" anchor="b">
            <a:noAutofit/>
          </a:bodyPr>
          <a:lstStyle>
            <a:lvl1pPr algn="l" defTabSz="914400" rtl="0" eaLnBrk="1" latinLnBrk="0" hangingPunct="1">
              <a:spcBef>
                <a:spcPct val="0"/>
              </a:spcBef>
              <a:buClr>
                <a:schemeClr val="accent1">
                  <a:lumMod val="75000"/>
                </a:schemeClr>
              </a:buClr>
              <a:buFont typeface="Arial" pitchFamily="34" charset="0"/>
              <a:buChar char="•"/>
              <a:defRPr sz="1800" b="1" kern="1200" baseline="0">
                <a:solidFill>
                  <a:schemeClr val="accent2">
                    <a:lumMod val="75000"/>
                  </a:schemeClr>
                </a:solidFill>
                <a:latin typeface="+mj-lt"/>
                <a:ea typeface="+mj-ea"/>
                <a:cs typeface="Segoe UI" pitchFamily="34" charset="0"/>
              </a:defRPr>
            </a:lvl1pPr>
          </a:lstStyle>
          <a:p>
            <a:pPr algn="ctr">
              <a:buNone/>
            </a:pPr>
            <a:r>
              <a:rPr lang="en-US" sz="4000" dirty="0" smtClean="0">
                <a:solidFill>
                  <a:srgbClr val="FF0000"/>
                </a:solidFill>
              </a:rPr>
              <a:t>World Languages / Global Competency</a:t>
            </a:r>
            <a:endParaRPr lang="en-US" sz="4000" dirty="0">
              <a:solidFill>
                <a:srgbClr val="FF0000"/>
              </a:solidFill>
            </a:endParaRPr>
          </a:p>
        </p:txBody>
      </p:sp>
      <p:sp>
        <p:nvSpPr>
          <p:cNvPr id="6" name="Subtitle 2"/>
          <p:cNvSpPr txBox="1">
            <a:spLocks/>
          </p:cNvSpPr>
          <p:nvPr/>
        </p:nvSpPr>
        <p:spPr>
          <a:xfrm>
            <a:off x="228600" y="1143000"/>
            <a:ext cx="8686800" cy="55626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3200" kern="1200">
                <a:solidFill>
                  <a:schemeClr val="accent2">
                    <a:lumMod val="75000"/>
                  </a:schemeClr>
                </a:solidFill>
                <a:latin typeface="+mn-lt"/>
                <a:ea typeface="+mn-ea"/>
                <a:cs typeface="Segoe UI" pitchFamily="34" charset="0"/>
              </a:defRPr>
            </a:lvl1pPr>
            <a:lvl2pPr marL="4572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2800" kern="1200">
                <a:solidFill>
                  <a:schemeClr val="accent2">
                    <a:lumMod val="75000"/>
                  </a:schemeClr>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2400" kern="1200">
                <a:solidFill>
                  <a:schemeClr val="accent2">
                    <a:lumMod val="75000"/>
                  </a:schemeClr>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2000" kern="1200">
                <a:solidFill>
                  <a:schemeClr val="accent2">
                    <a:lumMod val="75000"/>
                  </a:schemeClr>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2000" kern="1200">
                <a:solidFill>
                  <a:schemeClr val="accent2">
                    <a:lumMod val="75000"/>
                  </a:schemeClr>
                </a:solidFill>
                <a:latin typeface="+mn-lt"/>
                <a:ea typeface="+mn-ea"/>
                <a:cs typeface="Segoe UI" pitchFamily="34" charset="0"/>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sz="2800" dirty="0" smtClean="0">
                <a:solidFill>
                  <a:schemeClr val="tx1"/>
                </a:solidFill>
              </a:rPr>
              <a:t>Alfonso De Torres </a:t>
            </a:r>
            <a:r>
              <a:rPr lang="en-US" sz="2800" dirty="0" err="1">
                <a:solidFill>
                  <a:schemeClr val="tx1"/>
                </a:solidFill>
              </a:rPr>
              <a:t>Núñez</a:t>
            </a:r>
            <a:r>
              <a:rPr lang="en-US" sz="2800" dirty="0">
                <a:solidFill>
                  <a:schemeClr val="tx1"/>
                </a:solidFill>
              </a:rPr>
              <a:t>, </a:t>
            </a:r>
            <a:r>
              <a:rPr lang="en-US" sz="2800" dirty="0" smtClean="0">
                <a:solidFill>
                  <a:schemeClr val="tx1"/>
                </a:solidFill>
              </a:rPr>
              <a:t>World Languages Consultant</a:t>
            </a:r>
          </a:p>
          <a:p>
            <a:r>
              <a:rPr lang="en-US" sz="2800" b="1" u="sng" dirty="0" smtClean="0">
                <a:solidFill>
                  <a:schemeClr val="tx1"/>
                </a:solidFill>
              </a:rPr>
              <a:t>Alfonso.detorresnunez@education.ky.gov</a:t>
            </a:r>
          </a:p>
          <a:p>
            <a:endParaRPr lang="en-US" sz="2800" dirty="0" smtClean="0">
              <a:solidFill>
                <a:schemeClr val="tx1"/>
              </a:solidFill>
            </a:endParaRPr>
          </a:p>
          <a:p>
            <a:r>
              <a:rPr lang="en-US" sz="2800" dirty="0">
                <a:solidFill>
                  <a:schemeClr val="tx1"/>
                </a:solidFill>
              </a:rPr>
              <a:t>Kelly Clark, lead consultant Global Competency</a:t>
            </a:r>
          </a:p>
          <a:p>
            <a:r>
              <a:rPr lang="en-US" sz="2800" b="1" u="sng" dirty="0">
                <a:solidFill>
                  <a:schemeClr val="tx1"/>
                </a:solidFill>
              </a:rPr>
              <a:t>Kelly.clark@education.ky.gov</a:t>
            </a:r>
          </a:p>
          <a:p>
            <a:endParaRPr lang="en-US" sz="2800" dirty="0" smtClean="0">
              <a:solidFill>
                <a:schemeClr val="tx1"/>
              </a:solidFill>
            </a:endParaRPr>
          </a:p>
          <a:p>
            <a:r>
              <a:rPr lang="en-US" sz="2800" dirty="0" smtClean="0">
                <a:solidFill>
                  <a:schemeClr val="tx1"/>
                </a:solidFill>
              </a:rPr>
              <a:t>Jamee Barton, lead consultant Program Reviews</a:t>
            </a:r>
          </a:p>
          <a:p>
            <a:r>
              <a:rPr lang="en-US" sz="2800" b="1" u="sng" dirty="0" smtClean="0">
                <a:solidFill>
                  <a:schemeClr val="tx1"/>
                </a:solidFill>
              </a:rPr>
              <a:t>Jamee.Barton@education.ky.gov</a:t>
            </a:r>
          </a:p>
        </p:txBody>
      </p:sp>
    </p:spTree>
    <p:extLst>
      <p:ext uri="{BB962C8B-B14F-4D97-AF65-F5344CB8AC3E}">
        <p14:creationId xmlns:p14="http://schemas.microsoft.com/office/powerpoint/2010/main" val="3311477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6629400" cy="6019800"/>
          </a:xfrm>
          <a:prstGeom prst="rect">
            <a:avLst/>
          </a:prstGeom>
          <a:ln>
            <a:solidFill>
              <a:schemeClr val="tx1"/>
            </a:solidFill>
          </a:ln>
        </p:spPr>
      </p:pic>
    </p:spTree>
    <p:extLst>
      <p:ext uri="{BB962C8B-B14F-4D97-AF65-F5344CB8AC3E}">
        <p14:creationId xmlns:p14="http://schemas.microsoft.com/office/powerpoint/2010/main" val="3655123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4502" y="228600"/>
            <a:ext cx="5500698"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Did you know…?</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 Placeholder 10"/>
          <p:cNvSpPr txBox="1">
            <a:spLocks/>
          </p:cNvSpPr>
          <p:nvPr/>
        </p:nvSpPr>
        <p:spPr>
          <a:xfrm>
            <a:off x="228600" y="1295400"/>
            <a:ext cx="8686800" cy="5029200"/>
          </a:xfrm>
          <a:prstGeom prst="rect">
            <a:avLst/>
          </a:prstGeom>
        </p:spPr>
        <p:txBody>
          <a:bodyPr>
            <a:noAutofit/>
          </a:bodyPr>
          <a:lstStyle>
            <a:lvl1pPr marL="173038" indent="-173038" algn="l" defTabSz="914400" rtl="0" eaLnBrk="1" latinLnBrk="0" hangingPunct="1">
              <a:lnSpc>
                <a:spcPct val="100000"/>
              </a:lnSpc>
              <a:spcBef>
                <a:spcPct val="20000"/>
              </a:spcBef>
              <a:buClr>
                <a:schemeClr val="accent1">
                  <a:lumMod val="75000"/>
                </a:schemeClr>
              </a:buClr>
              <a:buSzPct val="70000"/>
              <a:buFont typeface="Arial" pitchFamily="34" charset="0"/>
              <a:buChar char="•"/>
              <a:defRPr sz="32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900" dirty="0" smtClean="0"/>
              <a:t>From </a:t>
            </a:r>
            <a:r>
              <a:rPr lang="en-US" sz="1900" dirty="0"/>
              <a:t>the </a:t>
            </a:r>
            <a:r>
              <a:rPr lang="en-US" sz="1900" b="1" u="sng" dirty="0">
                <a:solidFill>
                  <a:srgbClr val="FF0000"/>
                </a:solidFill>
              </a:rPr>
              <a:t>US Department of Commerce</a:t>
            </a:r>
            <a:r>
              <a:rPr lang="en-US" sz="1900" dirty="0"/>
              <a:t>, just in 2013 (awaiting for all year results from 2014):</a:t>
            </a:r>
          </a:p>
          <a:p>
            <a:pPr>
              <a:buClr>
                <a:schemeClr val="accent2">
                  <a:lumMod val="75000"/>
                </a:schemeClr>
              </a:buClr>
              <a:buFont typeface="Wingdings" panose="05000000000000000000" pitchFamily="2" charset="2"/>
              <a:buChar char="Ø"/>
            </a:pPr>
            <a:r>
              <a:rPr lang="en-US" sz="1900" dirty="0" smtClean="0"/>
              <a:t>Kentucky </a:t>
            </a:r>
            <a:r>
              <a:rPr lang="en-US" sz="1900" dirty="0"/>
              <a:t>ranked 2nd in the nation among states for percentage export growth and 8th in the U.S. for exports on a per capita basis.</a:t>
            </a:r>
          </a:p>
          <a:p>
            <a:pPr>
              <a:buClr>
                <a:schemeClr val="accent2">
                  <a:lumMod val="75000"/>
                </a:schemeClr>
              </a:buClr>
              <a:buFont typeface="Wingdings" panose="05000000000000000000" pitchFamily="2" charset="2"/>
              <a:buChar char="Ø"/>
            </a:pPr>
            <a:r>
              <a:rPr lang="en-US" sz="1900" dirty="0" smtClean="0"/>
              <a:t>Kentucky </a:t>
            </a:r>
            <a:r>
              <a:rPr lang="en-US" sz="1900" dirty="0"/>
              <a:t>exports totaled a record $25.285 billion in 2013.</a:t>
            </a:r>
          </a:p>
          <a:p>
            <a:pPr>
              <a:buClr>
                <a:schemeClr val="accent2">
                  <a:lumMod val="75000"/>
                </a:schemeClr>
              </a:buClr>
              <a:buFont typeface="Wingdings" panose="05000000000000000000" pitchFamily="2" charset="2"/>
              <a:buChar char="Ø"/>
            </a:pPr>
            <a:r>
              <a:rPr lang="en-US" sz="1900" dirty="0" smtClean="0"/>
              <a:t>Kentucky </a:t>
            </a:r>
            <a:r>
              <a:rPr lang="en-US" sz="1900" dirty="0"/>
              <a:t>ranks 18th in the nation in total exports.</a:t>
            </a:r>
          </a:p>
          <a:p>
            <a:pPr>
              <a:buClr>
                <a:schemeClr val="accent2">
                  <a:lumMod val="75000"/>
                </a:schemeClr>
              </a:buClr>
              <a:buFont typeface="Wingdings" panose="05000000000000000000" pitchFamily="2" charset="2"/>
              <a:buChar char="Ø"/>
            </a:pPr>
            <a:r>
              <a:rPr lang="en-US" sz="1900" dirty="0" smtClean="0"/>
              <a:t>Kentucky’s </a:t>
            </a:r>
            <a:r>
              <a:rPr lang="en-US" sz="1900" dirty="0"/>
              <a:t>total exports increased by 14.3% or $3.16 billion from 2012 to 2013.</a:t>
            </a:r>
          </a:p>
          <a:p>
            <a:pPr>
              <a:buClr>
                <a:schemeClr val="accent2">
                  <a:lumMod val="75000"/>
                </a:schemeClr>
              </a:buClr>
              <a:buFont typeface="Wingdings" panose="05000000000000000000" pitchFamily="2" charset="2"/>
              <a:buChar char="Ø"/>
            </a:pPr>
            <a:r>
              <a:rPr lang="en-US" sz="1900" dirty="0" smtClean="0"/>
              <a:t>Manufactured </a:t>
            </a:r>
            <a:r>
              <a:rPr lang="en-US" sz="1900" dirty="0"/>
              <a:t>goods accounted for nearly 98.5% of all Kentucky exports in 2013.</a:t>
            </a:r>
          </a:p>
          <a:p>
            <a:pPr>
              <a:buClr>
                <a:schemeClr val="accent2">
                  <a:lumMod val="75000"/>
                </a:schemeClr>
              </a:buClr>
              <a:buFont typeface="Wingdings" panose="05000000000000000000" pitchFamily="2" charset="2"/>
              <a:buChar char="Ø"/>
            </a:pPr>
            <a:r>
              <a:rPr lang="en-US" sz="1900" dirty="0" smtClean="0"/>
              <a:t>Kentucky </a:t>
            </a:r>
            <a:r>
              <a:rPr lang="en-US" sz="1900" dirty="0"/>
              <a:t>exported to 198 countries during 2013.</a:t>
            </a:r>
          </a:p>
          <a:p>
            <a:pPr>
              <a:buClr>
                <a:schemeClr val="accent2">
                  <a:lumMod val="75000"/>
                </a:schemeClr>
              </a:buClr>
              <a:buFont typeface="Wingdings" panose="05000000000000000000" pitchFamily="2" charset="2"/>
              <a:buChar char="Ø"/>
            </a:pPr>
            <a:r>
              <a:rPr lang="en-US" sz="1900" dirty="0" smtClean="0"/>
              <a:t>Top </a:t>
            </a:r>
            <a:r>
              <a:rPr lang="en-US" sz="1900" dirty="0"/>
              <a:t>export industry sectors in Kentucky include: Aerospace, </a:t>
            </a:r>
            <a:endParaRPr lang="en-US" sz="1900" dirty="0" smtClean="0"/>
          </a:p>
          <a:p>
            <a:pPr marL="0" indent="0">
              <a:buClr>
                <a:schemeClr val="accent2">
                  <a:lumMod val="75000"/>
                </a:schemeClr>
              </a:buClr>
              <a:buNone/>
            </a:pPr>
            <a:r>
              <a:rPr lang="en-US" sz="1900" dirty="0" smtClean="0"/>
              <a:t>    motor </a:t>
            </a:r>
            <a:r>
              <a:rPr lang="en-US" sz="1900" dirty="0"/>
              <a:t>vehicles, synthetic fibers, pharmaceuticals, and basic chemicals.</a:t>
            </a:r>
          </a:p>
          <a:p>
            <a:pPr>
              <a:buClr>
                <a:schemeClr val="accent2">
                  <a:lumMod val="75000"/>
                </a:schemeClr>
              </a:buClr>
              <a:buFont typeface="Wingdings" panose="05000000000000000000" pitchFamily="2" charset="2"/>
              <a:buChar char="Ø"/>
            </a:pPr>
            <a:r>
              <a:rPr lang="en-US" sz="1900" dirty="0" smtClean="0"/>
              <a:t>Canada</a:t>
            </a:r>
            <a:r>
              <a:rPr lang="en-US" sz="1900" dirty="0"/>
              <a:t>, Mexico, the United Kingdom, China, Brazil, Japan, France, </a:t>
            </a:r>
            <a:endParaRPr lang="en-US" sz="1900" dirty="0" smtClean="0"/>
          </a:p>
          <a:p>
            <a:pPr marL="0" indent="0">
              <a:buClr>
                <a:schemeClr val="accent2">
                  <a:lumMod val="75000"/>
                </a:schemeClr>
              </a:buClr>
              <a:buNone/>
            </a:pPr>
            <a:r>
              <a:rPr lang="en-US" sz="1900" dirty="0"/>
              <a:t> </a:t>
            </a:r>
            <a:r>
              <a:rPr lang="en-US" sz="1900" dirty="0" smtClean="0"/>
              <a:t>   and </a:t>
            </a:r>
            <a:r>
              <a:rPr lang="en-US" sz="1900" dirty="0"/>
              <a:t>Germany are Kentucky’s top export markets</a:t>
            </a:r>
            <a:r>
              <a:rPr lang="en-US" sz="1900" dirty="0" smtClean="0"/>
              <a:t>.</a:t>
            </a:r>
            <a:endParaRPr lang="en-US" sz="1900" b="1" dirty="0">
              <a:solidFill>
                <a:srgbClr val="FF0000"/>
              </a:solidFill>
            </a:endParaRPr>
          </a:p>
        </p:txBody>
      </p:sp>
    </p:spTree>
    <p:extLst>
      <p:ext uri="{BB962C8B-B14F-4D97-AF65-F5344CB8AC3E}">
        <p14:creationId xmlns:p14="http://schemas.microsoft.com/office/powerpoint/2010/main" val="10224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fade">
                                      <p:cBhvr>
                                        <p:cTn id="48" dur="1000"/>
                                        <p:tgtEl>
                                          <p:spTgt spid="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Effect transition="in" filter="fade">
                                      <p:cBhvr>
                                        <p:cTn id="53" dur="1000"/>
                                        <p:tgtEl>
                                          <p:spTgt spid="5">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Effect transition="in" filter="fade">
                                      <p:cBhvr>
                                        <p:cTn id="58" dur="1000"/>
                                        <p:tgtEl>
                                          <p:spTgt spid="5">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Effect transition="in" filter="fade">
                                      <p:cBhvr>
                                        <p:cTn id="63"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4502" y="228600"/>
            <a:ext cx="5500698"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Did you know…?</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 Placeholder 10"/>
          <p:cNvSpPr txBox="1">
            <a:spLocks/>
          </p:cNvSpPr>
          <p:nvPr/>
        </p:nvSpPr>
        <p:spPr>
          <a:xfrm>
            <a:off x="228600" y="1295400"/>
            <a:ext cx="8001000" cy="4572000"/>
          </a:xfrm>
          <a:prstGeom prst="rect">
            <a:avLst/>
          </a:prstGeom>
        </p:spPr>
        <p:txBody>
          <a:bodyPr>
            <a:normAutofit/>
          </a:bodyPr>
          <a:lstStyle>
            <a:lvl1pPr marL="173038" indent="-173038" algn="l" defTabSz="914400" rtl="0" eaLnBrk="1" latinLnBrk="0" hangingPunct="1">
              <a:lnSpc>
                <a:spcPct val="100000"/>
              </a:lnSpc>
              <a:spcBef>
                <a:spcPct val="20000"/>
              </a:spcBef>
              <a:buClr>
                <a:schemeClr val="accent1">
                  <a:lumMod val="75000"/>
                </a:schemeClr>
              </a:buClr>
              <a:buSzPct val="70000"/>
              <a:buFont typeface="Arial" pitchFamily="34" charset="0"/>
              <a:buChar char="•"/>
              <a:defRPr sz="32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Examples </a:t>
            </a:r>
            <a:r>
              <a:rPr lang="en-US" sz="2000" dirty="0"/>
              <a:t>of facilities with foreign ownership in the region that you lead</a:t>
            </a:r>
            <a:r>
              <a:rPr lang="en-US" sz="2000" dirty="0" smtClean="0"/>
              <a:t>:</a:t>
            </a:r>
          </a:p>
          <a:p>
            <a:pPr marL="0" indent="0">
              <a:buNone/>
            </a:pPr>
            <a:endParaRPr lang="en-US" sz="800" dirty="0"/>
          </a:p>
          <a:p>
            <a:pPr>
              <a:buClr>
                <a:schemeClr val="accent2">
                  <a:lumMod val="75000"/>
                </a:schemeClr>
              </a:buClr>
              <a:buFont typeface="Wingdings" panose="05000000000000000000" pitchFamily="2" charset="2"/>
              <a:buChar char="Ø"/>
            </a:pPr>
            <a:r>
              <a:rPr lang="en-US" sz="2000" b="1" u="sng" dirty="0" smtClean="0"/>
              <a:t>Pike </a:t>
            </a:r>
            <a:r>
              <a:rPr lang="en-US" sz="2000" b="1" u="sng" dirty="0"/>
              <a:t>Co.</a:t>
            </a:r>
            <a:r>
              <a:rPr lang="en-US" sz="2000" dirty="0"/>
              <a:t>: SGS Mineral </a:t>
            </a:r>
            <a:r>
              <a:rPr lang="en-US" sz="2000" dirty="0" smtClean="0"/>
              <a:t>Services (Switzerland)</a:t>
            </a:r>
            <a:endParaRPr lang="en-US" sz="800" dirty="0" smtClean="0"/>
          </a:p>
        </p:txBody>
      </p:sp>
    </p:spTree>
    <p:extLst>
      <p:ext uri="{BB962C8B-B14F-4D97-AF65-F5344CB8AC3E}">
        <p14:creationId xmlns:p14="http://schemas.microsoft.com/office/powerpoint/2010/main" val="2367250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clark\AppData\Local\Microsoft\Windows\Temporary Internet Files\Content.IE5\IVXYNI1L\MM900040930[1].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05400" y="4686600"/>
            <a:ext cx="1828800" cy="1180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a:xfrm>
            <a:off x="5257800" y="1617181"/>
            <a:ext cx="3505200" cy="3107219"/>
          </a:xfrm>
        </p:spPr>
        <p:txBody>
          <a:bodyPr>
            <a:normAutofit/>
          </a:bodyPr>
          <a:lstStyle/>
          <a:p>
            <a:pPr>
              <a:lnSpc>
                <a:spcPct val="200000"/>
              </a:lnSpc>
            </a:pPr>
            <a:r>
              <a:rPr lang="en-US" sz="2000" dirty="0" smtClean="0"/>
              <a:t>When people think Kentucky, they don’t jump to industry or manufacturing right away. (Besides food, coal and horses)</a:t>
            </a:r>
            <a:endParaRPr lang="en-US" sz="2000" dirty="0"/>
          </a:p>
        </p:txBody>
      </p:sp>
      <p:sp>
        <p:nvSpPr>
          <p:cNvPr id="2" name="Footer Placeholder 1"/>
          <p:cNvSpPr>
            <a:spLocks noGrp="1"/>
          </p:cNvSpPr>
          <p:nvPr>
            <p:ph type="ftr" sz="quarter" idx="15"/>
          </p:nvPr>
        </p:nvSpPr>
        <p:spPr/>
        <p:txBody>
          <a:bodyPr/>
          <a:lstStyle/>
          <a:p>
            <a:r>
              <a:rPr lang="en-US" smtClean="0"/>
              <a:t>Conway New Plant Data 2013</a:t>
            </a:r>
            <a:endParaRPr lang="en-US" dirty="0"/>
          </a:p>
        </p:txBody>
      </p:sp>
      <p:sp>
        <p:nvSpPr>
          <p:cNvPr id="4" name="Title 3"/>
          <p:cNvSpPr>
            <a:spLocks noGrp="1"/>
          </p:cNvSpPr>
          <p:nvPr>
            <p:ph type="title"/>
          </p:nvPr>
        </p:nvSpPr>
        <p:spPr>
          <a:xfrm>
            <a:off x="0" y="1"/>
            <a:ext cx="9144000" cy="685800"/>
          </a:xfrm>
        </p:spPr>
        <p:txBody>
          <a:bodyPr/>
          <a:lstStyle/>
          <a:p>
            <a:pPr algn="ctr">
              <a:buNone/>
            </a:pPr>
            <a:r>
              <a:rPr lang="en-US" dirty="0" smtClean="0">
                <a:solidFill>
                  <a:srgbClr val="FF0000"/>
                </a:solidFill>
                <a:latin typeface="Rockwell Extra Bold" panose="02060903040505020403" pitchFamily="18" charset="0"/>
              </a:rPr>
              <a:t>QUIZ</a:t>
            </a:r>
            <a:endParaRPr lang="en-US" dirty="0">
              <a:solidFill>
                <a:srgbClr val="FF0000"/>
              </a:solidFill>
              <a:latin typeface="Rockwell Extra Bold" panose="02060903040505020403" pitchFamily="18" charset="0"/>
            </a:endParaRPr>
          </a:p>
        </p:txBody>
      </p:sp>
      <p:sp>
        <p:nvSpPr>
          <p:cNvPr id="5" name="Text Placeholder 4"/>
          <p:cNvSpPr>
            <a:spLocks noGrp="1"/>
          </p:cNvSpPr>
          <p:nvPr>
            <p:ph type="body" sz="quarter" idx="13"/>
          </p:nvPr>
        </p:nvSpPr>
        <p:spPr>
          <a:xfrm>
            <a:off x="0" y="685800"/>
            <a:ext cx="9144000" cy="381000"/>
          </a:xfrm>
        </p:spPr>
        <p:txBody>
          <a:bodyPr>
            <a:noAutofit/>
          </a:bodyPr>
          <a:lstStyle/>
          <a:p>
            <a:pPr algn="ctr"/>
            <a:r>
              <a:rPr lang="en-US" sz="2000" b="1" dirty="0" smtClean="0"/>
              <a:t>What are the top Kentucky industries?</a:t>
            </a:r>
            <a:endParaRPr lang="en-US" sz="2000" i="1" dirty="0">
              <a:solidFill>
                <a:srgbClr val="FFC000"/>
              </a:solidFill>
            </a:endParaRPr>
          </a:p>
        </p:txBody>
      </p:sp>
      <p:sp>
        <p:nvSpPr>
          <p:cNvPr id="9" name="Text Placeholder 4"/>
          <p:cNvSpPr txBox="1">
            <a:spLocks/>
          </p:cNvSpPr>
          <p:nvPr/>
        </p:nvSpPr>
        <p:spPr>
          <a:xfrm>
            <a:off x="0" y="1066800"/>
            <a:ext cx="9144000" cy="390525"/>
          </a:xfrm>
          <a:prstGeom prst="rect">
            <a:avLst/>
          </a:prstGeom>
        </p:spPr>
        <p:txBody>
          <a:bodyPr vert="horz" lIns="91440" tIns="45720" rIns="91440" bIns="45720" rtlCol="0">
            <a:noAutofit/>
          </a:bodyPr>
          <a:lstStyle>
            <a:lvl1pPr marL="173038" indent="-173038" algn="l" defTabSz="914400" rtl="0" eaLnBrk="1" latinLnBrk="0" hangingPunct="1">
              <a:lnSpc>
                <a:spcPct val="100000"/>
              </a:lnSpc>
              <a:spcBef>
                <a:spcPct val="20000"/>
              </a:spcBef>
              <a:buClr>
                <a:schemeClr val="accent1">
                  <a:lumMod val="75000"/>
                </a:schemeClr>
              </a:buClr>
              <a:buSzPct val="70000"/>
              <a:buFontTx/>
              <a:buNone/>
              <a:defRPr sz="24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i="1" dirty="0" smtClean="0">
                <a:solidFill>
                  <a:srgbClr val="FFC000"/>
                </a:solidFill>
              </a:rPr>
              <a:t>Please, be fair and do not google the answers</a:t>
            </a:r>
            <a:endParaRPr lang="en-US" sz="2000" i="1" dirty="0">
              <a:solidFill>
                <a:srgbClr val="FFC000"/>
              </a:solidFill>
            </a:endParaRPr>
          </a:p>
        </p:txBody>
      </p:sp>
      <p:grpSp>
        <p:nvGrpSpPr>
          <p:cNvPr id="10" name="Group 9"/>
          <p:cNvGrpSpPr/>
          <p:nvPr/>
        </p:nvGrpSpPr>
        <p:grpSpPr>
          <a:xfrm>
            <a:off x="457200" y="1617181"/>
            <a:ext cx="4572000" cy="4876800"/>
            <a:chOff x="457200" y="1617181"/>
            <a:chExt cx="4572000" cy="4876800"/>
          </a:xfrm>
        </p:grpSpPr>
        <p:sp>
          <p:nvSpPr>
            <p:cNvPr id="6" name="TextBox 5"/>
            <p:cNvSpPr txBox="1"/>
            <p:nvPr/>
          </p:nvSpPr>
          <p:spPr>
            <a:xfrm>
              <a:off x="457200" y="1617181"/>
              <a:ext cx="4572000" cy="4876800"/>
            </a:xfrm>
            <a:prstGeom prst="rect">
              <a:avLst/>
            </a:prstGeom>
            <a:solidFill>
              <a:srgbClr val="FFC000"/>
            </a:solidFill>
            <a:ln w="38100">
              <a:solidFill>
                <a:schemeClr val="tx1"/>
              </a:solidFill>
            </a:ln>
          </p:spPr>
          <p:txBody>
            <a:bodyPr vert="horz" wrap="square" lIns="91440" tIns="45720" rIns="91440" bIns="45720" rtlCol="0" anchor="t">
              <a:normAutofit/>
            </a:bodyPr>
            <a:lstStyle/>
            <a:p>
              <a:pPr marL="0" marR="0" indent="0" algn="ctr" defTabSz="914400" rtl="0" eaLnBrk="1" fontAlgn="auto" latinLnBrk="0" hangingPunct="1">
                <a:spcBef>
                  <a:spcPct val="0"/>
                </a:spcBef>
                <a:spcAft>
                  <a:spcPts val="0"/>
                </a:spcAft>
                <a:buClrTx/>
                <a:buSzTx/>
                <a:buFontTx/>
                <a:buNone/>
                <a:tabLst/>
              </a:pPr>
              <a:r>
                <a:rPr kumimoji="0" lang="en-US" sz="2400" b="0" i="0" u="sng" strike="noStrike" kern="1200" cap="none" spc="500" normalizeH="0" noProof="0" dirty="0" smtClean="0">
                  <a:ln>
                    <a:noFill/>
                  </a:ln>
                  <a:solidFill>
                    <a:srgbClr val="FF0000"/>
                  </a:solidFill>
                  <a:uLnTx/>
                  <a:uFillTx/>
                  <a:latin typeface="Rockwell Extra Bold" panose="02060903040505020403" pitchFamily="18" charset="0"/>
                  <a:ea typeface="+mj-ea"/>
                  <a:cs typeface="+mj-cs"/>
                </a:rPr>
                <a:t>Kentucky’s </a:t>
              </a:r>
              <a:br>
                <a:rPr kumimoji="0" lang="en-US" sz="2400" b="0" i="0" u="sng" strike="noStrike" kern="1200" cap="none" spc="500" normalizeH="0" noProof="0" dirty="0" smtClean="0">
                  <a:ln>
                    <a:noFill/>
                  </a:ln>
                  <a:solidFill>
                    <a:srgbClr val="FF0000"/>
                  </a:solidFill>
                  <a:uLnTx/>
                  <a:uFillTx/>
                  <a:latin typeface="Rockwell Extra Bold" panose="02060903040505020403" pitchFamily="18" charset="0"/>
                  <a:ea typeface="+mj-ea"/>
                  <a:cs typeface="+mj-cs"/>
                </a:rPr>
              </a:br>
              <a:r>
                <a:rPr kumimoji="0" lang="en-US" sz="2400" b="0" i="0" u="sng" strike="noStrike" kern="1200" cap="none" spc="500" normalizeH="0" noProof="0" dirty="0" smtClean="0">
                  <a:ln>
                    <a:noFill/>
                  </a:ln>
                  <a:solidFill>
                    <a:srgbClr val="FF0000"/>
                  </a:solidFill>
                  <a:uLnTx/>
                  <a:uFillTx/>
                  <a:latin typeface="Rockwell Extra Bold" panose="02060903040505020403" pitchFamily="18" charset="0"/>
                  <a:ea typeface="+mj-ea"/>
                  <a:cs typeface="+mj-cs"/>
                </a:rPr>
                <a:t>Top Industries</a:t>
              </a:r>
            </a:p>
            <a:p>
              <a:pPr marL="0" marR="0" indent="0" algn="ctr" defTabSz="914400" rtl="0" eaLnBrk="1" fontAlgn="auto" latinLnBrk="0" hangingPunct="1">
                <a:spcBef>
                  <a:spcPct val="0"/>
                </a:spcBef>
                <a:spcAft>
                  <a:spcPts val="0"/>
                </a:spcAft>
                <a:buClrTx/>
                <a:buSzTx/>
                <a:buFontTx/>
                <a:buNone/>
                <a:tabLst/>
              </a:pPr>
              <a:endParaRPr lang="en-US" sz="1000" dirty="0">
                <a:latin typeface="Rockwell Extra Bold" panose="02060903040505020403" pitchFamily="18" charset="0"/>
                <a:ea typeface="+mj-ea"/>
                <a:cs typeface="+mj-cs"/>
              </a:endParaRPr>
            </a:p>
          </p:txBody>
        </p:sp>
        <p:sp>
          <p:nvSpPr>
            <p:cNvPr id="7" name="TextBox 6"/>
            <p:cNvSpPr txBox="1"/>
            <p:nvPr/>
          </p:nvSpPr>
          <p:spPr>
            <a:xfrm>
              <a:off x="685800" y="2514600"/>
              <a:ext cx="4114800" cy="3657600"/>
            </a:xfrm>
            <a:prstGeom prst="roundRect">
              <a:avLst/>
            </a:prstGeom>
            <a:solidFill>
              <a:schemeClr val="bg1"/>
            </a:solidFill>
            <a:ln w="12700">
              <a:solidFill>
                <a:schemeClr val="tx1"/>
              </a:solidFill>
            </a:ln>
          </p:spPr>
          <p:txBody>
            <a:bodyPr vert="horz" wrap="square" lIns="91440" tIns="45720" rIns="91440" bIns="45720" rtlCol="0" anchor="ctr">
              <a:normAutofit fontScale="85000" lnSpcReduction="10000"/>
            </a:bodyPr>
            <a:lstStyle/>
            <a:p>
              <a:pPr algn="r">
                <a:lnSpc>
                  <a:spcPct val="150000"/>
                </a:lnSpc>
                <a:spcBef>
                  <a:spcPct val="0"/>
                </a:spcBef>
              </a:pPr>
              <a:r>
                <a:rPr lang="en-US" sz="2400" dirty="0">
                  <a:solidFill>
                    <a:schemeClr val="accent2">
                      <a:lumMod val="75000"/>
                    </a:schemeClr>
                  </a:solidFill>
                  <a:latin typeface="Rockwell Extra Bold" panose="02060903040505020403" pitchFamily="18" charset="0"/>
                </a:rPr>
                <a:t>Automotive</a:t>
              </a:r>
            </a:p>
            <a:p>
              <a:pPr>
                <a:lnSpc>
                  <a:spcPct val="150000"/>
                </a:lnSpc>
                <a:spcBef>
                  <a:spcPct val="0"/>
                </a:spcBef>
              </a:pPr>
              <a:r>
                <a:rPr lang="en-US" sz="2400" dirty="0">
                  <a:solidFill>
                    <a:schemeClr val="accent2">
                      <a:lumMod val="60000"/>
                      <a:lumOff val="40000"/>
                    </a:schemeClr>
                  </a:solidFill>
                  <a:latin typeface="Rockwell Extra Bold" panose="02060903040505020403" pitchFamily="18" charset="0"/>
                </a:rPr>
                <a:t>Biotechnology and Life Sciences</a:t>
              </a:r>
            </a:p>
            <a:p>
              <a:pPr algn="r">
                <a:lnSpc>
                  <a:spcPct val="150000"/>
                </a:lnSpc>
                <a:spcBef>
                  <a:spcPct val="0"/>
                </a:spcBef>
              </a:pPr>
              <a:r>
                <a:rPr lang="en-US" sz="2400" dirty="0">
                  <a:solidFill>
                    <a:schemeClr val="accent2">
                      <a:lumMod val="75000"/>
                    </a:schemeClr>
                  </a:solidFill>
                  <a:latin typeface="Rockwell Extra Bold" panose="02060903040505020403" pitchFamily="18" charset="0"/>
                </a:rPr>
                <a:t>Manufacturing</a:t>
              </a:r>
            </a:p>
            <a:p>
              <a:pPr>
                <a:lnSpc>
                  <a:spcPct val="150000"/>
                </a:lnSpc>
                <a:spcBef>
                  <a:spcPct val="0"/>
                </a:spcBef>
              </a:pPr>
              <a:r>
                <a:rPr lang="en-US" sz="2400" dirty="0" smtClean="0">
                  <a:solidFill>
                    <a:schemeClr val="accent2">
                      <a:lumMod val="60000"/>
                      <a:lumOff val="40000"/>
                    </a:schemeClr>
                  </a:solidFill>
                  <a:latin typeface="Rockwell Extra Bold" panose="02060903040505020403" pitchFamily="18" charset="0"/>
                </a:rPr>
                <a:t>Transportation </a:t>
              </a:r>
              <a:r>
                <a:rPr lang="en-US" sz="2400" dirty="0">
                  <a:solidFill>
                    <a:schemeClr val="accent2">
                      <a:lumMod val="60000"/>
                      <a:lumOff val="40000"/>
                    </a:schemeClr>
                  </a:solidFill>
                  <a:latin typeface="Rockwell Extra Bold" panose="02060903040505020403" pitchFamily="18" charset="0"/>
                </a:rPr>
                <a:t>and </a:t>
              </a:r>
              <a:r>
                <a:rPr lang="en-US" sz="2400" dirty="0" smtClean="0">
                  <a:solidFill>
                    <a:schemeClr val="accent2">
                      <a:lumMod val="60000"/>
                      <a:lumOff val="40000"/>
                    </a:schemeClr>
                  </a:solidFill>
                  <a:latin typeface="Rockwell Extra Bold" panose="02060903040505020403" pitchFamily="18" charset="0"/>
                </a:rPr>
                <a:t>Logistics</a:t>
              </a:r>
            </a:p>
            <a:p>
              <a:pPr algn="r">
                <a:lnSpc>
                  <a:spcPct val="150000"/>
                </a:lnSpc>
                <a:spcBef>
                  <a:spcPct val="0"/>
                </a:spcBef>
              </a:pPr>
              <a:r>
                <a:rPr lang="en-US" sz="2400" dirty="0">
                  <a:solidFill>
                    <a:schemeClr val="accent2">
                      <a:lumMod val="75000"/>
                    </a:schemeClr>
                  </a:solidFill>
                  <a:latin typeface="Rockwell Extra Bold" panose="02060903040505020403" pitchFamily="18" charset="0"/>
                </a:rPr>
                <a:t>Sports and </a:t>
              </a:r>
              <a:r>
                <a:rPr lang="en-US" sz="2400" dirty="0" smtClean="0">
                  <a:solidFill>
                    <a:schemeClr val="accent2">
                      <a:lumMod val="75000"/>
                    </a:schemeClr>
                  </a:solidFill>
                  <a:latin typeface="Rockwell Extra Bold" panose="02060903040505020403" pitchFamily="18" charset="0"/>
                </a:rPr>
                <a:t>Recreation</a:t>
              </a:r>
              <a:endParaRPr lang="en-US" sz="2400" dirty="0">
                <a:solidFill>
                  <a:schemeClr val="accent2">
                    <a:lumMod val="75000"/>
                  </a:schemeClr>
                </a:solidFill>
                <a:latin typeface="Rockwell Extra Bold" panose="02060903040505020403" pitchFamily="18" charset="0"/>
              </a:endParaRPr>
            </a:p>
          </p:txBody>
        </p:sp>
      </p:grpSp>
    </p:spTree>
    <p:extLst>
      <p:ext uri="{BB962C8B-B14F-4D97-AF65-F5344CB8AC3E}">
        <p14:creationId xmlns:p14="http://schemas.microsoft.com/office/powerpoint/2010/main" val="154494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barn(inVertical)">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14400" y="5293127"/>
            <a:ext cx="1828800" cy="1183873"/>
          </a:xfrm>
        </p:spPr>
      </p:pic>
      <p:sp>
        <p:nvSpPr>
          <p:cNvPr id="8" name="Content Placeholder 7"/>
          <p:cNvSpPr>
            <a:spLocks noGrp="1"/>
          </p:cNvSpPr>
          <p:nvPr>
            <p:ph sz="half" idx="2"/>
          </p:nvPr>
        </p:nvSpPr>
        <p:spPr>
          <a:xfrm>
            <a:off x="398106" y="791464"/>
            <a:ext cx="8364894" cy="4161536"/>
          </a:xfrm>
        </p:spPr>
        <p:txBody>
          <a:bodyPr>
            <a:noAutofit/>
          </a:bodyPr>
          <a:lstStyle/>
          <a:p>
            <a:pPr fontAlgn="base"/>
            <a:r>
              <a:rPr lang="en-US" sz="2000" b="1" u="sng" dirty="0">
                <a:solidFill>
                  <a:schemeClr val="tx1"/>
                </a:solidFill>
              </a:rPr>
              <a:t>Electrolux</a:t>
            </a:r>
            <a:r>
              <a:rPr lang="en-US" sz="2000" dirty="0">
                <a:solidFill>
                  <a:schemeClr val="tx1"/>
                </a:solidFill>
              </a:rPr>
              <a:t> to </a:t>
            </a:r>
            <a:r>
              <a:rPr lang="en-US" sz="2000" dirty="0" smtClean="0">
                <a:solidFill>
                  <a:schemeClr val="tx1"/>
                </a:solidFill>
              </a:rPr>
              <a:t>buy </a:t>
            </a:r>
            <a:r>
              <a:rPr lang="en-US" sz="2000" b="1" u="sng" dirty="0">
                <a:solidFill>
                  <a:schemeClr val="tx1"/>
                </a:solidFill>
              </a:rPr>
              <a:t>GE Appliances Business</a:t>
            </a:r>
            <a:r>
              <a:rPr lang="en-US" sz="2000" dirty="0">
                <a:solidFill>
                  <a:schemeClr val="tx1"/>
                </a:solidFill>
              </a:rPr>
              <a:t> for $3.3 </a:t>
            </a:r>
            <a:r>
              <a:rPr lang="en-US" sz="2000" dirty="0" smtClean="0">
                <a:solidFill>
                  <a:schemeClr val="tx1"/>
                </a:solidFill>
              </a:rPr>
              <a:t>billion deal that positions </a:t>
            </a:r>
            <a:r>
              <a:rPr lang="en-US" sz="2000" dirty="0">
                <a:solidFill>
                  <a:schemeClr val="tx1"/>
                </a:solidFill>
              </a:rPr>
              <a:t>Swedish </a:t>
            </a:r>
            <a:r>
              <a:rPr lang="en-US" sz="2000" dirty="0" smtClean="0">
                <a:solidFill>
                  <a:schemeClr val="tx1"/>
                </a:solidFill>
              </a:rPr>
              <a:t>group </a:t>
            </a:r>
            <a:r>
              <a:rPr lang="en-US" sz="2000" dirty="0">
                <a:solidFill>
                  <a:schemeClr val="tx1"/>
                </a:solidFill>
              </a:rPr>
              <a:t>to </a:t>
            </a:r>
            <a:r>
              <a:rPr lang="en-US" sz="2000" dirty="0" smtClean="0">
                <a:solidFill>
                  <a:schemeClr val="tx1"/>
                </a:solidFill>
              </a:rPr>
              <a:t>challenge </a:t>
            </a:r>
            <a:r>
              <a:rPr lang="en-US" sz="2000" b="1" u="sng" dirty="0">
                <a:solidFill>
                  <a:schemeClr val="tx1"/>
                </a:solidFill>
              </a:rPr>
              <a:t>Whirlpool</a:t>
            </a:r>
            <a:r>
              <a:rPr lang="en-US" sz="2000" dirty="0">
                <a:solidFill>
                  <a:schemeClr val="tx1"/>
                </a:solidFill>
              </a:rPr>
              <a:t> as </a:t>
            </a:r>
            <a:r>
              <a:rPr lang="en-US" sz="2000" dirty="0" smtClean="0">
                <a:solidFill>
                  <a:schemeClr val="tx1"/>
                </a:solidFill>
              </a:rPr>
              <a:t>the leader </a:t>
            </a:r>
            <a:r>
              <a:rPr lang="en-US" sz="2000" dirty="0">
                <a:solidFill>
                  <a:schemeClr val="tx1"/>
                </a:solidFill>
              </a:rPr>
              <a:t>in </a:t>
            </a:r>
            <a:r>
              <a:rPr lang="en-US" sz="2000" dirty="0" smtClean="0">
                <a:solidFill>
                  <a:schemeClr val="tx1"/>
                </a:solidFill>
              </a:rPr>
              <a:t>sector's </a:t>
            </a:r>
            <a:r>
              <a:rPr lang="en-US" sz="2000" dirty="0">
                <a:solidFill>
                  <a:schemeClr val="tx1"/>
                </a:solidFill>
              </a:rPr>
              <a:t>U.S. </a:t>
            </a:r>
            <a:r>
              <a:rPr lang="en-US" sz="2000" dirty="0" smtClean="0">
                <a:solidFill>
                  <a:schemeClr val="tx1"/>
                </a:solidFill>
              </a:rPr>
              <a:t>Market.</a:t>
            </a:r>
          </a:p>
          <a:p>
            <a:pPr fontAlgn="base"/>
            <a:r>
              <a:rPr lang="en-US" sz="2000" b="1" u="sng" dirty="0">
                <a:solidFill>
                  <a:schemeClr val="tx1"/>
                </a:solidFill>
              </a:rPr>
              <a:t>Lexmark</a:t>
            </a:r>
            <a:r>
              <a:rPr lang="en-US" sz="2000" dirty="0">
                <a:solidFill>
                  <a:schemeClr val="tx1"/>
                </a:solidFill>
              </a:rPr>
              <a:t> makes offer on Swedish software </a:t>
            </a:r>
            <a:r>
              <a:rPr lang="en-US" sz="2000" dirty="0" smtClean="0">
                <a:solidFill>
                  <a:schemeClr val="tx1"/>
                </a:solidFill>
              </a:rPr>
              <a:t>company.</a:t>
            </a:r>
          </a:p>
          <a:p>
            <a:pPr fontAlgn="base"/>
            <a:r>
              <a:rPr lang="en-US" sz="2000" b="1" u="sng" dirty="0">
                <a:solidFill>
                  <a:schemeClr val="tx1"/>
                </a:solidFill>
              </a:rPr>
              <a:t>Kentucky</a:t>
            </a:r>
            <a:r>
              <a:rPr lang="en-US" sz="2000" dirty="0">
                <a:solidFill>
                  <a:schemeClr val="tx1"/>
                </a:solidFill>
              </a:rPr>
              <a:t> &amp; </a:t>
            </a:r>
            <a:r>
              <a:rPr lang="en-US" sz="2000" b="1" u="sng" dirty="0">
                <a:solidFill>
                  <a:schemeClr val="tx1"/>
                </a:solidFill>
              </a:rPr>
              <a:t>China</a:t>
            </a:r>
            <a:r>
              <a:rPr lang="en-US" sz="2000" dirty="0">
                <a:solidFill>
                  <a:schemeClr val="tx1"/>
                </a:solidFill>
              </a:rPr>
              <a:t> collaborate on a large-scale carbon capture </a:t>
            </a:r>
            <a:r>
              <a:rPr lang="en-US" sz="2000" dirty="0" smtClean="0">
                <a:solidFill>
                  <a:schemeClr val="tx1"/>
                </a:solidFill>
              </a:rPr>
              <a:t>project.</a:t>
            </a:r>
            <a:endParaRPr lang="en-US" sz="2000" dirty="0">
              <a:solidFill>
                <a:schemeClr val="tx1"/>
              </a:solidFill>
            </a:endParaRPr>
          </a:p>
          <a:p>
            <a:pPr fontAlgn="base"/>
            <a:r>
              <a:rPr lang="en-US" sz="2000" b="1" u="sng" dirty="0">
                <a:solidFill>
                  <a:schemeClr val="tx1"/>
                </a:solidFill>
              </a:rPr>
              <a:t>Lincoln MKC</a:t>
            </a:r>
            <a:r>
              <a:rPr lang="en-US" sz="2000" dirty="0">
                <a:solidFill>
                  <a:schemeClr val="tx1"/>
                </a:solidFill>
              </a:rPr>
              <a:t> brings 300 new jobs to Louisville Assembly </a:t>
            </a:r>
            <a:r>
              <a:rPr lang="en-US" sz="2000" dirty="0" smtClean="0">
                <a:solidFill>
                  <a:schemeClr val="tx1"/>
                </a:solidFill>
              </a:rPr>
              <a:t>Plant.</a:t>
            </a:r>
          </a:p>
          <a:p>
            <a:pPr fontAlgn="base"/>
            <a:r>
              <a:rPr lang="en-US" sz="2000" b="1" u="sng" dirty="0">
                <a:solidFill>
                  <a:schemeClr val="tx1"/>
                </a:solidFill>
              </a:rPr>
              <a:t>Ford Motor Co.</a:t>
            </a:r>
            <a:r>
              <a:rPr lang="en-US" sz="2000" dirty="0">
                <a:solidFill>
                  <a:schemeClr val="tx1"/>
                </a:solidFill>
              </a:rPr>
              <a:t> invests $129 million in </a:t>
            </a:r>
            <a:r>
              <a:rPr lang="en-US" sz="2000" dirty="0" smtClean="0">
                <a:solidFill>
                  <a:schemeClr val="tx1"/>
                </a:solidFill>
              </a:rPr>
              <a:t>Kentucky.</a:t>
            </a:r>
          </a:p>
          <a:p>
            <a:pPr fontAlgn="base"/>
            <a:r>
              <a:rPr lang="en-US" sz="2000" b="1" u="sng" dirty="0" err="1" smtClean="0">
                <a:solidFill>
                  <a:schemeClr val="tx1"/>
                </a:solidFill>
              </a:rPr>
              <a:t>Midea</a:t>
            </a:r>
            <a:r>
              <a:rPr lang="en-US" sz="2000" b="1" u="sng" dirty="0" smtClean="0">
                <a:solidFill>
                  <a:schemeClr val="tx1"/>
                </a:solidFill>
              </a:rPr>
              <a:t> Corporation</a:t>
            </a:r>
            <a:r>
              <a:rPr lang="en-US" sz="2000" dirty="0" smtClean="0">
                <a:solidFill>
                  <a:schemeClr val="tx1"/>
                </a:solidFill>
              </a:rPr>
              <a:t> </a:t>
            </a:r>
            <a:r>
              <a:rPr lang="en-US" sz="2000" dirty="0">
                <a:solidFill>
                  <a:schemeClr val="tx1"/>
                </a:solidFill>
              </a:rPr>
              <a:t>plans to locate its first U.S. research and development operation in Jefferson County, Kentucky. </a:t>
            </a:r>
            <a:r>
              <a:rPr lang="en-US" sz="2000" dirty="0" err="1">
                <a:solidFill>
                  <a:schemeClr val="tx1"/>
                </a:solidFill>
              </a:rPr>
              <a:t>Midea</a:t>
            </a:r>
            <a:r>
              <a:rPr lang="en-US" sz="2000" dirty="0">
                <a:solidFill>
                  <a:schemeClr val="tx1"/>
                </a:solidFill>
              </a:rPr>
              <a:t> will create up to 25 new jobs and invest nearly US$2.7 million in the project. </a:t>
            </a:r>
            <a:endParaRPr lang="en-US" sz="2000" dirty="0" smtClean="0">
              <a:solidFill>
                <a:schemeClr val="tx1"/>
              </a:solidFill>
            </a:endParaRPr>
          </a:p>
          <a:p>
            <a:pPr fontAlgn="base"/>
            <a:r>
              <a:rPr lang="en-US" sz="2000" dirty="0">
                <a:solidFill>
                  <a:schemeClr val="tx1"/>
                </a:solidFill>
              </a:rPr>
              <a:t>The Japanese-owned company, </a:t>
            </a:r>
            <a:r>
              <a:rPr lang="en-US" sz="2000" b="1" u="sng" dirty="0">
                <a:solidFill>
                  <a:schemeClr val="tx1"/>
                </a:solidFill>
              </a:rPr>
              <a:t>Riken Elastomers Corp.</a:t>
            </a:r>
            <a:r>
              <a:rPr lang="en-US" sz="2000" dirty="0">
                <a:solidFill>
                  <a:schemeClr val="tx1"/>
                </a:solidFill>
              </a:rPr>
              <a:t>, is investing more than $22 million in expanding its plant and adding workers </a:t>
            </a:r>
            <a:r>
              <a:rPr lang="en-US" sz="2000" dirty="0" smtClean="0">
                <a:solidFill>
                  <a:schemeClr val="tx1"/>
                </a:solidFill>
              </a:rPr>
              <a:t>in </a:t>
            </a:r>
            <a:br>
              <a:rPr lang="en-US" sz="2000" dirty="0" smtClean="0">
                <a:solidFill>
                  <a:schemeClr val="tx1"/>
                </a:solidFill>
              </a:rPr>
            </a:br>
            <a:r>
              <a:rPr lang="en-US" sz="2000" dirty="0" smtClean="0">
                <a:solidFill>
                  <a:schemeClr val="tx1"/>
                </a:solidFill>
              </a:rPr>
              <a:t>Hopkinsville</a:t>
            </a:r>
            <a:r>
              <a:rPr lang="en-US" sz="2000" dirty="0">
                <a:solidFill>
                  <a:schemeClr val="tx1"/>
                </a:solidFill>
              </a:rPr>
              <a:t>, Kentucky</a:t>
            </a:r>
            <a:r>
              <a:rPr lang="en-US" sz="2000" dirty="0" smtClean="0">
                <a:solidFill>
                  <a:schemeClr val="tx1"/>
                </a:solidFill>
              </a:rPr>
              <a:t>.</a:t>
            </a:r>
            <a:endParaRPr lang="en-US" dirty="0"/>
          </a:p>
        </p:txBody>
      </p:sp>
      <p:pic>
        <p:nvPicPr>
          <p:cNvPr id="40" name="Content Placeholder 39"/>
          <p:cNvPicPr>
            <a:picLocks noGrp="1" noChangeAspect="1"/>
          </p:cNvPicPr>
          <p:nvPr>
            <p:ph sz="half" idx="14"/>
          </p:nvPr>
        </p:nvPicPr>
        <p:blipFill>
          <a:blip r:embed="rId4" cstate="print">
            <a:extLst>
              <a:ext uri="{28A0092B-C50C-407E-A947-70E740481C1C}">
                <a14:useLocalDpi xmlns:a14="http://schemas.microsoft.com/office/drawing/2010/main" val="0"/>
              </a:ext>
            </a:extLst>
          </a:blip>
          <a:stretch>
            <a:fillRect/>
          </a:stretch>
        </p:blipFill>
        <p:spPr>
          <a:xfrm>
            <a:off x="6400800" y="5257800"/>
            <a:ext cx="1828800" cy="1219200"/>
          </a:xfrm>
        </p:spPr>
      </p:pic>
      <p:sp>
        <p:nvSpPr>
          <p:cNvPr id="6" name="Title 5"/>
          <p:cNvSpPr>
            <a:spLocks noGrp="1"/>
          </p:cNvSpPr>
          <p:nvPr>
            <p:ph type="title"/>
          </p:nvPr>
        </p:nvSpPr>
        <p:spPr>
          <a:xfrm>
            <a:off x="152400" y="76200"/>
            <a:ext cx="8229600" cy="639763"/>
          </a:xfrm>
        </p:spPr>
        <p:txBody>
          <a:bodyPr/>
          <a:lstStyle/>
          <a:p>
            <a:pPr>
              <a:buNone/>
            </a:pPr>
            <a:r>
              <a:rPr lang="en-US" sz="2800" dirty="0" smtClean="0"/>
              <a:t>Ripped from the headlines in the last months….</a:t>
            </a:r>
            <a:endParaRPr lang="en-US" sz="2800" dirty="0"/>
          </a:p>
        </p:txBody>
      </p:sp>
      <p:sp>
        <p:nvSpPr>
          <p:cNvPr id="4" name="TextBox 3"/>
          <p:cNvSpPr txBox="1"/>
          <p:nvPr/>
        </p:nvSpPr>
        <p:spPr>
          <a:xfrm>
            <a:off x="398106" y="3414144"/>
            <a:ext cx="7696200" cy="9144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200" b="0" i="0" u="none" strike="noStrike" kern="1200" cap="none" spc="0" normalizeH="0" baseline="0" noProof="0" dirty="0" smtClean="0">
              <a:ln>
                <a:noFill/>
              </a:ln>
              <a:solidFill>
                <a:schemeClr val="tx1"/>
              </a:solidFill>
              <a:effectLst/>
              <a:uLnTx/>
              <a:uFillTx/>
              <a:ea typeface="+mj-ea"/>
              <a:cs typeface="+mj-cs"/>
            </a:endParaRPr>
          </a:p>
        </p:txBody>
      </p:sp>
      <p:sp>
        <p:nvSpPr>
          <p:cNvPr id="5" name="TextBox 4"/>
          <p:cNvSpPr txBox="1"/>
          <p:nvPr/>
        </p:nvSpPr>
        <p:spPr>
          <a:xfrm>
            <a:off x="1266825" y="3810000"/>
            <a:ext cx="6324600" cy="1162050"/>
          </a:xfrm>
          <a:prstGeom prst="rect">
            <a:avLst/>
          </a:prstGeom>
        </p:spPr>
        <p:txBody>
          <a:bodyPr vert="horz" wrap="square" lIns="91440" tIns="45720" rIns="91440" bIns="45720" rtlCol="0" anchor="ctr">
            <a:noAutofit/>
          </a:bodyPr>
          <a:lstStyle/>
          <a:p>
            <a:endParaRPr kumimoji="0" lang="en-US" sz="20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7" name="TextBox 6"/>
          <p:cNvSpPr txBox="1"/>
          <p:nvPr/>
        </p:nvSpPr>
        <p:spPr>
          <a:xfrm>
            <a:off x="1828800" y="3962400"/>
            <a:ext cx="7010400" cy="11430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14" name="Content Placeholder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5257800"/>
            <a:ext cx="1828800" cy="1219200"/>
          </a:xfrm>
          <a:prstGeom prst="rect">
            <a:avLst/>
          </a:prstGeom>
        </p:spPr>
      </p:pic>
      <p:sp>
        <p:nvSpPr>
          <p:cNvPr id="3" name="Rounded Rectangle 2"/>
          <p:cNvSpPr/>
          <p:nvPr/>
        </p:nvSpPr>
        <p:spPr>
          <a:xfrm>
            <a:off x="228600" y="685800"/>
            <a:ext cx="8686800" cy="434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344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inVertic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additive="base">
                                        <p:cTn id="3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additive="base">
                                        <p:cTn id="40"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 calcmode="lin" valueType="num">
                                      <p:cBhvr additive="base">
                                        <p:cTn id="4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 calcmode="lin" valueType="num">
                                      <p:cBhvr additive="base">
                                        <p:cTn id="5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8">
                                            <p:txEl>
                                              <p:pRg st="4" end="4"/>
                                            </p:txEl>
                                          </p:spTgt>
                                        </p:tgtEl>
                                        <p:attrNameLst>
                                          <p:attrName>style.visibility</p:attrName>
                                        </p:attrNameLst>
                                      </p:cBhvr>
                                      <p:to>
                                        <p:strVal val="visible"/>
                                      </p:to>
                                    </p:set>
                                    <p:anim calcmode="lin" valueType="num">
                                      <p:cBhvr additive="base">
                                        <p:cTn id="5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8">
                                            <p:txEl>
                                              <p:pRg st="5" end="5"/>
                                            </p:txEl>
                                          </p:spTgt>
                                        </p:tgtEl>
                                        <p:attrNameLst>
                                          <p:attrName>style.visibility</p:attrName>
                                        </p:attrNameLst>
                                      </p:cBhvr>
                                      <p:to>
                                        <p:strVal val="visible"/>
                                      </p:to>
                                    </p:set>
                                    <p:anim calcmode="lin" valueType="num">
                                      <p:cBhvr additive="base">
                                        <p:cTn id="64"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8">
                                            <p:txEl>
                                              <p:pRg st="6" end="6"/>
                                            </p:txEl>
                                          </p:spTgt>
                                        </p:tgtEl>
                                        <p:attrNameLst>
                                          <p:attrName>style.visibility</p:attrName>
                                        </p:attrNameLst>
                                      </p:cBhvr>
                                      <p:to>
                                        <p:strVal val="visible"/>
                                      </p:to>
                                    </p:set>
                                    <p:anim calcmode="lin" valueType="num">
                                      <p:cBhvr additive="base">
                                        <p:cTn id="70"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6" grpId="0"/>
      <p:bldP spid="3" grpId="0" animBg="1"/>
    </p:bldLst>
  </p:timing>
</p:sld>
</file>

<file path=ppt/theme/theme1.xml><?xml version="1.0" encoding="utf-8"?>
<a:theme xmlns:a="http://schemas.openxmlformats.org/drawingml/2006/main" name="PM_global_desk">
  <a:themeElements>
    <a:clrScheme name="custom">
      <a:dk1>
        <a:sysClr val="windowText" lastClr="000000"/>
      </a:dk1>
      <a:lt1>
        <a:sysClr val="window" lastClr="FFFFFF"/>
      </a:lt1>
      <a:dk2>
        <a:srgbClr val="04617B"/>
      </a:dk2>
      <a:lt2>
        <a:srgbClr val="DBF5F9"/>
      </a:lt2>
      <a:accent1>
        <a:srgbClr val="232F7C"/>
      </a:accent1>
      <a:accent2>
        <a:srgbClr val="237BD6"/>
      </a:accent2>
      <a:accent3>
        <a:srgbClr val="D0082B"/>
      </a:accent3>
      <a:accent4>
        <a:srgbClr val="CED008"/>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4A8C20-2BB2-4ED7-A688-DD1B39834E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1317</TotalTime>
  <Words>1935</Words>
  <Application>Microsoft Office PowerPoint</Application>
  <PresentationFormat>On-screen Show (4:3)</PresentationFormat>
  <Paragraphs>289</Paragraphs>
  <Slides>43</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Perpetua</vt:lpstr>
      <vt:lpstr>Times New Roman</vt:lpstr>
      <vt:lpstr>Calibri</vt:lpstr>
      <vt:lpstr>Segoe UI</vt:lpstr>
      <vt:lpstr>Rockwell Extra Bold</vt:lpstr>
      <vt:lpstr>Arial</vt:lpstr>
      <vt:lpstr>Wingdings</vt:lpstr>
      <vt:lpstr>PM_global_desk</vt:lpstr>
      <vt:lpstr>World Languages   Global Competency</vt:lpstr>
      <vt:lpstr>PowerPoint Presentation</vt:lpstr>
      <vt:lpstr>PowerPoint Presentation</vt:lpstr>
      <vt:lpstr>PowerPoint Presentation</vt:lpstr>
      <vt:lpstr>PowerPoint Presentation</vt:lpstr>
      <vt:lpstr>PowerPoint Presentation</vt:lpstr>
      <vt:lpstr>PowerPoint Presentation</vt:lpstr>
      <vt:lpstr>QUIZ</vt:lpstr>
      <vt:lpstr>Ripped from the headlines in the last months….</vt:lpstr>
      <vt:lpstr>Mapping the Nation   www. mappingthenation.net</vt:lpstr>
      <vt:lpstr>BE AWARE!!!   Global Competency isn’t Only  about teaching world language….</vt:lpstr>
      <vt:lpstr>It’s about essential skills for students</vt:lpstr>
      <vt:lpstr>What is Global Competency?</vt:lpstr>
      <vt:lpstr>Where does it come from?</vt:lpstr>
      <vt:lpstr>Where does it come from?</vt:lpstr>
      <vt:lpstr>Where does it come from?</vt:lpstr>
      <vt:lpstr>What is the Global Competence Matrix?</vt:lpstr>
      <vt:lpstr>PowerPoint Presentation</vt:lpstr>
      <vt:lpstr>PowerPoint Presentation</vt:lpstr>
      <vt:lpstr>PowerPoint Presentation</vt:lpstr>
      <vt:lpstr>PowerPoint Presentation</vt:lpstr>
      <vt:lpstr>Let’s try it!</vt:lpstr>
      <vt:lpstr>Can you make an example of activity that address this outcome?</vt:lpstr>
      <vt:lpstr>Some examples…</vt:lpstr>
      <vt:lpstr>PowerPoint Presentation</vt:lpstr>
      <vt:lpstr>PowerPoint Presentation</vt:lpstr>
      <vt:lpstr>PowerPoint Presentation</vt:lpstr>
      <vt:lpstr>NEW!!! Kentucky Department of Education - World Languages webpage http://education.ky.gov/curriculum/conpro/Worldlang/Pages/default.aspx</vt:lpstr>
      <vt:lpstr>World Languages / Global Competency Program Review</vt:lpstr>
      <vt:lpstr>World Languages / Global Competency Program Review</vt:lpstr>
      <vt:lpstr>World Languages / Global Competency Program Review</vt:lpstr>
      <vt:lpstr>World Languages / Global Competency Program Review</vt:lpstr>
      <vt:lpstr>World Languages / Global Competency Program Review</vt:lpstr>
      <vt:lpstr>World Languages / Global Competency Program Review</vt:lpstr>
      <vt:lpstr>World Languages / Global Competency Program Review</vt:lpstr>
      <vt:lpstr>Implementation  World Languages / Global Competency  Program Review</vt:lpstr>
      <vt:lpstr>Implementation  World Languages / Global Competency  Program Review</vt:lpstr>
      <vt:lpstr>Implementation  World Languages / Global Competency  Program Review</vt:lpstr>
      <vt:lpstr>Implementation  World Languages / Global Competency  Program Review</vt:lpstr>
      <vt:lpstr>World Languages / Global Competency Program Review</vt:lpstr>
      <vt:lpstr>It is not about getting kids comfortable with where they are, but where they are going to be in 20-30-40 years</vt:lpstr>
      <vt:lpstr>PowerPoint Presentation</vt:lpstr>
      <vt:lpstr>PowerPoint Presentation</vt:lpstr>
    </vt:vector>
  </TitlesOfParts>
  <Manager>philip.shepherd@education.ky.gov</Manager>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Languages / Global Competence</dc:title>
  <dc:creator>alfonso.detorresnunez@education.ky.gov;kelly.clark@education.ky.gov</dc:creator>
  <cp:lastModifiedBy>adetorres</cp:lastModifiedBy>
  <cp:revision>548</cp:revision>
  <cp:lastPrinted>2014-09-17T18:57:17Z</cp:lastPrinted>
  <dcterms:created xsi:type="dcterms:W3CDTF">2014-09-16T18:23:18Z</dcterms:created>
  <dcterms:modified xsi:type="dcterms:W3CDTF">2015-06-19T15:02:24Z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TC018572789991</vt:lpwstr>
  </property>
</Properties>
</file>