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71" r:id="rId2"/>
    <p:sldId id="294" r:id="rId3"/>
    <p:sldId id="315" r:id="rId4"/>
    <p:sldId id="269" r:id="rId5"/>
    <p:sldId id="272" r:id="rId6"/>
    <p:sldId id="314" r:id="rId7"/>
    <p:sldId id="316" r:id="rId8"/>
    <p:sldId id="317" r:id="rId9"/>
    <p:sldId id="318" r:id="rId10"/>
    <p:sldId id="319" r:id="rId11"/>
    <p:sldId id="320" r:id="rId12"/>
    <p:sldId id="321" r:id="rId13"/>
    <p:sldId id="322" r:id="rId14"/>
    <p:sldId id="323" r:id="rId15"/>
    <p:sldId id="324" r:id="rId16"/>
    <p:sldId id="325" r:id="rId17"/>
    <p:sldId id="326" r:id="rId18"/>
    <p:sldId id="327" r:id="rId19"/>
    <p:sldId id="328" r:id="rId20"/>
    <p:sldId id="329" r:id="rId21"/>
    <p:sldId id="330" r:id="rId22"/>
    <p:sldId id="331" r:id="rId23"/>
    <p:sldId id="332" r:id="rId24"/>
    <p:sldId id="333" r:id="rId25"/>
    <p:sldId id="334" r:id="rId26"/>
    <p:sldId id="335" r:id="rId27"/>
    <p:sldId id="336" r:id="rId28"/>
    <p:sldId id="337" r:id="rId29"/>
    <p:sldId id="338" r:id="rId30"/>
    <p:sldId id="300" r:id="rId31"/>
    <p:sldId id="339" r:id="rId32"/>
    <p:sldId id="295" r:id="rId33"/>
    <p:sldId id="296" r:id="rId34"/>
    <p:sldId id="299" r:id="rId35"/>
    <p:sldId id="301" r:id="rId36"/>
    <p:sldId id="302" r:id="rId37"/>
    <p:sldId id="303" r:id="rId38"/>
    <p:sldId id="304" r:id="rId39"/>
    <p:sldId id="305" r:id="rId40"/>
    <p:sldId id="306" r:id="rId41"/>
    <p:sldId id="307" r:id="rId42"/>
    <p:sldId id="308" r:id="rId43"/>
    <p:sldId id="309" r:id="rId44"/>
    <p:sldId id="310" r:id="rId45"/>
    <p:sldId id="311" r:id="rId46"/>
    <p:sldId id="312" r:id="rId47"/>
    <p:sldId id="313" r:id="rId48"/>
    <p:sldId id="340"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44" autoAdjust="0"/>
    <p:restoredTop sz="81688" autoAdjust="0"/>
  </p:normalViewPr>
  <p:slideViewPr>
    <p:cSldViewPr>
      <p:cViewPr varScale="1">
        <p:scale>
          <a:sx n="61" d="100"/>
          <a:sy n="61" d="100"/>
        </p:scale>
        <p:origin x="1410" y="60"/>
      </p:cViewPr>
      <p:guideLst>
        <p:guide orient="horz" pos="2160"/>
        <p:guide pos="2880"/>
      </p:guideLst>
    </p:cSldViewPr>
  </p:slideViewPr>
  <p:notesTextViewPr>
    <p:cViewPr>
      <p:scale>
        <a:sx n="1" d="1"/>
        <a:sy n="1" d="1"/>
      </p:scale>
      <p:origin x="0" y="0"/>
    </p:cViewPr>
  </p:notesTextViewPr>
  <p:sorterViewPr>
    <p:cViewPr>
      <p:scale>
        <a:sx n="70" d="100"/>
        <a:sy n="70" d="100"/>
      </p:scale>
      <p:origin x="0" y="-32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40CAC0-0ACB-4CF5-B8B6-E618B1C3D60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DB398F3-A288-46D4-A2D6-71297EC78A46}">
      <dgm:prSet phldrT="[Text]"/>
      <dgm:spPr>
        <a:solidFill>
          <a:schemeClr val="accent2">
            <a:lumMod val="75000"/>
          </a:schemeClr>
        </a:solidFill>
      </dgm:spPr>
      <dgm:t>
        <a:bodyPr/>
        <a:lstStyle/>
        <a:p>
          <a:r>
            <a:rPr lang="en-US" b="1" dirty="0" smtClean="0"/>
            <a:t>Personalized and Blended Learning</a:t>
          </a:r>
          <a:endParaRPr lang="en-US" b="1" dirty="0"/>
        </a:p>
      </dgm:t>
    </dgm:pt>
    <dgm:pt modelId="{8ABD2B7D-8F66-447C-AEE9-BAEDD411F2C4}" type="parTrans" cxnId="{B4BE4E7D-B0D2-4A9A-9B68-46A225A3590A}">
      <dgm:prSet/>
      <dgm:spPr/>
      <dgm:t>
        <a:bodyPr/>
        <a:lstStyle/>
        <a:p>
          <a:endParaRPr lang="en-US"/>
        </a:p>
      </dgm:t>
    </dgm:pt>
    <dgm:pt modelId="{D11EA8A8-E5CC-44FF-9497-94D74A12697A}" type="sibTrans" cxnId="{B4BE4E7D-B0D2-4A9A-9B68-46A225A3590A}">
      <dgm:prSet/>
      <dgm:spPr/>
      <dgm:t>
        <a:bodyPr/>
        <a:lstStyle/>
        <a:p>
          <a:endParaRPr lang="en-US"/>
        </a:p>
      </dgm:t>
    </dgm:pt>
    <dgm:pt modelId="{92163957-FA84-4069-B449-49E90C68FE0D}">
      <dgm:prSet phldrT="[Text]"/>
      <dgm:spPr>
        <a:solidFill>
          <a:schemeClr val="accent3">
            <a:lumMod val="75000"/>
          </a:schemeClr>
        </a:solidFill>
      </dgm:spPr>
      <dgm:t>
        <a:bodyPr/>
        <a:lstStyle/>
        <a:p>
          <a:r>
            <a:rPr lang="en-US" b="1" dirty="0" smtClean="0"/>
            <a:t>Future Ready Learners</a:t>
          </a:r>
          <a:endParaRPr lang="en-US" b="1" dirty="0"/>
        </a:p>
      </dgm:t>
    </dgm:pt>
    <dgm:pt modelId="{7C41245D-A3A5-4922-A941-D579592BF507}" type="parTrans" cxnId="{5582ED1D-AB33-43B6-900A-B37574BDC9BD}">
      <dgm:prSet/>
      <dgm:spPr/>
      <dgm:t>
        <a:bodyPr/>
        <a:lstStyle/>
        <a:p>
          <a:endParaRPr lang="en-US"/>
        </a:p>
      </dgm:t>
    </dgm:pt>
    <dgm:pt modelId="{9A056DC4-3C52-444D-A19C-599B242FDFB3}" type="sibTrans" cxnId="{5582ED1D-AB33-43B6-900A-B37574BDC9BD}">
      <dgm:prSet/>
      <dgm:spPr/>
      <dgm:t>
        <a:bodyPr/>
        <a:lstStyle/>
        <a:p>
          <a:endParaRPr lang="en-US"/>
        </a:p>
      </dgm:t>
    </dgm:pt>
    <dgm:pt modelId="{ABEABBEA-82F3-4F92-8A29-0E79040341D5}">
      <dgm:prSet phldrT="[Text]"/>
      <dgm:spPr>
        <a:solidFill>
          <a:schemeClr val="accent4">
            <a:lumMod val="75000"/>
          </a:schemeClr>
        </a:solidFill>
      </dgm:spPr>
      <dgm:t>
        <a:bodyPr/>
        <a:lstStyle/>
        <a:p>
          <a:r>
            <a:rPr lang="en-US" b="1" dirty="0" smtClean="0"/>
            <a:t>Early Literacy</a:t>
          </a:r>
          <a:endParaRPr lang="en-US" b="1" dirty="0"/>
        </a:p>
      </dgm:t>
    </dgm:pt>
    <dgm:pt modelId="{650A7934-8DD9-4A54-A132-AED7EC2D2F55}" type="parTrans" cxnId="{16BAE766-9ED4-4AF9-BE24-6867E6933588}">
      <dgm:prSet/>
      <dgm:spPr/>
      <dgm:t>
        <a:bodyPr/>
        <a:lstStyle/>
        <a:p>
          <a:endParaRPr lang="en-US"/>
        </a:p>
      </dgm:t>
    </dgm:pt>
    <dgm:pt modelId="{8D688E42-8AB4-4CC2-8B0B-38C426C6EB6E}" type="sibTrans" cxnId="{16BAE766-9ED4-4AF9-BE24-6867E6933588}">
      <dgm:prSet/>
      <dgm:spPr/>
      <dgm:t>
        <a:bodyPr/>
        <a:lstStyle/>
        <a:p>
          <a:endParaRPr lang="en-US"/>
        </a:p>
      </dgm:t>
    </dgm:pt>
    <dgm:pt modelId="{7A7E618F-0A44-4A26-8EC7-05E4C08C1B3E}">
      <dgm:prSet phldrT="[Text]"/>
      <dgm:spPr>
        <a:solidFill>
          <a:schemeClr val="accent6">
            <a:lumMod val="75000"/>
          </a:schemeClr>
        </a:solidFill>
      </dgm:spPr>
      <dgm:t>
        <a:bodyPr/>
        <a:lstStyle/>
        <a:p>
          <a:r>
            <a:rPr lang="en-US" b="1" dirty="0" smtClean="0"/>
            <a:t>STEM</a:t>
          </a:r>
          <a:endParaRPr lang="en-US" b="1" dirty="0"/>
        </a:p>
      </dgm:t>
    </dgm:pt>
    <dgm:pt modelId="{901C772F-0F53-45BB-96CE-A0CDBD84917E}" type="parTrans" cxnId="{7F6E0666-622C-465F-8808-0A48089FCFC8}">
      <dgm:prSet/>
      <dgm:spPr/>
      <dgm:t>
        <a:bodyPr/>
        <a:lstStyle/>
        <a:p>
          <a:endParaRPr lang="en-US"/>
        </a:p>
      </dgm:t>
    </dgm:pt>
    <dgm:pt modelId="{96FD1E25-E34E-4767-B4E6-784B0742CDF9}" type="sibTrans" cxnId="{7F6E0666-622C-465F-8808-0A48089FCFC8}">
      <dgm:prSet/>
      <dgm:spPr/>
      <dgm:t>
        <a:bodyPr/>
        <a:lstStyle/>
        <a:p>
          <a:endParaRPr lang="en-US"/>
        </a:p>
      </dgm:t>
    </dgm:pt>
    <dgm:pt modelId="{9FBAA436-20E9-4FB0-A7D9-B1BB4C241CAF}">
      <dgm:prSet phldrT="[Text]"/>
      <dgm:spPr/>
      <dgm:t>
        <a:bodyPr/>
        <a:lstStyle/>
        <a:p>
          <a:r>
            <a:rPr lang="en-US" b="1" dirty="0" smtClean="0"/>
            <a:t>Reading, Writing,</a:t>
          </a:r>
          <a:r>
            <a:rPr lang="en-US" dirty="0" smtClean="0"/>
            <a:t> </a:t>
          </a:r>
          <a:r>
            <a:rPr lang="en-US" b="1" dirty="0" smtClean="0"/>
            <a:t>Listening and Speaking </a:t>
          </a:r>
          <a:endParaRPr lang="en-US" b="1" dirty="0"/>
        </a:p>
      </dgm:t>
    </dgm:pt>
    <dgm:pt modelId="{90121750-DB07-4366-B4DC-98B44480172D}" type="parTrans" cxnId="{0FA2CB30-056A-45B7-8694-B9C2F3C40BC6}">
      <dgm:prSet/>
      <dgm:spPr/>
      <dgm:t>
        <a:bodyPr/>
        <a:lstStyle/>
        <a:p>
          <a:endParaRPr lang="en-US"/>
        </a:p>
      </dgm:t>
    </dgm:pt>
    <dgm:pt modelId="{9E5D1C55-41D7-464E-B22B-0DB8FA683E8C}" type="sibTrans" cxnId="{0FA2CB30-056A-45B7-8694-B9C2F3C40BC6}">
      <dgm:prSet/>
      <dgm:spPr/>
      <dgm:t>
        <a:bodyPr/>
        <a:lstStyle/>
        <a:p>
          <a:endParaRPr lang="en-US"/>
        </a:p>
      </dgm:t>
    </dgm:pt>
    <dgm:pt modelId="{BAB036D1-7454-4154-AE80-D8CCB8123874}" type="pres">
      <dgm:prSet presAssocID="{ED40CAC0-0ACB-4CF5-B8B6-E618B1C3D606}" presName="diagram" presStyleCnt="0">
        <dgm:presLayoutVars>
          <dgm:dir/>
          <dgm:resizeHandles val="exact"/>
        </dgm:presLayoutVars>
      </dgm:prSet>
      <dgm:spPr/>
      <dgm:t>
        <a:bodyPr/>
        <a:lstStyle/>
        <a:p>
          <a:endParaRPr lang="en-US"/>
        </a:p>
      </dgm:t>
    </dgm:pt>
    <dgm:pt modelId="{C7EE1664-630D-4A41-8814-DEAFEEDD4731}" type="pres">
      <dgm:prSet presAssocID="{2DB398F3-A288-46D4-A2D6-71297EC78A46}" presName="node" presStyleLbl="node1" presStyleIdx="0" presStyleCnt="5" custScaleX="140072">
        <dgm:presLayoutVars>
          <dgm:bulletEnabled val="1"/>
        </dgm:presLayoutVars>
      </dgm:prSet>
      <dgm:spPr/>
      <dgm:t>
        <a:bodyPr/>
        <a:lstStyle/>
        <a:p>
          <a:endParaRPr lang="en-US"/>
        </a:p>
      </dgm:t>
    </dgm:pt>
    <dgm:pt modelId="{308252EE-0D02-4C14-A152-27C5EAC26947}" type="pres">
      <dgm:prSet presAssocID="{D11EA8A8-E5CC-44FF-9497-94D74A12697A}" presName="sibTrans" presStyleCnt="0"/>
      <dgm:spPr/>
    </dgm:pt>
    <dgm:pt modelId="{2678A32B-8756-4EC5-9705-75756B471756}" type="pres">
      <dgm:prSet presAssocID="{92163957-FA84-4069-B449-49E90C68FE0D}" presName="node" presStyleLbl="node1" presStyleIdx="1" presStyleCnt="5" custScaleX="150442">
        <dgm:presLayoutVars>
          <dgm:bulletEnabled val="1"/>
        </dgm:presLayoutVars>
      </dgm:prSet>
      <dgm:spPr/>
      <dgm:t>
        <a:bodyPr/>
        <a:lstStyle/>
        <a:p>
          <a:endParaRPr lang="en-US"/>
        </a:p>
      </dgm:t>
    </dgm:pt>
    <dgm:pt modelId="{50433AB4-67E9-4E16-A040-D8CE14A4F57E}" type="pres">
      <dgm:prSet presAssocID="{9A056DC4-3C52-444D-A19C-599B242FDFB3}" presName="sibTrans" presStyleCnt="0"/>
      <dgm:spPr/>
    </dgm:pt>
    <dgm:pt modelId="{20CD9786-1D5E-410B-9361-E4EFC4A9FF2B}" type="pres">
      <dgm:prSet presAssocID="{ABEABBEA-82F3-4F92-8A29-0E79040341D5}" presName="node" presStyleLbl="node1" presStyleIdx="2" presStyleCnt="5" custScaleX="126439">
        <dgm:presLayoutVars>
          <dgm:bulletEnabled val="1"/>
        </dgm:presLayoutVars>
      </dgm:prSet>
      <dgm:spPr/>
      <dgm:t>
        <a:bodyPr/>
        <a:lstStyle/>
        <a:p>
          <a:endParaRPr lang="en-US"/>
        </a:p>
      </dgm:t>
    </dgm:pt>
    <dgm:pt modelId="{4A3CC227-ED85-494A-9F29-9A4439BC7C62}" type="pres">
      <dgm:prSet presAssocID="{8D688E42-8AB4-4CC2-8B0B-38C426C6EB6E}" presName="sibTrans" presStyleCnt="0"/>
      <dgm:spPr/>
    </dgm:pt>
    <dgm:pt modelId="{55E81177-A3FB-4903-9765-BF0E242845E6}" type="pres">
      <dgm:prSet presAssocID="{7A7E618F-0A44-4A26-8EC7-05E4C08C1B3E}" presName="node" presStyleLbl="node1" presStyleIdx="3" presStyleCnt="5" custScaleX="123333">
        <dgm:presLayoutVars>
          <dgm:bulletEnabled val="1"/>
        </dgm:presLayoutVars>
      </dgm:prSet>
      <dgm:spPr/>
      <dgm:t>
        <a:bodyPr/>
        <a:lstStyle/>
        <a:p>
          <a:endParaRPr lang="en-US"/>
        </a:p>
      </dgm:t>
    </dgm:pt>
    <dgm:pt modelId="{DF9EEF7C-086E-42C2-89C4-089891C59E27}" type="pres">
      <dgm:prSet presAssocID="{96FD1E25-E34E-4767-B4E6-784B0742CDF9}" presName="sibTrans" presStyleCnt="0"/>
      <dgm:spPr/>
    </dgm:pt>
    <dgm:pt modelId="{229B41DC-A6AE-49AC-9201-563040FD341F}" type="pres">
      <dgm:prSet presAssocID="{9FBAA436-20E9-4FB0-A7D9-B1BB4C241CAF}" presName="node" presStyleLbl="node1" presStyleIdx="4" presStyleCnt="5" custScaleX="177330">
        <dgm:presLayoutVars>
          <dgm:bulletEnabled val="1"/>
        </dgm:presLayoutVars>
      </dgm:prSet>
      <dgm:spPr/>
      <dgm:t>
        <a:bodyPr/>
        <a:lstStyle/>
        <a:p>
          <a:endParaRPr lang="en-US"/>
        </a:p>
      </dgm:t>
    </dgm:pt>
  </dgm:ptLst>
  <dgm:cxnLst>
    <dgm:cxn modelId="{C82F5D69-E4AB-489C-83D6-6DCCBF00EA74}" type="presOf" srcId="{ABEABBEA-82F3-4F92-8A29-0E79040341D5}" destId="{20CD9786-1D5E-410B-9361-E4EFC4A9FF2B}" srcOrd="0" destOrd="0" presId="urn:microsoft.com/office/officeart/2005/8/layout/default"/>
    <dgm:cxn modelId="{52ED295F-117F-4D1A-81F7-83F68D1B0853}" type="presOf" srcId="{9FBAA436-20E9-4FB0-A7D9-B1BB4C241CAF}" destId="{229B41DC-A6AE-49AC-9201-563040FD341F}" srcOrd="0" destOrd="0" presId="urn:microsoft.com/office/officeart/2005/8/layout/default"/>
    <dgm:cxn modelId="{27543FFC-A10C-44F0-B8F8-A604480C2BD1}" type="presOf" srcId="{92163957-FA84-4069-B449-49E90C68FE0D}" destId="{2678A32B-8756-4EC5-9705-75756B471756}" srcOrd="0" destOrd="0" presId="urn:microsoft.com/office/officeart/2005/8/layout/default"/>
    <dgm:cxn modelId="{16BAE766-9ED4-4AF9-BE24-6867E6933588}" srcId="{ED40CAC0-0ACB-4CF5-B8B6-E618B1C3D606}" destId="{ABEABBEA-82F3-4F92-8A29-0E79040341D5}" srcOrd="2" destOrd="0" parTransId="{650A7934-8DD9-4A54-A132-AED7EC2D2F55}" sibTransId="{8D688E42-8AB4-4CC2-8B0B-38C426C6EB6E}"/>
    <dgm:cxn modelId="{D7DACE18-FD77-40A0-8E6B-91D82B50B76C}" type="presOf" srcId="{7A7E618F-0A44-4A26-8EC7-05E4C08C1B3E}" destId="{55E81177-A3FB-4903-9765-BF0E242845E6}" srcOrd="0" destOrd="0" presId="urn:microsoft.com/office/officeart/2005/8/layout/default"/>
    <dgm:cxn modelId="{33416F84-BE11-4196-A7D8-265550755B3E}" type="presOf" srcId="{2DB398F3-A288-46D4-A2D6-71297EC78A46}" destId="{C7EE1664-630D-4A41-8814-DEAFEEDD4731}" srcOrd="0" destOrd="0" presId="urn:microsoft.com/office/officeart/2005/8/layout/default"/>
    <dgm:cxn modelId="{0FA2CB30-056A-45B7-8694-B9C2F3C40BC6}" srcId="{ED40CAC0-0ACB-4CF5-B8B6-E618B1C3D606}" destId="{9FBAA436-20E9-4FB0-A7D9-B1BB4C241CAF}" srcOrd="4" destOrd="0" parTransId="{90121750-DB07-4366-B4DC-98B44480172D}" sibTransId="{9E5D1C55-41D7-464E-B22B-0DB8FA683E8C}"/>
    <dgm:cxn modelId="{B4BE4E7D-B0D2-4A9A-9B68-46A225A3590A}" srcId="{ED40CAC0-0ACB-4CF5-B8B6-E618B1C3D606}" destId="{2DB398F3-A288-46D4-A2D6-71297EC78A46}" srcOrd="0" destOrd="0" parTransId="{8ABD2B7D-8F66-447C-AEE9-BAEDD411F2C4}" sibTransId="{D11EA8A8-E5CC-44FF-9497-94D74A12697A}"/>
    <dgm:cxn modelId="{5582ED1D-AB33-43B6-900A-B37574BDC9BD}" srcId="{ED40CAC0-0ACB-4CF5-B8B6-E618B1C3D606}" destId="{92163957-FA84-4069-B449-49E90C68FE0D}" srcOrd="1" destOrd="0" parTransId="{7C41245D-A3A5-4922-A941-D579592BF507}" sibTransId="{9A056DC4-3C52-444D-A19C-599B242FDFB3}"/>
    <dgm:cxn modelId="{7F6E0666-622C-465F-8808-0A48089FCFC8}" srcId="{ED40CAC0-0ACB-4CF5-B8B6-E618B1C3D606}" destId="{7A7E618F-0A44-4A26-8EC7-05E4C08C1B3E}" srcOrd="3" destOrd="0" parTransId="{901C772F-0F53-45BB-96CE-A0CDBD84917E}" sibTransId="{96FD1E25-E34E-4767-B4E6-784B0742CDF9}"/>
    <dgm:cxn modelId="{C4453499-1D47-4FDD-A699-7A8BF71BFA6F}" type="presOf" srcId="{ED40CAC0-0ACB-4CF5-B8B6-E618B1C3D606}" destId="{BAB036D1-7454-4154-AE80-D8CCB8123874}" srcOrd="0" destOrd="0" presId="urn:microsoft.com/office/officeart/2005/8/layout/default"/>
    <dgm:cxn modelId="{9AC5CFEC-B4EC-4F96-9ACF-2F6752F443D7}" type="presParOf" srcId="{BAB036D1-7454-4154-AE80-D8CCB8123874}" destId="{C7EE1664-630D-4A41-8814-DEAFEEDD4731}" srcOrd="0" destOrd="0" presId="urn:microsoft.com/office/officeart/2005/8/layout/default"/>
    <dgm:cxn modelId="{7D3DD41D-D19D-45FF-8558-6547CC62E900}" type="presParOf" srcId="{BAB036D1-7454-4154-AE80-D8CCB8123874}" destId="{308252EE-0D02-4C14-A152-27C5EAC26947}" srcOrd="1" destOrd="0" presId="urn:microsoft.com/office/officeart/2005/8/layout/default"/>
    <dgm:cxn modelId="{1EC7B5E0-D45A-453D-B178-52EBDA4884C2}" type="presParOf" srcId="{BAB036D1-7454-4154-AE80-D8CCB8123874}" destId="{2678A32B-8756-4EC5-9705-75756B471756}" srcOrd="2" destOrd="0" presId="urn:microsoft.com/office/officeart/2005/8/layout/default"/>
    <dgm:cxn modelId="{28755090-51E3-4CA9-BFE2-D0E1C8580567}" type="presParOf" srcId="{BAB036D1-7454-4154-AE80-D8CCB8123874}" destId="{50433AB4-67E9-4E16-A040-D8CE14A4F57E}" srcOrd="3" destOrd="0" presId="urn:microsoft.com/office/officeart/2005/8/layout/default"/>
    <dgm:cxn modelId="{A699ECFB-DD14-45BC-89CC-64726338F94F}" type="presParOf" srcId="{BAB036D1-7454-4154-AE80-D8CCB8123874}" destId="{20CD9786-1D5E-410B-9361-E4EFC4A9FF2B}" srcOrd="4" destOrd="0" presId="urn:microsoft.com/office/officeart/2005/8/layout/default"/>
    <dgm:cxn modelId="{4E2FAD50-E6A6-4675-B834-BB966FEC65B8}" type="presParOf" srcId="{BAB036D1-7454-4154-AE80-D8CCB8123874}" destId="{4A3CC227-ED85-494A-9F29-9A4439BC7C62}" srcOrd="5" destOrd="0" presId="urn:microsoft.com/office/officeart/2005/8/layout/default"/>
    <dgm:cxn modelId="{CD2DD11E-A236-45B4-A2DF-4E4097A110F9}" type="presParOf" srcId="{BAB036D1-7454-4154-AE80-D8CCB8123874}" destId="{55E81177-A3FB-4903-9765-BF0E242845E6}" srcOrd="6" destOrd="0" presId="urn:microsoft.com/office/officeart/2005/8/layout/default"/>
    <dgm:cxn modelId="{258DC66A-D7BF-4EE8-97FD-BA1D93817D18}" type="presParOf" srcId="{BAB036D1-7454-4154-AE80-D8CCB8123874}" destId="{DF9EEF7C-086E-42C2-89C4-089891C59E27}" srcOrd="7" destOrd="0" presId="urn:microsoft.com/office/officeart/2005/8/layout/default"/>
    <dgm:cxn modelId="{268BC78F-F53E-41EF-85CB-E76F5F2B29BB}" type="presParOf" srcId="{BAB036D1-7454-4154-AE80-D8CCB8123874}" destId="{229B41DC-A6AE-49AC-9201-563040FD341F}"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C2A502-3145-41B0-AD4F-E8FF2412B5D4}" type="datetimeFigureOut">
              <a:rPr lang="en-US" smtClean="0"/>
              <a:t>5/14/2015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489809-F440-4A2B-A863-6251A0090BAB}" type="slidenum">
              <a:rPr lang="en-US" smtClean="0"/>
              <a:t>‹#›</a:t>
            </a:fld>
            <a:endParaRPr lang="en-US"/>
          </a:p>
        </p:txBody>
      </p:sp>
    </p:spTree>
    <p:extLst>
      <p:ext uri="{BB962C8B-B14F-4D97-AF65-F5344CB8AC3E}">
        <p14:creationId xmlns:p14="http://schemas.microsoft.com/office/powerpoint/2010/main" val="4266543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archive.org/details/ACoplandAppalachianSprin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defRPr/>
            </a:pPr>
            <a:r>
              <a:rPr lang="en-US" b="1" dirty="0" smtClean="0"/>
              <a:t>9:00 Jennifer C.</a:t>
            </a:r>
          </a:p>
          <a:p>
            <a:pPr>
              <a:buFont typeface="Arial" panose="020B0604020202020204" pitchFamily="34" charset="0"/>
              <a:buNone/>
              <a:defRPr/>
            </a:pPr>
            <a:r>
              <a:rPr lang="en-US" b="1" dirty="0" smtClean="0"/>
              <a:t>WELCOME</a:t>
            </a:r>
          </a:p>
          <a:p>
            <a:pPr>
              <a:buFont typeface="Arial" panose="020B0604020202020204" pitchFamily="34" charset="0"/>
              <a:buNone/>
              <a:defRPr/>
            </a:pPr>
            <a:endParaRPr lang="en-US" b="1" dirty="0" smtClean="0"/>
          </a:p>
          <a:p>
            <a:pPr>
              <a:buFont typeface="Arial" panose="020B0604020202020204" pitchFamily="34" charset="0"/>
              <a:buNone/>
              <a:defRPr/>
            </a:pPr>
            <a:r>
              <a:rPr lang="en-US" b="1" dirty="0" smtClean="0"/>
              <a:t>Sit in District Teams</a:t>
            </a:r>
          </a:p>
          <a:p>
            <a:pPr marL="171441" indent="-171441">
              <a:buFont typeface="Arial" panose="020B0604020202020204" pitchFamily="34" charset="0"/>
              <a:buChar char="•"/>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88A92FB4-6023-9248-8723-2F8590492864}" type="slidenum">
              <a:rPr lang="en-US" smtClean="0"/>
              <a:t>1</a:t>
            </a:fld>
            <a:endParaRPr lang="en-US"/>
          </a:p>
        </p:txBody>
      </p:sp>
    </p:spTree>
    <p:extLst>
      <p:ext uri="{BB962C8B-B14F-4D97-AF65-F5344CB8AC3E}">
        <p14:creationId xmlns:p14="http://schemas.microsoft.com/office/powerpoint/2010/main" val="2934285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Planning Exercise</a:t>
            </a:r>
            <a:endParaRPr lang="en-US" dirty="0"/>
          </a:p>
        </p:txBody>
      </p:sp>
      <p:sp>
        <p:nvSpPr>
          <p:cNvPr id="4" name="Slide Number Placeholder 3"/>
          <p:cNvSpPr>
            <a:spLocks noGrp="1"/>
          </p:cNvSpPr>
          <p:nvPr>
            <p:ph type="sldNum" sz="quarter" idx="10"/>
          </p:nvPr>
        </p:nvSpPr>
        <p:spPr/>
        <p:txBody>
          <a:bodyPr/>
          <a:lstStyle/>
          <a:p>
            <a:fld id="{E9B1B1A6-0528-4713-95A7-8AA094BC99B5}" type="slidenum">
              <a:rPr lang="en-US" smtClean="0"/>
              <a:t>31</a:t>
            </a:fld>
            <a:endParaRPr lang="en-US"/>
          </a:p>
        </p:txBody>
      </p:sp>
    </p:spTree>
    <p:extLst>
      <p:ext uri="{BB962C8B-B14F-4D97-AF65-F5344CB8AC3E}">
        <p14:creationId xmlns:p14="http://schemas.microsoft.com/office/powerpoint/2010/main" val="3010851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 12:45 – 1:00</a:t>
            </a:r>
          </a:p>
          <a:p>
            <a:r>
              <a:rPr lang="en-US" b="1" dirty="0" smtClean="0"/>
              <a:t>Refer to handout</a:t>
            </a:r>
          </a:p>
          <a:p>
            <a:endParaRPr lang="en-US" b="1" dirty="0"/>
          </a:p>
        </p:txBody>
      </p:sp>
      <p:sp>
        <p:nvSpPr>
          <p:cNvPr id="4" name="Slide Number Placeholder 3"/>
          <p:cNvSpPr>
            <a:spLocks noGrp="1"/>
          </p:cNvSpPr>
          <p:nvPr>
            <p:ph type="sldNum" sz="quarter" idx="10"/>
          </p:nvPr>
        </p:nvSpPr>
        <p:spPr/>
        <p:txBody>
          <a:bodyPr/>
          <a:lstStyle/>
          <a:p>
            <a:fld id="{F7489809-F440-4A2B-A863-6251A0090BAB}" type="slidenum">
              <a:rPr lang="en-US" smtClean="0"/>
              <a:t>32</a:t>
            </a:fld>
            <a:endParaRPr lang="en-US"/>
          </a:p>
        </p:txBody>
      </p:sp>
    </p:spTree>
    <p:extLst>
      <p:ext uri="{BB962C8B-B14F-4D97-AF65-F5344CB8AC3E}">
        <p14:creationId xmlns:p14="http://schemas.microsoft.com/office/powerpoint/2010/main" val="2395486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tx1"/>
                </a:solidFill>
              </a:rPr>
              <a:t>Carole</a:t>
            </a:r>
            <a:endParaRPr lang="en-US" b="1" dirty="0">
              <a:solidFill>
                <a:schemeClr val="tx1"/>
              </a:solidFill>
            </a:endParaRPr>
          </a:p>
        </p:txBody>
      </p:sp>
      <p:sp>
        <p:nvSpPr>
          <p:cNvPr id="4" name="Slide Number Placeholder 3"/>
          <p:cNvSpPr>
            <a:spLocks noGrp="1"/>
          </p:cNvSpPr>
          <p:nvPr>
            <p:ph type="sldNum" sz="quarter" idx="10"/>
          </p:nvPr>
        </p:nvSpPr>
        <p:spPr/>
        <p:txBody>
          <a:bodyPr/>
          <a:lstStyle/>
          <a:p>
            <a:fld id="{78BBAF74-FB81-2C48-873A-79277E75B543}" type="slidenum">
              <a:rPr lang="en-US" smtClean="0"/>
              <a:pPr/>
              <a:t>36</a:t>
            </a:fld>
            <a:endParaRPr lang="en-US" dirty="0"/>
          </a:p>
        </p:txBody>
      </p:sp>
    </p:spTree>
    <p:extLst>
      <p:ext uri="{BB962C8B-B14F-4D97-AF65-F5344CB8AC3E}">
        <p14:creationId xmlns:p14="http://schemas.microsoft.com/office/powerpoint/2010/main" val="3904390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465887">
              <a:spcBef>
                <a:spcPct val="0"/>
              </a:spcBef>
              <a:defRPr/>
            </a:pPr>
            <a:r>
              <a:rPr lang="en-US" b="1" dirty="0" smtClean="0"/>
              <a:t>Carole</a:t>
            </a:r>
          </a:p>
          <a:p>
            <a:pPr eaLnBrk="1" hangingPunct="1">
              <a:spcBef>
                <a:spcPct val="0"/>
              </a:spcBef>
            </a:pPr>
            <a:endParaRPr lang="en-US" b="1" dirty="0" smtClean="0"/>
          </a:p>
          <a:p>
            <a:pPr eaLnBrk="1" hangingPunct="1">
              <a:spcBef>
                <a:spcPct val="0"/>
              </a:spcBef>
            </a:pPr>
            <a:r>
              <a:rPr lang="en-US" b="1" dirty="0" smtClean="0"/>
              <a:t>Handout: What is </a:t>
            </a:r>
            <a:r>
              <a:rPr lang="en-US" b="1" dirty="0" err="1" smtClean="0"/>
              <a:t>icurio</a:t>
            </a:r>
            <a:r>
              <a:rPr lang="en-US" b="1" dirty="0" smtClean="0"/>
              <a:t>!</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57066" indent="-291179" eaLnBrk="0" hangingPunct="0">
              <a:defRPr>
                <a:solidFill>
                  <a:schemeClr val="tx1"/>
                </a:solidFill>
                <a:latin typeface="Calibri" pitchFamily="34" charset="0"/>
                <a:ea typeface="MS PGothic" pitchFamily="34" charset="-128"/>
              </a:defRPr>
            </a:lvl2pPr>
            <a:lvl3pPr marL="1164717" indent="-232943" eaLnBrk="0" hangingPunct="0">
              <a:defRPr>
                <a:solidFill>
                  <a:schemeClr val="tx1"/>
                </a:solidFill>
                <a:latin typeface="Calibri" pitchFamily="34" charset="0"/>
                <a:ea typeface="MS PGothic" pitchFamily="34" charset="-128"/>
              </a:defRPr>
            </a:lvl3pPr>
            <a:lvl4pPr marL="1630604" indent="-232943" eaLnBrk="0" hangingPunct="0">
              <a:defRPr>
                <a:solidFill>
                  <a:schemeClr val="tx1"/>
                </a:solidFill>
                <a:latin typeface="Calibri" pitchFamily="34" charset="0"/>
                <a:ea typeface="MS PGothic" pitchFamily="34" charset="-128"/>
              </a:defRPr>
            </a:lvl4pPr>
            <a:lvl5pPr marL="2096491" indent="-232943" eaLnBrk="0" hangingPunct="0">
              <a:defRPr>
                <a:solidFill>
                  <a:schemeClr val="tx1"/>
                </a:solidFill>
                <a:latin typeface="Calibri" pitchFamily="34"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Calibri" pitchFamily="34"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Calibri" pitchFamily="34"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Calibri" pitchFamily="34"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BC58F9D7-2481-44AE-93FC-DC414DE943BD}" type="slidenum">
              <a:rPr lang="en-US" smtClean="0"/>
              <a:pPr eaLnBrk="1" hangingPunct="1"/>
              <a:t>37</a:t>
            </a:fld>
            <a:endParaRPr lang="en-US" dirty="0" smtClean="0"/>
          </a:p>
        </p:txBody>
      </p:sp>
    </p:spTree>
    <p:extLst>
      <p:ext uri="{BB962C8B-B14F-4D97-AF65-F5344CB8AC3E}">
        <p14:creationId xmlns:p14="http://schemas.microsoft.com/office/powerpoint/2010/main" val="3653089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defTabSz="931774">
              <a:defRPr/>
            </a:pPr>
            <a:r>
              <a:rPr lang="en-US" b="1" dirty="0" smtClean="0"/>
              <a:t>Carole</a:t>
            </a:r>
          </a:p>
          <a:p>
            <a:pPr defTabSz="931774">
              <a:defRPr/>
            </a:pPr>
            <a:endParaRPr lang="en-US" b="1" dirty="0" smtClean="0">
              <a:solidFill>
                <a:schemeClr val="tx1"/>
              </a:solidFill>
            </a:endParaRPr>
          </a:p>
          <a:p>
            <a:pPr defTabSz="931774">
              <a:defRPr/>
            </a:pPr>
            <a:r>
              <a:rPr lang="en-US" b="1" dirty="0" smtClean="0">
                <a:solidFill>
                  <a:schemeClr val="tx1"/>
                </a:solidFill>
              </a:rPr>
              <a:t>With </a:t>
            </a:r>
            <a:r>
              <a:rPr lang="en-US" b="1" dirty="0" err="1" smtClean="0">
                <a:solidFill>
                  <a:schemeClr val="tx1"/>
                </a:solidFill>
              </a:rPr>
              <a:t>icurio</a:t>
            </a:r>
            <a:r>
              <a:rPr lang="en-US" b="1" dirty="0" smtClean="0">
                <a:solidFill>
                  <a:schemeClr val="tx1"/>
                </a:solidFill>
              </a:rPr>
              <a:t> educators</a:t>
            </a:r>
            <a:r>
              <a:rPr lang="en-US" b="1" baseline="0" dirty="0" smtClean="0">
                <a:solidFill>
                  <a:schemeClr val="tx1"/>
                </a:solidFill>
              </a:rPr>
              <a:t> have the ability to…</a:t>
            </a:r>
            <a:endParaRPr lang="en-US" b="1" dirty="0">
              <a:solidFill>
                <a:schemeClr val="tx1"/>
              </a:solidFill>
            </a:endParaRPr>
          </a:p>
        </p:txBody>
      </p:sp>
      <p:sp>
        <p:nvSpPr>
          <p:cNvPr id="4" name="Slide Number Placeholder 3"/>
          <p:cNvSpPr>
            <a:spLocks noGrp="1"/>
          </p:cNvSpPr>
          <p:nvPr>
            <p:ph type="sldNum" sz="quarter" idx="10"/>
          </p:nvPr>
        </p:nvSpPr>
        <p:spPr/>
        <p:txBody>
          <a:bodyPr/>
          <a:lstStyle/>
          <a:p>
            <a:fld id="{E145199A-E52F-4D99-B952-4C479FCBB910}" type="slidenum">
              <a:rPr lang="en-US" smtClean="0"/>
              <a:pPr/>
              <a:t>38</a:t>
            </a:fld>
            <a:endParaRPr lang="en-US" dirty="0"/>
          </a:p>
        </p:txBody>
      </p:sp>
    </p:spTree>
    <p:extLst>
      <p:ext uri="{BB962C8B-B14F-4D97-AF65-F5344CB8AC3E}">
        <p14:creationId xmlns:p14="http://schemas.microsoft.com/office/powerpoint/2010/main" val="3687531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Carole</a:t>
            </a:r>
          </a:p>
          <a:p>
            <a:endParaRPr lang="en-US" b="1" dirty="0"/>
          </a:p>
          <a:p>
            <a:r>
              <a:rPr lang="en-US" b="1" dirty="0"/>
              <a:t>With </a:t>
            </a:r>
            <a:r>
              <a:rPr lang="en-US" b="1" dirty="0" err="1"/>
              <a:t>icurio</a:t>
            </a:r>
            <a:r>
              <a:rPr lang="en-US" b="1" dirty="0"/>
              <a:t> educators will know that…</a:t>
            </a:r>
          </a:p>
          <a:p>
            <a:pPr marL="174708" indent="-174708">
              <a:buFont typeface="Arial" panose="020B0604020202020204" pitchFamily="34" charset="0"/>
              <a:buChar char="•"/>
            </a:pPr>
            <a:r>
              <a:rPr lang="en-US" b="1" dirty="0"/>
              <a:t>Each resource is tagged according to 19 different learning types and 57 characteristics. This way, teachers and students can quickly and easily find just what meets their teaching or learning needs – in exactly the format they need. </a:t>
            </a:r>
          </a:p>
        </p:txBody>
      </p:sp>
      <p:sp>
        <p:nvSpPr>
          <p:cNvPr id="4" name="Slide Number Placeholder 3"/>
          <p:cNvSpPr>
            <a:spLocks noGrp="1"/>
          </p:cNvSpPr>
          <p:nvPr>
            <p:ph type="sldNum" sz="quarter" idx="10"/>
          </p:nvPr>
        </p:nvSpPr>
        <p:spPr/>
        <p:txBody>
          <a:bodyPr/>
          <a:lstStyle/>
          <a:p>
            <a:fld id="{78BBAF74-FB81-2C48-873A-79277E75B543}" type="slidenum">
              <a:rPr lang="en-US" smtClean="0"/>
              <a:pPr/>
              <a:t>39</a:t>
            </a:fld>
            <a:endParaRPr lang="en-US" dirty="0"/>
          </a:p>
        </p:txBody>
      </p:sp>
    </p:spTree>
    <p:extLst>
      <p:ext uri="{BB962C8B-B14F-4D97-AF65-F5344CB8AC3E}">
        <p14:creationId xmlns:p14="http://schemas.microsoft.com/office/powerpoint/2010/main" val="345184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tx1"/>
                </a:solidFill>
              </a:rPr>
              <a:t>Carole </a:t>
            </a:r>
          </a:p>
          <a:p>
            <a:endParaRPr lang="en-US" b="1" dirty="0" smtClean="0">
              <a:solidFill>
                <a:schemeClr val="tx1"/>
              </a:solidFill>
            </a:endParaRPr>
          </a:p>
          <a:p>
            <a:r>
              <a:rPr lang="en-US" b="1" dirty="0" smtClean="0">
                <a:solidFill>
                  <a:schemeClr val="tx1"/>
                </a:solidFill>
              </a:rPr>
              <a:t>This is just a sample of the most</a:t>
            </a:r>
            <a:r>
              <a:rPr lang="en-US" b="1" baseline="0" dirty="0" smtClean="0">
                <a:solidFill>
                  <a:schemeClr val="tx1"/>
                </a:solidFill>
              </a:rPr>
              <a:t> known content providers we have in the library, but we also curate content from thousands of powerful sources you’ve haven’t experienced yet.  </a:t>
            </a:r>
            <a:endParaRPr lang="en-US" b="1" dirty="0">
              <a:solidFill>
                <a:schemeClr val="tx1"/>
              </a:solidFill>
            </a:endParaRPr>
          </a:p>
        </p:txBody>
      </p:sp>
      <p:sp>
        <p:nvSpPr>
          <p:cNvPr id="4" name="Slide Number Placeholder 3"/>
          <p:cNvSpPr>
            <a:spLocks noGrp="1"/>
          </p:cNvSpPr>
          <p:nvPr>
            <p:ph type="sldNum" sz="quarter" idx="10"/>
          </p:nvPr>
        </p:nvSpPr>
        <p:spPr/>
        <p:txBody>
          <a:bodyPr/>
          <a:lstStyle/>
          <a:p>
            <a:fld id="{78BBAF74-FB81-2C48-873A-79277E75B543}" type="slidenum">
              <a:rPr lang="en-US" smtClean="0"/>
              <a:pPr/>
              <a:t>40</a:t>
            </a:fld>
            <a:endParaRPr lang="en-US" dirty="0"/>
          </a:p>
        </p:txBody>
      </p:sp>
    </p:spTree>
    <p:extLst>
      <p:ext uri="{BB962C8B-B14F-4D97-AF65-F5344CB8AC3E}">
        <p14:creationId xmlns:p14="http://schemas.microsoft.com/office/powerpoint/2010/main" val="2784408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solidFill>
                <a:schemeClr val="tx1"/>
              </a:solidFill>
            </a:endParaRPr>
          </a:p>
          <a:p>
            <a:endParaRPr lang="en-US" b="1" dirty="0" smtClean="0">
              <a:solidFill>
                <a:schemeClr val="tx1"/>
              </a:solidFill>
            </a:endParaRPr>
          </a:p>
          <a:p>
            <a:r>
              <a:rPr lang="en-US" b="1" dirty="0" smtClean="0">
                <a:solidFill>
                  <a:schemeClr val="tx1"/>
                </a:solidFill>
              </a:rPr>
              <a:t>Per</a:t>
            </a:r>
            <a:r>
              <a:rPr lang="en-US" b="1" baseline="0" dirty="0" smtClean="0">
                <a:solidFill>
                  <a:schemeClr val="tx1"/>
                </a:solidFill>
              </a:rPr>
              <a:t> KVEC, icurio link is accessible from theholler.org</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D2E12759-A645-435D-9C25-816BA8BE3884}" type="slidenum">
              <a:rPr lang="en-US" smtClean="0"/>
              <a:pPr/>
              <a:t>41</a:t>
            </a:fld>
            <a:endParaRPr lang="en-US" dirty="0"/>
          </a:p>
        </p:txBody>
      </p:sp>
    </p:spTree>
    <p:extLst>
      <p:ext uri="{BB962C8B-B14F-4D97-AF65-F5344CB8AC3E}">
        <p14:creationId xmlns:p14="http://schemas.microsoft.com/office/powerpoint/2010/main" val="3751345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smtClean="0">
              <a:solidFill>
                <a:schemeClr val="tx1"/>
              </a:solidFill>
            </a:endParaRPr>
          </a:p>
          <a:p>
            <a:endParaRPr lang="en-US" b="1" i="0" dirty="0" smtClean="0">
              <a:solidFill>
                <a:schemeClr val="tx1"/>
              </a:solidFill>
            </a:endParaRPr>
          </a:p>
          <a:p>
            <a:r>
              <a:rPr lang="en-US" b="1" i="0" dirty="0" smtClean="0">
                <a:solidFill>
                  <a:schemeClr val="tx1"/>
                </a:solidFill>
              </a:rPr>
              <a:t>Promote</a:t>
            </a:r>
            <a:r>
              <a:rPr lang="en-US" b="1" i="0" baseline="0" dirty="0" smtClean="0">
                <a:solidFill>
                  <a:schemeClr val="tx1"/>
                </a:solidFill>
              </a:rPr>
              <a:t> use of the HOLLER…</a:t>
            </a:r>
            <a:endParaRPr lang="en-US" b="1" i="0" dirty="0" smtClean="0">
              <a:solidFill>
                <a:schemeClr val="tx1"/>
              </a:solidFill>
            </a:endParaRPr>
          </a:p>
        </p:txBody>
      </p:sp>
      <p:sp>
        <p:nvSpPr>
          <p:cNvPr id="4" name="Slide Number Placeholder 3"/>
          <p:cNvSpPr>
            <a:spLocks noGrp="1"/>
          </p:cNvSpPr>
          <p:nvPr>
            <p:ph type="sldNum" sz="quarter" idx="10"/>
          </p:nvPr>
        </p:nvSpPr>
        <p:spPr/>
        <p:txBody>
          <a:bodyPr/>
          <a:lstStyle/>
          <a:p>
            <a:fld id="{D2E12759-A645-435D-9C25-816BA8BE3884}" type="slidenum">
              <a:rPr lang="en-US" smtClean="0"/>
              <a:pPr/>
              <a:t>42</a:t>
            </a:fld>
            <a:endParaRPr lang="en-US" dirty="0"/>
          </a:p>
        </p:txBody>
      </p:sp>
    </p:spTree>
    <p:extLst>
      <p:ext uri="{BB962C8B-B14F-4D97-AF65-F5344CB8AC3E}">
        <p14:creationId xmlns:p14="http://schemas.microsoft.com/office/powerpoint/2010/main" val="3105226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endParaRPr lang="en-US" b="1" dirty="0" smtClean="0"/>
          </a:p>
          <a:p>
            <a:r>
              <a:rPr lang="en-US" b="1" dirty="0" smtClean="0"/>
              <a:t>Handout: Quick Reference Guide</a:t>
            </a:r>
          </a:p>
          <a:p>
            <a:endParaRPr lang="en-US" b="1" dirty="0" smtClean="0"/>
          </a:p>
          <a:p>
            <a:r>
              <a:rPr lang="en-US" b="1" dirty="0" smtClean="0"/>
              <a:t>Lead participants</a:t>
            </a:r>
            <a:r>
              <a:rPr lang="en-US" b="1" baseline="0" dirty="0" smtClean="0"/>
              <a:t> through </a:t>
            </a:r>
            <a:r>
              <a:rPr lang="en-US" b="1" baseline="0" dirty="0" err="1" smtClean="0"/>
              <a:t>icurio</a:t>
            </a:r>
            <a:r>
              <a:rPr lang="en-US" b="1" baseline="0" dirty="0" smtClean="0"/>
              <a:t> experience</a:t>
            </a:r>
            <a:endParaRPr lang="en-US" b="1" dirty="0"/>
          </a:p>
        </p:txBody>
      </p:sp>
      <p:sp>
        <p:nvSpPr>
          <p:cNvPr id="4" name="Slide Number Placeholder 3"/>
          <p:cNvSpPr>
            <a:spLocks noGrp="1"/>
          </p:cNvSpPr>
          <p:nvPr>
            <p:ph type="sldNum" sz="quarter" idx="10"/>
          </p:nvPr>
        </p:nvSpPr>
        <p:spPr/>
        <p:txBody>
          <a:bodyPr/>
          <a:lstStyle/>
          <a:p>
            <a:fld id="{D2E12759-A645-435D-9C25-816BA8BE3884}" type="slidenum">
              <a:rPr lang="en-US" smtClean="0"/>
              <a:pPr/>
              <a:t>43</a:t>
            </a:fld>
            <a:endParaRPr lang="en-US" dirty="0"/>
          </a:p>
        </p:txBody>
      </p:sp>
    </p:spTree>
    <p:extLst>
      <p:ext uri="{BB962C8B-B14F-4D97-AF65-F5344CB8AC3E}">
        <p14:creationId xmlns:p14="http://schemas.microsoft.com/office/powerpoint/2010/main" val="316305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Jennifer - Introductions</a:t>
            </a:r>
            <a:endParaRPr lang="en-US" b="1" dirty="0"/>
          </a:p>
        </p:txBody>
      </p:sp>
      <p:sp>
        <p:nvSpPr>
          <p:cNvPr id="4" name="Slide Number Placeholder 3"/>
          <p:cNvSpPr>
            <a:spLocks noGrp="1"/>
          </p:cNvSpPr>
          <p:nvPr>
            <p:ph type="sldNum" sz="quarter" idx="10"/>
          </p:nvPr>
        </p:nvSpPr>
        <p:spPr/>
        <p:txBody>
          <a:bodyPr/>
          <a:lstStyle/>
          <a:p>
            <a:fld id="{88A92FB4-6023-9248-8723-2F8590492864}" type="slidenum">
              <a:rPr lang="en-US" smtClean="0"/>
              <a:t>2</a:t>
            </a:fld>
            <a:endParaRPr lang="en-US"/>
          </a:p>
        </p:txBody>
      </p:sp>
    </p:spTree>
    <p:extLst>
      <p:ext uri="{BB962C8B-B14F-4D97-AF65-F5344CB8AC3E}">
        <p14:creationId xmlns:p14="http://schemas.microsoft.com/office/powerpoint/2010/main" val="729102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Why </a:t>
            </a:r>
            <a:r>
              <a:rPr lang="en-US" dirty="0" err="1" smtClean="0"/>
              <a:t>icurio</a:t>
            </a:r>
            <a:r>
              <a:rPr lang="en-US" dirty="0" smtClean="0"/>
              <a:t> is a better resource than google!</a:t>
            </a:r>
          </a:p>
          <a:p>
            <a:endParaRPr lang="en-US" dirty="0" smtClean="0"/>
          </a:p>
          <a:p>
            <a:r>
              <a:rPr lang="en-US" dirty="0" smtClean="0"/>
              <a:t>Standards</a:t>
            </a:r>
            <a:r>
              <a:rPr lang="en-US" baseline="0" dirty="0" smtClean="0"/>
              <a:t> tabs (discuss removal of old standards)</a:t>
            </a:r>
          </a:p>
          <a:p>
            <a:endParaRPr lang="en-US" baseline="0" dirty="0" smtClean="0"/>
          </a:p>
          <a:p>
            <a:r>
              <a:rPr lang="en-US" baseline="0" dirty="0" smtClean="0"/>
              <a:t>Explain readability </a:t>
            </a:r>
            <a:endParaRPr lang="en-US" dirty="0" smtClean="0"/>
          </a:p>
        </p:txBody>
      </p:sp>
      <p:sp>
        <p:nvSpPr>
          <p:cNvPr id="4" name="Slide Number Placeholder 3"/>
          <p:cNvSpPr>
            <a:spLocks noGrp="1"/>
          </p:cNvSpPr>
          <p:nvPr>
            <p:ph type="sldNum" sz="quarter" idx="10"/>
          </p:nvPr>
        </p:nvSpPr>
        <p:spPr/>
        <p:txBody>
          <a:bodyPr/>
          <a:lstStyle/>
          <a:p>
            <a:fld id="{D2E12759-A645-435D-9C25-816BA8BE3884}" type="slidenum">
              <a:rPr lang="en-US" smtClean="0"/>
              <a:pPr/>
              <a:t>44</a:t>
            </a:fld>
            <a:endParaRPr lang="en-US" dirty="0"/>
          </a:p>
        </p:txBody>
      </p:sp>
    </p:spTree>
    <p:extLst>
      <p:ext uri="{BB962C8B-B14F-4D97-AF65-F5344CB8AC3E}">
        <p14:creationId xmlns:p14="http://schemas.microsoft.com/office/powerpoint/2010/main" val="1749599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465887">
              <a:spcBef>
                <a:spcPct val="0"/>
              </a:spcBef>
              <a:defRPr/>
            </a:pPr>
            <a:endParaRPr lang="en-US" b="1" dirty="0">
              <a:latin typeface="Arial" pitchFamily="34" charset="0"/>
              <a:cs typeface="Arial" pitchFamily="34" charset="0"/>
            </a:endParaRPr>
          </a:p>
          <a:p>
            <a:pPr defTabSz="465887">
              <a:spcBef>
                <a:spcPct val="0"/>
              </a:spcBef>
              <a:defRPr/>
            </a:pPr>
            <a:r>
              <a:rPr lang="en-US" b="1" dirty="0">
                <a:latin typeface="Arial" pitchFamily="34" charset="0"/>
                <a:cs typeface="Arial" pitchFamily="34" charset="0"/>
              </a:rPr>
              <a:t>Handout: ARI Grant Learning Topics </a:t>
            </a:r>
          </a:p>
          <a:p>
            <a:pPr defTabSz="465887">
              <a:spcBef>
                <a:spcPct val="0"/>
              </a:spcBef>
              <a:defRPr/>
            </a:pPr>
            <a:endParaRPr lang="en-US" b="1" dirty="0">
              <a:latin typeface="Arial" pitchFamily="34" charset="0"/>
              <a:cs typeface="Arial" pitchFamily="34" charset="0"/>
            </a:endParaRPr>
          </a:p>
          <a:p>
            <a:pPr defTabSz="465887">
              <a:spcBef>
                <a:spcPct val="0"/>
              </a:spcBef>
              <a:defRPr/>
            </a:pPr>
            <a:r>
              <a:rPr lang="en-US" b="1" dirty="0" smtClean="0">
                <a:latin typeface="Arial" pitchFamily="34" charset="0"/>
                <a:cs typeface="Arial" pitchFamily="34" charset="0"/>
              </a:rPr>
              <a:t>Participant Activity involving ARI Learning Topics</a:t>
            </a:r>
            <a:endParaRPr lang="en-US" b="1" dirty="0">
              <a:latin typeface="Arial" pitchFamily="34" charset="0"/>
              <a:cs typeface="Arial" pitchFamily="34" charset="0"/>
            </a:endParaRPr>
          </a:p>
          <a:p>
            <a:pPr defTabSz="465887">
              <a:spcBef>
                <a:spcPct val="0"/>
              </a:spcBef>
              <a:defRPr/>
            </a:pPr>
            <a:endParaRPr lang="en-US" b="1" dirty="0">
              <a:latin typeface="Arial" pitchFamily="34" charset="0"/>
              <a:cs typeface="Arial" pitchFamily="34" charset="0"/>
            </a:endParaRPr>
          </a:p>
          <a:p>
            <a:pPr eaLnBrk="1" hangingPunct="1">
              <a:spcBef>
                <a:spcPct val="0"/>
              </a:spcBef>
            </a:pPr>
            <a:endParaRPr lang="en-US" b="1" dirty="0" smtClean="0">
              <a:solidFill>
                <a:schemeClr val="tx1"/>
              </a:solidFill>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57066" indent="-291179" eaLnBrk="0" hangingPunct="0">
              <a:defRPr>
                <a:solidFill>
                  <a:schemeClr val="tx1"/>
                </a:solidFill>
                <a:latin typeface="Calibri" pitchFamily="34" charset="0"/>
                <a:ea typeface="MS PGothic" pitchFamily="34" charset="-128"/>
              </a:defRPr>
            </a:lvl2pPr>
            <a:lvl3pPr marL="1164717" indent="-232943" eaLnBrk="0" hangingPunct="0">
              <a:defRPr>
                <a:solidFill>
                  <a:schemeClr val="tx1"/>
                </a:solidFill>
                <a:latin typeface="Calibri" pitchFamily="34" charset="0"/>
                <a:ea typeface="MS PGothic" pitchFamily="34" charset="-128"/>
              </a:defRPr>
            </a:lvl3pPr>
            <a:lvl4pPr marL="1630604" indent="-232943" eaLnBrk="0" hangingPunct="0">
              <a:defRPr>
                <a:solidFill>
                  <a:schemeClr val="tx1"/>
                </a:solidFill>
                <a:latin typeface="Calibri" pitchFamily="34" charset="0"/>
                <a:ea typeface="MS PGothic" pitchFamily="34" charset="-128"/>
              </a:defRPr>
            </a:lvl4pPr>
            <a:lvl5pPr marL="2096491" indent="-232943" eaLnBrk="0" hangingPunct="0">
              <a:defRPr>
                <a:solidFill>
                  <a:schemeClr val="tx1"/>
                </a:solidFill>
                <a:latin typeface="Calibri" pitchFamily="34"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Calibri" pitchFamily="34"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Calibri" pitchFamily="34"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Calibri" pitchFamily="34"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BC58F9D7-2481-44AE-93FC-DC414DE943BD}" type="slidenum">
              <a:rPr lang="en-US" smtClean="0"/>
              <a:pPr eaLnBrk="1" hangingPunct="1"/>
              <a:t>45</a:t>
            </a:fld>
            <a:endParaRPr lang="en-US" dirty="0" smtClean="0"/>
          </a:p>
        </p:txBody>
      </p:sp>
    </p:spTree>
    <p:extLst>
      <p:ext uri="{BB962C8B-B14F-4D97-AF65-F5344CB8AC3E}">
        <p14:creationId xmlns:p14="http://schemas.microsoft.com/office/powerpoint/2010/main" val="664034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a:t>
            </a:r>
            <a:endParaRPr lang="en-US" b="1" dirty="0"/>
          </a:p>
        </p:txBody>
      </p:sp>
      <p:sp>
        <p:nvSpPr>
          <p:cNvPr id="4" name="Slide Number Placeholder 3"/>
          <p:cNvSpPr>
            <a:spLocks noGrp="1"/>
          </p:cNvSpPr>
          <p:nvPr>
            <p:ph type="sldNum" sz="quarter" idx="10"/>
          </p:nvPr>
        </p:nvSpPr>
        <p:spPr/>
        <p:txBody>
          <a:bodyPr/>
          <a:lstStyle/>
          <a:p>
            <a:fld id="{E145199A-E52F-4D99-B952-4C479FCBB910}" type="slidenum">
              <a:rPr lang="en-US" smtClean="0"/>
              <a:pPr/>
              <a:t>46</a:t>
            </a:fld>
            <a:endParaRPr lang="en-US"/>
          </a:p>
        </p:txBody>
      </p:sp>
    </p:spTree>
    <p:extLst>
      <p:ext uri="{BB962C8B-B14F-4D97-AF65-F5344CB8AC3E}">
        <p14:creationId xmlns:p14="http://schemas.microsoft.com/office/powerpoint/2010/main" val="2850517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 and A</a:t>
            </a:r>
            <a:endParaRPr lang="en-US" dirty="0"/>
          </a:p>
        </p:txBody>
      </p:sp>
      <p:sp>
        <p:nvSpPr>
          <p:cNvPr id="4" name="Slide Number Placeholder 3"/>
          <p:cNvSpPr>
            <a:spLocks noGrp="1"/>
          </p:cNvSpPr>
          <p:nvPr>
            <p:ph type="sldNum" sz="quarter" idx="10"/>
          </p:nvPr>
        </p:nvSpPr>
        <p:spPr/>
        <p:txBody>
          <a:bodyPr/>
          <a:lstStyle/>
          <a:p>
            <a:fld id="{D2E12759-A645-435D-9C25-816BA8BE3884}" type="slidenum">
              <a:rPr lang="en-US" smtClean="0"/>
              <a:pPr/>
              <a:t>47</a:t>
            </a:fld>
            <a:endParaRPr lang="en-US" dirty="0"/>
          </a:p>
        </p:txBody>
      </p:sp>
    </p:spTree>
    <p:extLst>
      <p:ext uri="{BB962C8B-B14F-4D97-AF65-F5344CB8AC3E}">
        <p14:creationId xmlns:p14="http://schemas.microsoft.com/office/powerpoint/2010/main" val="1904641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Evaluations</a:t>
            </a:r>
            <a:r>
              <a:rPr lang="en-US" baseline="0" dirty="0" smtClean="0"/>
              <a:t> and Certificates</a:t>
            </a:r>
            <a:endParaRPr lang="en-US" dirty="0"/>
          </a:p>
        </p:txBody>
      </p:sp>
      <p:sp>
        <p:nvSpPr>
          <p:cNvPr id="4" name="Slide Number Placeholder 3"/>
          <p:cNvSpPr>
            <a:spLocks noGrp="1"/>
          </p:cNvSpPr>
          <p:nvPr>
            <p:ph type="sldNum" sz="quarter" idx="10"/>
          </p:nvPr>
        </p:nvSpPr>
        <p:spPr/>
        <p:txBody>
          <a:bodyPr/>
          <a:lstStyle/>
          <a:p>
            <a:fld id="{60913557-7C53-471A-BB74-08C5526B88AA}" type="slidenum">
              <a:rPr lang="en-US" smtClean="0"/>
              <a:t>48</a:t>
            </a:fld>
            <a:endParaRPr lang="en-US"/>
          </a:p>
        </p:txBody>
      </p:sp>
    </p:spTree>
    <p:extLst>
      <p:ext uri="{BB962C8B-B14F-4D97-AF65-F5344CB8AC3E}">
        <p14:creationId xmlns:p14="http://schemas.microsoft.com/office/powerpoint/2010/main" val="3269532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913557-7C53-471A-BB74-08C5526B88AA}" type="slidenum">
              <a:rPr lang="en-US" smtClean="0"/>
              <a:t>3</a:t>
            </a:fld>
            <a:endParaRPr lang="en-US"/>
          </a:p>
        </p:txBody>
      </p:sp>
    </p:spTree>
    <p:extLst>
      <p:ext uri="{BB962C8B-B14F-4D97-AF65-F5344CB8AC3E}">
        <p14:creationId xmlns:p14="http://schemas.microsoft.com/office/powerpoint/2010/main" val="1457633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Jennifer</a:t>
            </a:r>
          </a:p>
          <a:p>
            <a:r>
              <a:rPr lang="en-US" dirty="0" smtClean="0"/>
              <a:t>Tracking Your Day Handout</a:t>
            </a:r>
            <a:endParaRPr lang="en-US" dirty="0"/>
          </a:p>
        </p:txBody>
      </p:sp>
      <p:sp>
        <p:nvSpPr>
          <p:cNvPr id="4" name="Slide Number Placeholder 3"/>
          <p:cNvSpPr>
            <a:spLocks noGrp="1"/>
          </p:cNvSpPr>
          <p:nvPr>
            <p:ph type="sldNum" sz="quarter" idx="10"/>
          </p:nvPr>
        </p:nvSpPr>
        <p:spPr/>
        <p:txBody>
          <a:bodyPr/>
          <a:lstStyle/>
          <a:p>
            <a:fld id="{F7489809-F440-4A2B-A863-6251A0090BAB}" type="slidenum">
              <a:rPr lang="en-US" smtClean="0"/>
              <a:t>4</a:t>
            </a:fld>
            <a:endParaRPr lang="en-US"/>
          </a:p>
        </p:txBody>
      </p:sp>
    </p:spTree>
    <p:extLst>
      <p:ext uri="{BB962C8B-B14F-4D97-AF65-F5344CB8AC3E}">
        <p14:creationId xmlns:p14="http://schemas.microsoft.com/office/powerpoint/2010/main" val="240961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Jennifer</a:t>
            </a:r>
          </a:p>
          <a:p>
            <a:endParaRPr lang="en-US" b="1" dirty="0" smtClean="0"/>
          </a:p>
          <a:p>
            <a:r>
              <a:rPr lang="en-US" b="1" dirty="0" smtClean="0"/>
              <a:t>Have participants complete</a:t>
            </a:r>
            <a:r>
              <a:rPr lang="en-US" b="1" baseline="0" dirty="0" smtClean="0"/>
              <a:t> this section of evaluation:</a:t>
            </a:r>
          </a:p>
          <a:p>
            <a:r>
              <a:rPr lang="en-US" sz="1200" kern="1200" dirty="0" smtClean="0">
                <a:solidFill>
                  <a:schemeClr val="tx1"/>
                </a:solidFill>
                <a:effectLst/>
                <a:latin typeface="+mn-lt"/>
                <a:ea typeface="+mn-ea"/>
                <a:cs typeface="+mn-cs"/>
              </a:rPr>
              <a:t>“What support have you provided to schools, teachers, and/or students as a result of the knowledge/skills gained at the last meeting?” </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2FFEE967-4A33-7349-9AF6-FBBBBBC7B1E5}" type="slidenum">
              <a:rPr lang="en-US" smtClean="0"/>
              <a:t>5</a:t>
            </a:fld>
            <a:endParaRPr lang="en-US"/>
          </a:p>
        </p:txBody>
      </p:sp>
    </p:spTree>
    <p:extLst>
      <p:ext uri="{BB962C8B-B14F-4D97-AF65-F5344CB8AC3E}">
        <p14:creationId xmlns:p14="http://schemas.microsoft.com/office/powerpoint/2010/main" val="1119179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913557-7C53-471A-BB74-08C5526B88AA}" type="slidenum">
              <a:rPr lang="en-US" smtClean="0"/>
              <a:t>6</a:t>
            </a:fld>
            <a:endParaRPr lang="en-US"/>
          </a:p>
        </p:txBody>
      </p:sp>
    </p:spTree>
    <p:extLst>
      <p:ext uri="{BB962C8B-B14F-4D97-AF65-F5344CB8AC3E}">
        <p14:creationId xmlns:p14="http://schemas.microsoft.com/office/powerpoint/2010/main" val="3101249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lumMod val="85000"/>
                    <a:lumOff val="15000"/>
                  </a:schemeClr>
                </a:solidFill>
                <a:hlinkClick r:id="rId3"/>
              </a:rPr>
              <a:t>http://</a:t>
            </a:r>
            <a:r>
              <a:rPr lang="en-US" dirty="0" smtClean="0">
                <a:solidFill>
                  <a:schemeClr val="tx1">
                    <a:lumMod val="85000"/>
                    <a:lumOff val="15000"/>
                  </a:schemeClr>
                </a:solidFill>
                <a:hlinkClick r:id="rId3"/>
              </a:rPr>
              <a:t>archive.org/details/ACoplandAppalachianSpring</a:t>
            </a:r>
            <a:endParaRPr lang="en-US" dirty="0" smtClean="0">
              <a:solidFill>
                <a:schemeClr val="tx1">
                  <a:lumMod val="85000"/>
                  <a:lumOff val="1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tx1">
                  <a:lumMod val="85000"/>
                  <a:lumOff val="1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tx1">
                  <a:lumMod val="85000"/>
                  <a:lumOff val="15000"/>
                </a:schemeClr>
              </a:solidFill>
            </a:endParaRPr>
          </a:p>
          <a:p>
            <a:endParaRPr lang="en-US" dirty="0"/>
          </a:p>
        </p:txBody>
      </p:sp>
      <p:sp>
        <p:nvSpPr>
          <p:cNvPr id="4" name="Slide Number Placeholder 3"/>
          <p:cNvSpPr>
            <a:spLocks noGrp="1"/>
          </p:cNvSpPr>
          <p:nvPr>
            <p:ph type="sldNum" sz="quarter" idx="10"/>
          </p:nvPr>
        </p:nvSpPr>
        <p:spPr/>
        <p:txBody>
          <a:bodyPr/>
          <a:lstStyle/>
          <a:p>
            <a:fld id="{60913557-7C53-471A-BB74-08C5526B88AA}" type="slidenum">
              <a:rPr lang="en-US" smtClean="0"/>
              <a:t>8</a:t>
            </a:fld>
            <a:endParaRPr lang="en-US"/>
          </a:p>
        </p:txBody>
      </p:sp>
    </p:spTree>
    <p:extLst>
      <p:ext uri="{BB962C8B-B14F-4D97-AF65-F5344CB8AC3E}">
        <p14:creationId xmlns:p14="http://schemas.microsoft.com/office/powerpoint/2010/main" val="1650000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489809-F440-4A2B-A863-6251A0090BAB}" type="slidenum">
              <a:rPr lang="en-US" smtClean="0"/>
              <a:t>9</a:t>
            </a:fld>
            <a:endParaRPr lang="en-US"/>
          </a:p>
        </p:txBody>
      </p:sp>
    </p:spTree>
    <p:extLst>
      <p:ext uri="{BB962C8B-B14F-4D97-AF65-F5344CB8AC3E}">
        <p14:creationId xmlns:p14="http://schemas.microsoft.com/office/powerpoint/2010/main" val="1051049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“Ten Assessment Competencies for</a:t>
            </a:r>
            <a:r>
              <a:rPr lang="en-US" baseline="0" dirty="0" smtClean="0"/>
              <a:t> School Leaders” in Assessment Balance and Quality:  An Action Guide for School Leaders by </a:t>
            </a:r>
            <a:r>
              <a:rPr lang="en-US" baseline="0" dirty="0" err="1" smtClean="0"/>
              <a:t>Chappuis</a:t>
            </a:r>
            <a:r>
              <a:rPr lang="en-US" baseline="0" dirty="0" smtClean="0"/>
              <a:t>, Commodore &amp; </a:t>
            </a:r>
            <a:r>
              <a:rPr lang="en-US" baseline="0" dirty="0" err="1" smtClean="0"/>
              <a:t>Stiggins</a:t>
            </a:r>
            <a:endParaRPr lang="en-US" dirty="0" smtClean="0"/>
          </a:p>
          <a:p>
            <a:r>
              <a:rPr lang="en-US" dirty="0" smtClean="0"/>
              <a:t>Addressing the need to understand clear</a:t>
            </a:r>
            <a:r>
              <a:rPr lang="en-US" baseline="0" dirty="0" smtClean="0"/>
              <a:t> academic achievement standards to … in the future… create aligned classroom-level achievement targets, and their relationship to the development of accurate assessments.</a:t>
            </a:r>
            <a:endParaRPr lang="en-US" dirty="0"/>
          </a:p>
        </p:txBody>
      </p:sp>
      <p:sp>
        <p:nvSpPr>
          <p:cNvPr id="4" name="Slide Number Placeholder 3"/>
          <p:cNvSpPr>
            <a:spLocks noGrp="1"/>
          </p:cNvSpPr>
          <p:nvPr>
            <p:ph type="sldNum" sz="quarter" idx="10"/>
          </p:nvPr>
        </p:nvSpPr>
        <p:spPr/>
        <p:txBody>
          <a:bodyPr/>
          <a:lstStyle/>
          <a:p>
            <a:fld id="{E9B1B1A6-0528-4713-95A7-8AA094BC99B5}" type="slidenum">
              <a:rPr lang="en-US" smtClean="0"/>
              <a:t>29</a:t>
            </a:fld>
            <a:endParaRPr lang="en-US"/>
          </a:p>
        </p:txBody>
      </p:sp>
    </p:spTree>
    <p:extLst>
      <p:ext uri="{BB962C8B-B14F-4D97-AF65-F5344CB8AC3E}">
        <p14:creationId xmlns:p14="http://schemas.microsoft.com/office/powerpoint/2010/main" val="86174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EAFC2F-1FDE-416F-A21D-880D56E7F1DB}" type="datetimeFigureOut">
              <a:rPr lang="en-US" smtClean="0"/>
              <a:t>5/14/2015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B027B-FA8A-4FC8-9D37-62694C283892}" type="slidenum">
              <a:rPr lang="en-US" smtClean="0"/>
              <a:t>‹#›</a:t>
            </a:fld>
            <a:endParaRPr lang="en-US"/>
          </a:p>
        </p:txBody>
      </p:sp>
    </p:spTree>
    <p:extLst>
      <p:ext uri="{BB962C8B-B14F-4D97-AF65-F5344CB8AC3E}">
        <p14:creationId xmlns:p14="http://schemas.microsoft.com/office/powerpoint/2010/main" val="299352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AFC2F-1FDE-416F-A21D-880D56E7F1DB}" type="datetimeFigureOut">
              <a:rPr lang="en-US" smtClean="0"/>
              <a:t>5/14/2015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B027B-FA8A-4FC8-9D37-62694C283892}" type="slidenum">
              <a:rPr lang="en-US" smtClean="0"/>
              <a:t>‹#›</a:t>
            </a:fld>
            <a:endParaRPr lang="en-US"/>
          </a:p>
        </p:txBody>
      </p:sp>
    </p:spTree>
    <p:extLst>
      <p:ext uri="{BB962C8B-B14F-4D97-AF65-F5344CB8AC3E}">
        <p14:creationId xmlns:p14="http://schemas.microsoft.com/office/powerpoint/2010/main" val="2775798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AFC2F-1FDE-416F-A21D-880D56E7F1DB}" type="datetimeFigureOut">
              <a:rPr lang="en-US" smtClean="0"/>
              <a:t>5/14/2015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B027B-FA8A-4FC8-9D37-62694C283892}" type="slidenum">
              <a:rPr lang="en-US" smtClean="0"/>
              <a:t>‹#›</a:t>
            </a:fld>
            <a:endParaRPr lang="en-US"/>
          </a:p>
        </p:txBody>
      </p:sp>
    </p:spTree>
    <p:extLst>
      <p:ext uri="{BB962C8B-B14F-4D97-AF65-F5344CB8AC3E}">
        <p14:creationId xmlns:p14="http://schemas.microsoft.com/office/powerpoint/2010/main" val="187473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AFC2F-1FDE-416F-A21D-880D56E7F1DB}" type="datetimeFigureOut">
              <a:rPr lang="en-US" smtClean="0"/>
              <a:t>5/14/2015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B027B-FA8A-4FC8-9D37-62694C283892}" type="slidenum">
              <a:rPr lang="en-US" smtClean="0"/>
              <a:t>‹#›</a:t>
            </a:fld>
            <a:endParaRPr lang="en-US"/>
          </a:p>
        </p:txBody>
      </p:sp>
    </p:spTree>
    <p:extLst>
      <p:ext uri="{BB962C8B-B14F-4D97-AF65-F5344CB8AC3E}">
        <p14:creationId xmlns:p14="http://schemas.microsoft.com/office/powerpoint/2010/main" val="1739793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EAFC2F-1FDE-416F-A21D-880D56E7F1DB}" type="datetimeFigureOut">
              <a:rPr lang="en-US" smtClean="0"/>
              <a:t>5/14/2015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B027B-FA8A-4FC8-9D37-62694C283892}" type="slidenum">
              <a:rPr lang="en-US" smtClean="0"/>
              <a:t>‹#›</a:t>
            </a:fld>
            <a:endParaRPr lang="en-US"/>
          </a:p>
        </p:txBody>
      </p:sp>
    </p:spTree>
    <p:extLst>
      <p:ext uri="{BB962C8B-B14F-4D97-AF65-F5344CB8AC3E}">
        <p14:creationId xmlns:p14="http://schemas.microsoft.com/office/powerpoint/2010/main" val="3999512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EAFC2F-1FDE-416F-A21D-880D56E7F1DB}" type="datetimeFigureOut">
              <a:rPr lang="en-US" smtClean="0"/>
              <a:t>5/14/2015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B027B-FA8A-4FC8-9D37-62694C283892}" type="slidenum">
              <a:rPr lang="en-US" smtClean="0"/>
              <a:t>‹#›</a:t>
            </a:fld>
            <a:endParaRPr lang="en-US"/>
          </a:p>
        </p:txBody>
      </p:sp>
    </p:spTree>
    <p:extLst>
      <p:ext uri="{BB962C8B-B14F-4D97-AF65-F5344CB8AC3E}">
        <p14:creationId xmlns:p14="http://schemas.microsoft.com/office/powerpoint/2010/main" val="3099890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EAFC2F-1FDE-416F-A21D-880D56E7F1DB}" type="datetimeFigureOut">
              <a:rPr lang="en-US" smtClean="0"/>
              <a:t>5/14/2015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DB027B-FA8A-4FC8-9D37-62694C283892}" type="slidenum">
              <a:rPr lang="en-US" smtClean="0"/>
              <a:t>‹#›</a:t>
            </a:fld>
            <a:endParaRPr lang="en-US"/>
          </a:p>
        </p:txBody>
      </p:sp>
    </p:spTree>
    <p:extLst>
      <p:ext uri="{BB962C8B-B14F-4D97-AF65-F5344CB8AC3E}">
        <p14:creationId xmlns:p14="http://schemas.microsoft.com/office/powerpoint/2010/main" val="93221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EAFC2F-1FDE-416F-A21D-880D56E7F1DB}" type="datetimeFigureOut">
              <a:rPr lang="en-US" smtClean="0"/>
              <a:t>5/14/2015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DB027B-FA8A-4FC8-9D37-62694C283892}" type="slidenum">
              <a:rPr lang="en-US" smtClean="0"/>
              <a:t>‹#›</a:t>
            </a:fld>
            <a:endParaRPr lang="en-US"/>
          </a:p>
        </p:txBody>
      </p:sp>
    </p:spTree>
    <p:extLst>
      <p:ext uri="{BB962C8B-B14F-4D97-AF65-F5344CB8AC3E}">
        <p14:creationId xmlns:p14="http://schemas.microsoft.com/office/powerpoint/2010/main" val="2813734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AFC2F-1FDE-416F-A21D-880D56E7F1DB}" type="datetimeFigureOut">
              <a:rPr lang="en-US" smtClean="0"/>
              <a:t>5/14/2015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DB027B-FA8A-4FC8-9D37-62694C283892}" type="slidenum">
              <a:rPr lang="en-US" smtClean="0"/>
              <a:t>‹#›</a:t>
            </a:fld>
            <a:endParaRPr lang="en-US"/>
          </a:p>
        </p:txBody>
      </p:sp>
    </p:spTree>
    <p:extLst>
      <p:ext uri="{BB962C8B-B14F-4D97-AF65-F5344CB8AC3E}">
        <p14:creationId xmlns:p14="http://schemas.microsoft.com/office/powerpoint/2010/main" val="2180197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EAFC2F-1FDE-416F-A21D-880D56E7F1DB}" type="datetimeFigureOut">
              <a:rPr lang="en-US" smtClean="0"/>
              <a:t>5/14/2015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B027B-FA8A-4FC8-9D37-62694C283892}" type="slidenum">
              <a:rPr lang="en-US" smtClean="0"/>
              <a:t>‹#›</a:t>
            </a:fld>
            <a:endParaRPr lang="en-US"/>
          </a:p>
        </p:txBody>
      </p:sp>
    </p:spTree>
    <p:extLst>
      <p:ext uri="{BB962C8B-B14F-4D97-AF65-F5344CB8AC3E}">
        <p14:creationId xmlns:p14="http://schemas.microsoft.com/office/powerpoint/2010/main" val="1378356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EAFC2F-1FDE-416F-A21D-880D56E7F1DB}" type="datetimeFigureOut">
              <a:rPr lang="en-US" smtClean="0"/>
              <a:t>5/14/2015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B027B-FA8A-4FC8-9D37-62694C283892}" type="slidenum">
              <a:rPr lang="en-US" smtClean="0"/>
              <a:t>‹#›</a:t>
            </a:fld>
            <a:endParaRPr lang="en-US"/>
          </a:p>
        </p:txBody>
      </p:sp>
    </p:spTree>
    <p:extLst>
      <p:ext uri="{BB962C8B-B14F-4D97-AF65-F5344CB8AC3E}">
        <p14:creationId xmlns:p14="http://schemas.microsoft.com/office/powerpoint/2010/main" val="863719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EAFC2F-1FDE-416F-A21D-880D56E7F1DB}" type="datetimeFigureOut">
              <a:rPr lang="en-US" smtClean="0"/>
              <a:t>5/14/2015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B027B-FA8A-4FC8-9D37-62694C283892}" type="slidenum">
              <a:rPr lang="en-US" smtClean="0"/>
              <a:t>‹#›</a:t>
            </a:fld>
            <a:endParaRPr lang="en-US"/>
          </a:p>
        </p:txBody>
      </p:sp>
    </p:spTree>
    <p:extLst>
      <p:ext uri="{BB962C8B-B14F-4D97-AF65-F5344CB8AC3E}">
        <p14:creationId xmlns:p14="http://schemas.microsoft.com/office/powerpoint/2010/main" val="3879403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mailto:carole.mullins@hazard.kyschools.us" TargetMode="External"/><Relationship Id="rId2" Type="http://schemas.openxmlformats.org/officeDocument/2006/relationships/hyperlink" Target="https://docs.google.com/forms/d/175wYeaWAZJ8Vg7RBVvPKtliNsvr2nH8OxsmGtmejyeI/viewform?c=0&amp;w=1" TargetMode="Externa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35.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mailto:Carole.mullins@hazard.kyschools.us"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theholler.org/" TargetMode="External"/><Relationship Id="rId5" Type="http://schemas.openxmlformats.org/officeDocument/2006/relationships/image" Target="../media/image49.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0.png"/><Relationship Id="rId7" Type="http://schemas.openxmlformats.org/officeDocument/2006/relationships/diagramQuickStyle" Target="../diagrams/quickStyle1.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2.png"/><Relationship Id="rId9" Type="http://schemas.microsoft.com/office/2007/relationships/diagramDrawing" Target="../diagrams/drawing1.xml"/></Relationships>
</file>

<file path=ppt/slides/_rels/slide46.xml.rels><?xml version="1.0" encoding="UTF-8" standalone="yes"?>
<Relationships xmlns="http://schemas.openxmlformats.org/package/2006/relationships"><Relationship Id="rId3" Type="http://schemas.openxmlformats.org/officeDocument/2006/relationships/hyperlink" Target="http://jeopardylabs.com/play/search-results-refinement"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2.jp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archive.org/details/ACoplandAppalachianSpr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19966"/>
            <a:ext cx="9144000" cy="1162929"/>
          </a:xfrm>
        </p:spPr>
        <p:txBody>
          <a:bodyPr>
            <a:noAutofit/>
          </a:bodyPr>
          <a:lstStyle/>
          <a:p>
            <a:pPr algn="ctr"/>
            <a:r>
              <a:rPr lang="en-US" sz="3600" b="1" dirty="0" smtClean="0">
                <a:solidFill>
                  <a:srgbClr val="0070C0"/>
                </a:solidFill>
                <a:effectLst>
                  <a:outerShdw blurRad="38100" dist="38100" dir="2700000" algn="tl">
                    <a:srgbClr val="000000">
                      <a:alpha val="43137"/>
                    </a:srgbClr>
                  </a:outerShdw>
                </a:effectLst>
              </a:rPr>
              <a:t>Social Studies </a:t>
            </a:r>
            <a:br>
              <a:rPr lang="en-US" sz="3600" b="1" dirty="0" smtClean="0">
                <a:solidFill>
                  <a:srgbClr val="0070C0"/>
                </a:solidFill>
                <a:effectLst>
                  <a:outerShdw blurRad="38100" dist="38100" dir="2700000" algn="tl">
                    <a:srgbClr val="000000">
                      <a:alpha val="43137"/>
                    </a:srgbClr>
                  </a:outerShdw>
                </a:effectLst>
              </a:rPr>
            </a:br>
            <a:r>
              <a:rPr lang="en-US" sz="3600" b="1" dirty="0" smtClean="0">
                <a:solidFill>
                  <a:srgbClr val="0070C0"/>
                </a:solidFill>
                <a:effectLst>
                  <a:outerShdw blurRad="38100" dist="38100" dir="2700000" algn="tl">
                    <a:srgbClr val="000000">
                      <a:alpha val="43137"/>
                    </a:srgbClr>
                  </a:outerShdw>
                </a:effectLst>
              </a:rPr>
              <a:t>Teacher Leadership Network</a:t>
            </a:r>
            <a:endParaRPr lang="en-US" sz="3600" b="1" dirty="0">
              <a:solidFill>
                <a:srgbClr val="0070C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378727" y="5105400"/>
            <a:ext cx="6400800" cy="1752600"/>
          </a:xfrm>
        </p:spPr>
        <p:txBody>
          <a:bodyPr>
            <a:normAutofit fontScale="55000" lnSpcReduction="20000"/>
          </a:bodyPr>
          <a:lstStyle/>
          <a:p>
            <a:pPr algn="ctr"/>
            <a:endParaRPr lang="en-US" sz="3200" b="1" dirty="0" smtClean="0"/>
          </a:p>
          <a:p>
            <a:pPr algn="ctr"/>
            <a:endParaRPr lang="en-US" sz="3200" b="1" dirty="0" smtClean="0"/>
          </a:p>
          <a:p>
            <a:pPr algn="ctr"/>
            <a:endParaRPr lang="en-US" sz="3200" b="1" dirty="0"/>
          </a:p>
          <a:p>
            <a:pPr algn="ctr">
              <a:spcBef>
                <a:spcPts val="0"/>
              </a:spcBef>
            </a:pPr>
            <a:r>
              <a:rPr lang="en-US" sz="5100" b="1" dirty="0" smtClean="0">
                <a:solidFill>
                  <a:srgbClr val="0070C0"/>
                </a:solidFill>
              </a:rPr>
              <a:t>May 15, 2015</a:t>
            </a:r>
          </a:p>
          <a:p>
            <a:pPr algn="ctr">
              <a:spcBef>
                <a:spcPts val="0"/>
              </a:spcBef>
            </a:pPr>
            <a:endParaRPr lang="en-US" sz="2400" b="1" dirty="0"/>
          </a:p>
          <a:p>
            <a:pPr algn="ctr">
              <a:spcBef>
                <a:spcPts val="0"/>
              </a:spcBef>
            </a:pPr>
            <a:r>
              <a:rPr lang="en-US" sz="5100" b="1" u="sng" dirty="0" err="1" smtClean="0">
                <a:solidFill>
                  <a:schemeClr val="tx1"/>
                </a:solidFill>
              </a:rPr>
              <a:t>www.kvecsstln.weebly.com</a:t>
            </a:r>
            <a:endParaRPr lang="en-US" sz="5100" b="1" u="sng" dirty="0" smtClean="0">
              <a:solidFill>
                <a:schemeClr val="tx1"/>
              </a:solidFill>
            </a:endParaRPr>
          </a:p>
          <a:p>
            <a:pPr algn="ctr"/>
            <a:endParaRPr lang="en-US" sz="5100"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8793" y="187214"/>
            <a:ext cx="1940669" cy="1419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2540" y="2796154"/>
            <a:ext cx="4438919" cy="2954656"/>
          </a:xfrm>
          <a:prstGeom prst="rect">
            <a:avLst/>
          </a:prstGeom>
        </p:spPr>
      </p:pic>
    </p:spTree>
    <p:extLst>
      <p:ext uri="{BB962C8B-B14F-4D97-AF65-F5344CB8AC3E}">
        <p14:creationId xmlns:p14="http://schemas.microsoft.com/office/powerpoint/2010/main" val="13897286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4800" y="139367"/>
            <a:ext cx="8610599" cy="64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8936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7284" y="228600"/>
            <a:ext cx="9408763"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6944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08410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 y="0"/>
            <a:ext cx="9144000" cy="6878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35261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 y="152400"/>
            <a:ext cx="8839200" cy="64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33352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34182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2034" y="0"/>
            <a:ext cx="91960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5300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885" y="0"/>
            <a:ext cx="910511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66127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923" y="0"/>
            <a:ext cx="911207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22157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197" y="0"/>
            <a:ext cx="914919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130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9456"/>
            <a:ext cx="8913813" cy="914400"/>
          </a:xfrm>
        </p:spPr>
        <p:txBody>
          <a:bodyPr>
            <a:noAutofit/>
          </a:bodyPr>
          <a:lstStyle/>
          <a:p>
            <a:r>
              <a:rPr lang="en-US" sz="4000" dirty="0" smtClean="0"/>
              <a:t>Facilitators</a:t>
            </a:r>
            <a:br>
              <a:rPr lang="en-US" sz="4000" dirty="0" smtClean="0"/>
            </a:br>
            <a:endParaRPr lang="en-US" sz="4000" dirty="0"/>
          </a:p>
        </p:txBody>
      </p:sp>
      <p:sp>
        <p:nvSpPr>
          <p:cNvPr id="3" name="Content Placeholder 2"/>
          <p:cNvSpPr>
            <a:spLocks noGrp="1"/>
          </p:cNvSpPr>
          <p:nvPr>
            <p:ph idx="1"/>
          </p:nvPr>
        </p:nvSpPr>
        <p:spPr>
          <a:xfrm>
            <a:off x="152400" y="666655"/>
            <a:ext cx="8761413" cy="6038945"/>
          </a:xfrm>
          <a:solidFill>
            <a:schemeClr val="tx2">
              <a:lumMod val="20000"/>
              <a:lumOff val="80000"/>
            </a:schemeClr>
          </a:solidFill>
        </p:spPr>
        <p:txBody>
          <a:bodyPr>
            <a:noAutofit/>
          </a:bodyPr>
          <a:lstStyle/>
          <a:p>
            <a:pPr>
              <a:lnSpc>
                <a:spcPct val="150000"/>
              </a:lnSpc>
              <a:spcBef>
                <a:spcPts val="0"/>
              </a:spcBef>
            </a:pPr>
            <a:endParaRPr lang="en-US" sz="2400" dirty="0" smtClean="0">
              <a:solidFill>
                <a:schemeClr val="tx1"/>
              </a:solidFill>
            </a:endParaRPr>
          </a:p>
          <a:p>
            <a:pPr>
              <a:lnSpc>
                <a:spcPct val="150000"/>
              </a:lnSpc>
              <a:spcBef>
                <a:spcPts val="0"/>
              </a:spcBef>
            </a:pPr>
            <a:r>
              <a:rPr lang="en-US" sz="2400" dirty="0" smtClean="0">
                <a:solidFill>
                  <a:schemeClr val="tx1"/>
                </a:solidFill>
              </a:rPr>
              <a:t>Jennifer Fraker, KDE </a:t>
            </a:r>
            <a:r>
              <a:rPr lang="en-US" sz="2400" dirty="0"/>
              <a:t>Social Studies Academic </a:t>
            </a:r>
            <a:r>
              <a:rPr lang="en-US" sz="2400" dirty="0" smtClean="0"/>
              <a:t>Program Consultant</a:t>
            </a:r>
            <a:endParaRPr lang="en-US" sz="2400" dirty="0"/>
          </a:p>
          <a:p>
            <a:pPr>
              <a:lnSpc>
                <a:spcPct val="150000"/>
              </a:lnSpc>
              <a:spcBef>
                <a:spcPts val="0"/>
              </a:spcBef>
            </a:pPr>
            <a:r>
              <a:rPr lang="en-US" sz="2400" dirty="0" smtClean="0">
                <a:solidFill>
                  <a:schemeClr val="tx1"/>
                </a:solidFill>
              </a:rPr>
              <a:t>Jamee Barton, KDE Academic Program Consultant</a:t>
            </a:r>
          </a:p>
          <a:p>
            <a:pPr>
              <a:lnSpc>
                <a:spcPct val="150000"/>
              </a:lnSpc>
              <a:spcBef>
                <a:spcPts val="0"/>
              </a:spcBef>
            </a:pPr>
            <a:r>
              <a:rPr lang="en-US" sz="2400" dirty="0" smtClean="0">
                <a:solidFill>
                  <a:schemeClr val="tx1"/>
                </a:solidFill>
              </a:rPr>
              <a:t>Carole Mullins, KVEC </a:t>
            </a:r>
            <a:r>
              <a:rPr lang="en-US" sz="2400" dirty="0" smtClean="0"/>
              <a:t>Literacy I</a:t>
            </a:r>
            <a:r>
              <a:rPr lang="en-US" sz="2400" dirty="0" smtClean="0">
                <a:solidFill>
                  <a:schemeClr val="tx1"/>
                </a:solidFill>
              </a:rPr>
              <a:t>nstructional Specialist</a:t>
            </a:r>
            <a:endParaRPr lang="en-US" sz="2400" dirty="0"/>
          </a:p>
          <a:p>
            <a:pPr>
              <a:lnSpc>
                <a:spcPct val="150000"/>
              </a:lnSpc>
              <a:spcBef>
                <a:spcPts val="0"/>
              </a:spcBef>
            </a:pPr>
            <a:r>
              <a:rPr lang="en-US" sz="2400" dirty="0" smtClean="0"/>
              <a:t>Jennifer </a:t>
            </a:r>
            <a:r>
              <a:rPr lang="en-US" sz="2400" dirty="0"/>
              <a:t>Carroll</a:t>
            </a:r>
            <a:r>
              <a:rPr lang="en-US" sz="2400" dirty="0" smtClean="0"/>
              <a:t>, KVEC Principal and Teacher Leadership</a:t>
            </a:r>
            <a:endParaRPr lang="en-US" sz="2400" dirty="0" smtClean="0">
              <a:solidFill>
                <a:schemeClr val="tx1"/>
              </a:solidFill>
            </a:endParaRPr>
          </a:p>
          <a:p>
            <a:pPr>
              <a:lnSpc>
                <a:spcPct val="150000"/>
              </a:lnSpc>
              <a:spcBef>
                <a:spcPts val="0"/>
              </a:spcBef>
            </a:pPr>
            <a:r>
              <a:rPr lang="en-US" sz="2400" dirty="0" smtClean="0">
                <a:solidFill>
                  <a:schemeClr val="tx1"/>
                </a:solidFill>
              </a:rPr>
              <a:t>Mary McCloud, KVEC Elem. Social Studies Facilitator</a:t>
            </a:r>
            <a:endParaRPr lang="en-US" sz="2400" dirty="0" smtClean="0"/>
          </a:p>
          <a:p>
            <a:pPr marL="0" indent="0">
              <a:spcBef>
                <a:spcPts val="0"/>
              </a:spcBef>
              <a:buNone/>
            </a:pPr>
            <a:endParaRPr lang="en-US" sz="1050" dirty="0"/>
          </a:p>
          <a:p>
            <a:pPr marL="0" indent="0" algn="ctr">
              <a:lnSpc>
                <a:spcPct val="150000"/>
              </a:lnSpc>
              <a:spcBef>
                <a:spcPts val="0"/>
              </a:spcBef>
              <a:buNone/>
            </a:pPr>
            <a:r>
              <a:rPr lang="en-US" sz="2400" dirty="0" smtClean="0"/>
              <a:t>Guest Presenter: </a:t>
            </a:r>
          </a:p>
          <a:p>
            <a:pPr>
              <a:lnSpc>
                <a:spcPct val="150000"/>
              </a:lnSpc>
              <a:spcBef>
                <a:spcPts val="0"/>
              </a:spcBef>
            </a:pPr>
            <a:r>
              <a:rPr lang="en-US" sz="2400" dirty="0" smtClean="0"/>
              <a:t>Alfonso </a:t>
            </a:r>
            <a:r>
              <a:rPr lang="en-US" sz="2400" dirty="0"/>
              <a:t>De Torres Nunez, </a:t>
            </a:r>
            <a:r>
              <a:rPr lang="en-US" sz="2400" dirty="0" smtClean="0"/>
              <a:t>KDE World Language </a:t>
            </a:r>
            <a:r>
              <a:rPr lang="en-US" sz="2400" dirty="0"/>
              <a:t>Consultant </a:t>
            </a:r>
            <a:endParaRPr lang="en-US" sz="2400" dirty="0" smtClean="0"/>
          </a:p>
          <a:p>
            <a:pPr marL="0" indent="0">
              <a:buNone/>
            </a:pPr>
            <a:endParaRPr lang="en-US" sz="2800" dirty="0" smtClean="0">
              <a:solidFill>
                <a:schemeClr val="tx1"/>
              </a:solidFill>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500717"/>
            <a:ext cx="1177968" cy="1520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stretch>
            <a:fillRect/>
          </a:stretch>
        </p:blipFill>
        <p:spPr>
          <a:xfrm>
            <a:off x="3301614" y="5334000"/>
            <a:ext cx="2310584" cy="944962"/>
          </a:xfrm>
          <a:prstGeom prst="rect">
            <a:avLst/>
          </a:prstGeom>
        </p:spPr>
      </p:pic>
    </p:spTree>
    <p:extLst>
      <p:ext uri="{BB962C8B-B14F-4D97-AF65-F5344CB8AC3E}">
        <p14:creationId xmlns:p14="http://schemas.microsoft.com/office/powerpoint/2010/main" val="32076764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26988"/>
            <a:ext cx="9144000"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6151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633538"/>
          </a:xfrm>
          <a:prstGeom prst="rect">
            <a:avLst/>
          </a:prstGeom>
          <a:solidFill>
            <a:srgbClr val="16114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075" name="Title 1"/>
          <p:cNvSpPr>
            <a:spLocks noGrp="1"/>
          </p:cNvSpPr>
          <p:nvPr>
            <p:ph type="title"/>
          </p:nvPr>
        </p:nvSpPr>
        <p:spPr/>
        <p:txBody>
          <a:bodyPr/>
          <a:lstStyle/>
          <a:p>
            <a:r>
              <a:rPr lang="en-US" altLang="en-US" smtClean="0">
                <a:solidFill>
                  <a:schemeClr val="bg1"/>
                </a:solidFill>
              </a:rPr>
              <a:t>Compelling Questions</a:t>
            </a:r>
          </a:p>
        </p:txBody>
      </p:sp>
      <p:sp>
        <p:nvSpPr>
          <p:cNvPr id="3076" name="Content Placeholder 2"/>
          <p:cNvSpPr>
            <a:spLocks noGrp="1"/>
          </p:cNvSpPr>
          <p:nvPr>
            <p:ph idx="1"/>
          </p:nvPr>
        </p:nvSpPr>
        <p:spPr>
          <a:xfrm>
            <a:off x="457200" y="1998663"/>
            <a:ext cx="8229600" cy="4525962"/>
          </a:xfrm>
        </p:spPr>
        <p:txBody>
          <a:bodyPr/>
          <a:lstStyle/>
          <a:p>
            <a:r>
              <a:rPr lang="en-US" altLang="en-US" smtClean="0"/>
              <a:t>Address problems and issues found in and across the disciplines;</a:t>
            </a:r>
          </a:p>
          <a:p>
            <a:r>
              <a:rPr lang="en-US" altLang="en-US" smtClean="0"/>
              <a:t>Require students to apply to disciplinary concepts and skills;</a:t>
            </a:r>
          </a:p>
          <a:p>
            <a:r>
              <a:rPr lang="en-US" altLang="en-US" smtClean="0"/>
              <a:t>Require students to construct and argument;</a:t>
            </a:r>
          </a:p>
          <a:p>
            <a:r>
              <a:rPr lang="en-US" altLang="en-US" smtClean="0"/>
              <a:t>Compelling questions emerge from students’ curiosities;</a:t>
            </a:r>
          </a:p>
          <a:p>
            <a:r>
              <a:rPr lang="en-US" altLang="en-US" smtClean="0"/>
              <a:t>Grounded in curriculum and content.</a:t>
            </a:r>
          </a:p>
          <a:p>
            <a:endParaRPr lang="en-US" altLang="en-US" smtClean="0"/>
          </a:p>
        </p:txBody>
      </p:sp>
      <p:cxnSp>
        <p:nvCxnSpPr>
          <p:cNvPr id="5" name="Straight Connector 4"/>
          <p:cNvCxnSpPr>
            <a:cxnSpLocks noChangeShapeType="1"/>
          </p:cNvCxnSpPr>
          <p:nvPr/>
        </p:nvCxnSpPr>
        <p:spPr bwMode="auto">
          <a:xfrm>
            <a:off x="0" y="1714500"/>
            <a:ext cx="9144000" cy="0"/>
          </a:xfrm>
          <a:prstGeom prst="line">
            <a:avLst/>
          </a:prstGeom>
          <a:noFill/>
          <a:ln w="76200">
            <a:solidFill>
              <a:srgbClr val="C0504D"/>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694601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987550"/>
          </a:xfrm>
          <a:prstGeom prst="rect">
            <a:avLst/>
          </a:prstGeom>
          <a:solidFill>
            <a:srgbClr val="16114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457200" y="514350"/>
            <a:ext cx="8229600" cy="1143000"/>
          </a:xfrm>
        </p:spPr>
        <p:txBody>
          <a:bodyPr>
            <a:normAutofit fontScale="90000"/>
          </a:bodyPr>
          <a:lstStyle/>
          <a:p>
            <a:pPr marL="514350" indent="-514350">
              <a:lnSpc>
                <a:spcPct val="80000"/>
              </a:lnSpc>
              <a:defRPr/>
            </a:pPr>
            <a:r>
              <a:rPr lang="en-US" sz="4800" dirty="0" smtClean="0">
                <a:solidFill>
                  <a:srgbClr val="FF0000"/>
                </a:solidFill>
                <a:ea typeface="ＭＳ Ｐゴシック" charset="0"/>
              </a:rPr>
              <a:t>Questions for </a:t>
            </a:r>
            <a:r>
              <a:rPr lang="en-US" sz="4800" dirty="0" smtClean="0">
                <a:solidFill>
                  <a:schemeClr val="bg1"/>
                </a:solidFill>
                <a:ea typeface="ＭＳ Ｐゴシック" charset="0"/>
              </a:rPr>
              <a:t>compelling </a:t>
            </a:r>
            <a:r>
              <a:rPr lang="en-US" sz="4800" dirty="0">
                <a:solidFill>
                  <a:schemeClr val="bg1"/>
                </a:solidFill>
                <a:ea typeface="ＭＳ Ｐゴシック" charset="0"/>
              </a:rPr>
              <a:t>questions.</a:t>
            </a:r>
          </a:p>
        </p:txBody>
      </p:sp>
      <p:sp>
        <p:nvSpPr>
          <p:cNvPr id="4100" name="Content Placeholder 2"/>
          <p:cNvSpPr>
            <a:spLocks noGrp="1"/>
          </p:cNvSpPr>
          <p:nvPr>
            <p:ph idx="1"/>
          </p:nvPr>
        </p:nvSpPr>
        <p:spPr>
          <a:xfrm>
            <a:off x="457200" y="2406650"/>
            <a:ext cx="8229600" cy="4525963"/>
          </a:xfrm>
        </p:spPr>
        <p:txBody>
          <a:bodyPr/>
          <a:lstStyle/>
          <a:p>
            <a:endParaRPr lang="en-US" altLang="en-US" smtClean="0">
              <a:solidFill>
                <a:srgbClr val="022758"/>
              </a:solidFill>
            </a:endParaRPr>
          </a:p>
          <a:p>
            <a:endParaRPr lang="en-US" altLang="en-US" smtClean="0">
              <a:solidFill>
                <a:srgbClr val="022758"/>
              </a:solidFill>
            </a:endParaRPr>
          </a:p>
        </p:txBody>
      </p:sp>
      <p:cxnSp>
        <p:nvCxnSpPr>
          <p:cNvPr id="6" name="Straight Connector 5"/>
          <p:cNvCxnSpPr>
            <a:cxnSpLocks noChangeShapeType="1"/>
          </p:cNvCxnSpPr>
          <p:nvPr/>
        </p:nvCxnSpPr>
        <p:spPr bwMode="auto">
          <a:xfrm>
            <a:off x="0" y="1987550"/>
            <a:ext cx="9144000" cy="0"/>
          </a:xfrm>
          <a:prstGeom prst="line">
            <a:avLst/>
          </a:prstGeom>
          <a:noFill/>
          <a:ln w="76200">
            <a:solidFill>
              <a:srgbClr val="C0504D"/>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102" name="Content Placeholder 2"/>
          <p:cNvSpPr txBox="1">
            <a:spLocks/>
          </p:cNvSpPr>
          <p:nvPr/>
        </p:nvSpPr>
        <p:spPr bwMode="auto">
          <a:xfrm>
            <a:off x="582613" y="1868488"/>
            <a:ext cx="8142287"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lnSpc>
                <a:spcPct val="90000"/>
              </a:lnSpc>
              <a:buFont typeface="Calibri" pitchFamily="34" charset="0"/>
              <a:buAutoNum type="arabicPeriod"/>
            </a:pPr>
            <a:endParaRPr lang="en-US" altLang="en-US" sz="3000">
              <a:solidFill>
                <a:srgbClr val="022758"/>
              </a:solidFill>
            </a:endParaRPr>
          </a:p>
          <a:p>
            <a:pPr eaLnBrk="1" hangingPunct="1"/>
            <a:r>
              <a:rPr lang="en-US" altLang="en-US" sz="3000"/>
              <a:t>Will the question get under kids’ skin?</a:t>
            </a:r>
          </a:p>
          <a:p>
            <a:pPr eaLnBrk="1" hangingPunct="1"/>
            <a:r>
              <a:rPr lang="en-US" altLang="en-US" sz="3000"/>
              <a:t>Is it interesting? </a:t>
            </a:r>
          </a:p>
          <a:p>
            <a:pPr eaLnBrk="1" hangingPunct="1"/>
            <a:r>
              <a:rPr lang="en-US" altLang="en-US" sz="3000"/>
              <a:t>Is there a way to engage students in this question?  </a:t>
            </a:r>
          </a:p>
          <a:p>
            <a:pPr eaLnBrk="1" hangingPunct="1"/>
            <a:r>
              <a:rPr lang="en-US" altLang="en-US" sz="3000"/>
              <a:t>Is the question full of curricular jargon?  Is the question vague or obtuse?  </a:t>
            </a:r>
          </a:p>
          <a:p>
            <a:pPr eaLnBrk="1" hangingPunct="1"/>
            <a:r>
              <a:rPr lang="en-US" altLang="en-US" sz="3000"/>
              <a:t>Is there bias?  Is there room for argument?  </a:t>
            </a:r>
          </a:p>
          <a:p>
            <a:pPr eaLnBrk="1" hangingPunct="1">
              <a:lnSpc>
                <a:spcPct val="80000"/>
              </a:lnSpc>
              <a:buFont typeface="Arial" pitchFamily="34" charset="0"/>
              <a:buNone/>
            </a:pPr>
            <a:endParaRPr lang="en-US" altLang="en-US" sz="3000">
              <a:solidFill>
                <a:srgbClr val="022758"/>
              </a:solidFill>
            </a:endParaRPr>
          </a:p>
          <a:p>
            <a:pPr eaLnBrk="1" hangingPunct="1">
              <a:lnSpc>
                <a:spcPct val="90000"/>
              </a:lnSpc>
              <a:buFont typeface="Calibri" pitchFamily="34" charset="0"/>
              <a:buAutoNum type="arabicPeriod"/>
            </a:pPr>
            <a:endParaRPr lang="en-US" altLang="en-US" sz="3000">
              <a:solidFill>
                <a:srgbClr val="022758"/>
              </a:solidFill>
            </a:endParaRPr>
          </a:p>
        </p:txBody>
      </p:sp>
    </p:spTree>
    <p:extLst>
      <p:ext uri="{BB962C8B-B14F-4D97-AF65-F5344CB8AC3E}">
        <p14:creationId xmlns:p14="http://schemas.microsoft.com/office/powerpoint/2010/main" val="349479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987550"/>
          </a:xfrm>
          <a:prstGeom prst="rect">
            <a:avLst/>
          </a:prstGeom>
          <a:solidFill>
            <a:srgbClr val="16114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457200" y="514350"/>
            <a:ext cx="8229600" cy="1143000"/>
          </a:xfrm>
        </p:spPr>
        <p:txBody>
          <a:bodyPr>
            <a:normAutofit fontScale="90000"/>
          </a:bodyPr>
          <a:lstStyle/>
          <a:p>
            <a:pPr marL="514350" indent="-514350">
              <a:lnSpc>
                <a:spcPct val="80000"/>
              </a:lnSpc>
              <a:defRPr/>
            </a:pPr>
            <a:r>
              <a:rPr lang="en-US" sz="4800" dirty="0" smtClean="0">
                <a:solidFill>
                  <a:srgbClr val="FF0000"/>
                </a:solidFill>
                <a:ea typeface="ＭＳ Ｐゴシック" charset="0"/>
              </a:rPr>
              <a:t>Examples of </a:t>
            </a:r>
            <a:r>
              <a:rPr lang="en-US" sz="4800" dirty="0" smtClean="0">
                <a:solidFill>
                  <a:schemeClr val="bg1"/>
                </a:solidFill>
                <a:ea typeface="ＭＳ Ｐゴシック" charset="0"/>
              </a:rPr>
              <a:t>compelling </a:t>
            </a:r>
            <a:r>
              <a:rPr lang="en-US" sz="4800" dirty="0">
                <a:solidFill>
                  <a:schemeClr val="bg1"/>
                </a:solidFill>
                <a:ea typeface="ＭＳ Ｐゴシック" charset="0"/>
              </a:rPr>
              <a:t>questions.</a:t>
            </a:r>
          </a:p>
        </p:txBody>
      </p:sp>
      <p:sp>
        <p:nvSpPr>
          <p:cNvPr id="5124" name="Content Placeholder 2"/>
          <p:cNvSpPr>
            <a:spLocks noGrp="1"/>
          </p:cNvSpPr>
          <p:nvPr>
            <p:ph idx="1"/>
          </p:nvPr>
        </p:nvSpPr>
        <p:spPr>
          <a:xfrm>
            <a:off x="457200" y="2406650"/>
            <a:ext cx="8229600" cy="4525963"/>
          </a:xfrm>
        </p:spPr>
        <p:txBody>
          <a:bodyPr/>
          <a:lstStyle/>
          <a:p>
            <a:endParaRPr lang="en-US" altLang="en-US" smtClean="0">
              <a:solidFill>
                <a:srgbClr val="022758"/>
              </a:solidFill>
            </a:endParaRPr>
          </a:p>
          <a:p>
            <a:endParaRPr lang="en-US" altLang="en-US" smtClean="0">
              <a:solidFill>
                <a:srgbClr val="022758"/>
              </a:solidFill>
            </a:endParaRPr>
          </a:p>
        </p:txBody>
      </p:sp>
      <p:cxnSp>
        <p:nvCxnSpPr>
          <p:cNvPr id="6" name="Straight Connector 5"/>
          <p:cNvCxnSpPr>
            <a:cxnSpLocks noChangeShapeType="1"/>
          </p:cNvCxnSpPr>
          <p:nvPr/>
        </p:nvCxnSpPr>
        <p:spPr bwMode="auto">
          <a:xfrm>
            <a:off x="0" y="1987550"/>
            <a:ext cx="9144000" cy="0"/>
          </a:xfrm>
          <a:prstGeom prst="line">
            <a:avLst/>
          </a:prstGeom>
          <a:noFill/>
          <a:ln w="76200">
            <a:solidFill>
              <a:srgbClr val="C0504D"/>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6" name="Content Placeholder 2"/>
          <p:cNvSpPr txBox="1">
            <a:spLocks/>
          </p:cNvSpPr>
          <p:nvPr/>
        </p:nvSpPr>
        <p:spPr bwMode="auto">
          <a:xfrm>
            <a:off x="82550" y="2017713"/>
            <a:ext cx="422275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lnSpc>
                <a:spcPct val="90000"/>
              </a:lnSpc>
              <a:buFont typeface="Calibri" pitchFamily="34" charset="0"/>
              <a:buAutoNum type="arabicPeriod"/>
            </a:pPr>
            <a:endParaRPr lang="en-US" altLang="en-US" sz="2800">
              <a:solidFill>
                <a:srgbClr val="022758"/>
              </a:solidFill>
            </a:endParaRPr>
          </a:p>
          <a:p>
            <a:pPr eaLnBrk="1" hangingPunct="1"/>
            <a:r>
              <a:rPr lang="en-US" altLang="en-US" sz="2800"/>
              <a:t>Am I rich?  </a:t>
            </a:r>
          </a:p>
          <a:p>
            <a:pPr eaLnBrk="1" hangingPunct="1"/>
            <a:r>
              <a:rPr lang="en-US" altLang="en-US" sz="2800"/>
              <a:t>What color am I?</a:t>
            </a:r>
          </a:p>
          <a:p>
            <a:pPr eaLnBrk="1" hangingPunct="1"/>
            <a:r>
              <a:rPr lang="en-US" altLang="en-US" sz="2800"/>
              <a:t>Does the color of our skin matter?</a:t>
            </a:r>
          </a:p>
          <a:p>
            <a:pPr eaLnBrk="1" hangingPunct="1"/>
            <a:r>
              <a:rPr lang="en-US" altLang="en-US" sz="2800"/>
              <a:t>Why do we have rules?</a:t>
            </a:r>
          </a:p>
          <a:p>
            <a:pPr eaLnBrk="1" hangingPunct="1"/>
            <a:r>
              <a:rPr lang="en-US" altLang="en-US" sz="2800"/>
              <a:t>Why can’t I say that?</a:t>
            </a:r>
          </a:p>
          <a:p>
            <a:pPr eaLnBrk="1" hangingPunct="1"/>
            <a:r>
              <a:rPr lang="en-US" altLang="en-US" sz="2800"/>
              <a:t>Why are we still reading Lincoln?</a:t>
            </a:r>
          </a:p>
          <a:p>
            <a:pPr eaLnBrk="1" hangingPunct="1">
              <a:buFont typeface="Arial" pitchFamily="34" charset="0"/>
              <a:buNone/>
            </a:pPr>
            <a:endParaRPr lang="en-US" altLang="en-US" sz="2800">
              <a:solidFill>
                <a:srgbClr val="022758"/>
              </a:solidFill>
            </a:endParaRPr>
          </a:p>
          <a:p>
            <a:pPr eaLnBrk="1" hangingPunct="1">
              <a:buFont typeface="Arial" pitchFamily="34" charset="0"/>
              <a:buNone/>
            </a:pPr>
            <a:endParaRPr lang="en-US" altLang="en-US" sz="2800">
              <a:solidFill>
                <a:srgbClr val="022758"/>
              </a:solidFill>
            </a:endParaRPr>
          </a:p>
          <a:p>
            <a:pPr eaLnBrk="1" hangingPunct="1">
              <a:buFont typeface="Arial" pitchFamily="34" charset="0"/>
              <a:buNone/>
            </a:pPr>
            <a:endParaRPr lang="en-US" altLang="en-US" sz="2800">
              <a:solidFill>
                <a:srgbClr val="022758"/>
              </a:solidFill>
            </a:endParaRPr>
          </a:p>
          <a:p>
            <a:pPr eaLnBrk="1" hangingPunct="1"/>
            <a:endParaRPr lang="en-US" altLang="en-US" sz="2800">
              <a:solidFill>
                <a:srgbClr val="022758"/>
              </a:solidFill>
            </a:endParaRPr>
          </a:p>
          <a:p>
            <a:pPr eaLnBrk="1" hangingPunct="1">
              <a:lnSpc>
                <a:spcPct val="80000"/>
              </a:lnSpc>
              <a:buFont typeface="Arial" pitchFamily="34" charset="0"/>
              <a:buNone/>
            </a:pPr>
            <a:endParaRPr lang="en-US" altLang="en-US" sz="2800">
              <a:solidFill>
                <a:srgbClr val="022758"/>
              </a:solidFill>
            </a:endParaRPr>
          </a:p>
          <a:p>
            <a:pPr eaLnBrk="1" hangingPunct="1">
              <a:lnSpc>
                <a:spcPct val="90000"/>
              </a:lnSpc>
              <a:buFont typeface="Calibri" pitchFamily="34" charset="0"/>
              <a:buAutoNum type="arabicPeriod"/>
            </a:pPr>
            <a:endParaRPr lang="en-US" altLang="en-US" sz="2800">
              <a:solidFill>
                <a:srgbClr val="022758"/>
              </a:solidFill>
            </a:endParaRPr>
          </a:p>
        </p:txBody>
      </p:sp>
      <p:sp>
        <p:nvSpPr>
          <p:cNvPr id="5127" name="TextBox 2"/>
          <p:cNvSpPr txBox="1">
            <a:spLocks noChangeArrowheads="1"/>
          </p:cNvSpPr>
          <p:nvPr/>
        </p:nvSpPr>
        <p:spPr bwMode="auto">
          <a:xfrm>
            <a:off x="4338638" y="2408238"/>
            <a:ext cx="45847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pPr>
            <a:r>
              <a:rPr lang="en-US" altLang="en-US" sz="2800"/>
              <a:t>How bad was the recession?</a:t>
            </a:r>
          </a:p>
          <a:p>
            <a:pPr eaLnBrk="1" hangingPunct="1">
              <a:spcBef>
                <a:spcPct val="0"/>
              </a:spcBef>
            </a:pPr>
            <a:r>
              <a:rPr lang="en-US" altLang="en-US" sz="2800"/>
              <a:t>Where are we?</a:t>
            </a:r>
          </a:p>
          <a:p>
            <a:pPr eaLnBrk="1" hangingPunct="1">
              <a:spcBef>
                <a:spcPct val="0"/>
              </a:spcBef>
            </a:pPr>
            <a:r>
              <a:rPr lang="en-US" altLang="en-US" sz="2800"/>
              <a:t>Can the US and Canada be friends forever?</a:t>
            </a:r>
          </a:p>
          <a:p>
            <a:pPr eaLnBrk="1" hangingPunct="1">
              <a:spcBef>
                <a:spcPct val="0"/>
              </a:spcBef>
            </a:pPr>
            <a:r>
              <a:rPr lang="en-US" altLang="en-US" sz="2800"/>
              <a:t>Why is Frankfort the capital of Kentucky?</a:t>
            </a:r>
          </a:p>
          <a:p>
            <a:pPr eaLnBrk="1" hangingPunct="1">
              <a:spcBef>
                <a:spcPct val="0"/>
              </a:spcBef>
            </a:pPr>
            <a:r>
              <a:rPr lang="en-US" altLang="en-US" sz="2800"/>
              <a:t>Who won the Cold War?</a:t>
            </a:r>
          </a:p>
          <a:p>
            <a:pPr eaLnBrk="1" hangingPunct="1">
              <a:spcBef>
                <a:spcPct val="0"/>
              </a:spcBef>
            </a:pPr>
            <a:r>
              <a:rPr lang="en-US" altLang="en-US" sz="2800"/>
              <a:t>Was the Civil Rights Movement of the 1960’s a success?</a:t>
            </a:r>
          </a:p>
          <a:p>
            <a:pPr eaLnBrk="1" hangingPunct="1">
              <a:spcBef>
                <a:spcPct val="0"/>
              </a:spcBef>
              <a:buFontTx/>
              <a:buNone/>
            </a:pPr>
            <a:endParaRPr lang="en-US" altLang="en-US" sz="2000"/>
          </a:p>
        </p:txBody>
      </p:sp>
    </p:spTree>
    <p:extLst>
      <p:ext uri="{BB962C8B-B14F-4D97-AF65-F5344CB8AC3E}">
        <p14:creationId xmlns:p14="http://schemas.microsoft.com/office/powerpoint/2010/main" val="3716500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Liberty.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7400" y="0"/>
            <a:ext cx="7562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1600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633538"/>
          </a:xfrm>
          <a:prstGeom prst="rect">
            <a:avLst/>
          </a:prstGeom>
          <a:solidFill>
            <a:srgbClr val="16114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171" name="Title 1"/>
          <p:cNvSpPr>
            <a:spLocks noGrp="1"/>
          </p:cNvSpPr>
          <p:nvPr>
            <p:ph type="title"/>
          </p:nvPr>
        </p:nvSpPr>
        <p:spPr/>
        <p:txBody>
          <a:bodyPr/>
          <a:lstStyle/>
          <a:p>
            <a:r>
              <a:rPr lang="en-US" altLang="en-US" smtClean="0">
                <a:solidFill>
                  <a:schemeClr val="bg1"/>
                </a:solidFill>
              </a:rPr>
              <a:t>Supporting Questions</a:t>
            </a:r>
          </a:p>
        </p:txBody>
      </p:sp>
      <p:sp>
        <p:nvSpPr>
          <p:cNvPr id="7172" name="Content Placeholder 2"/>
          <p:cNvSpPr>
            <a:spLocks noGrp="1"/>
          </p:cNvSpPr>
          <p:nvPr>
            <p:ph idx="1"/>
          </p:nvPr>
        </p:nvSpPr>
        <p:spPr>
          <a:xfrm>
            <a:off x="457200" y="1871663"/>
            <a:ext cx="8229600" cy="4525962"/>
          </a:xfrm>
        </p:spPr>
        <p:txBody>
          <a:bodyPr/>
          <a:lstStyle/>
          <a:p>
            <a:r>
              <a:rPr lang="en-US" altLang="en-US" dirty="0" smtClean="0"/>
              <a:t>Contribute to an understanding of a compelling question;</a:t>
            </a:r>
          </a:p>
          <a:p>
            <a:r>
              <a:rPr lang="en-US" altLang="en-US" dirty="0" smtClean="0"/>
              <a:t>Focuses on descriptions, definitions and processes;</a:t>
            </a:r>
          </a:p>
          <a:p>
            <a:r>
              <a:rPr lang="en-US" altLang="en-US" dirty="0" smtClean="0"/>
              <a:t>General agreement in the field;</a:t>
            </a:r>
          </a:p>
          <a:p>
            <a:r>
              <a:rPr lang="en-US" altLang="en-US" dirty="0" smtClean="0"/>
              <a:t>Require students to construct an explanation;</a:t>
            </a:r>
          </a:p>
          <a:p>
            <a:r>
              <a:rPr lang="en-US" altLang="en-US" dirty="0" smtClean="0"/>
              <a:t>Grounded in curriculum and content.</a:t>
            </a:r>
          </a:p>
          <a:p>
            <a:endParaRPr lang="en-US" altLang="en-US" dirty="0" smtClean="0"/>
          </a:p>
        </p:txBody>
      </p:sp>
      <p:cxnSp>
        <p:nvCxnSpPr>
          <p:cNvPr id="5" name="Straight Connector 4"/>
          <p:cNvCxnSpPr>
            <a:cxnSpLocks noChangeShapeType="1"/>
          </p:cNvCxnSpPr>
          <p:nvPr/>
        </p:nvCxnSpPr>
        <p:spPr bwMode="auto">
          <a:xfrm>
            <a:off x="0" y="1697038"/>
            <a:ext cx="9144000" cy="0"/>
          </a:xfrm>
          <a:prstGeom prst="line">
            <a:avLst/>
          </a:prstGeom>
          <a:noFill/>
          <a:ln w="76200">
            <a:solidFill>
              <a:srgbClr val="C0504D"/>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3626394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687513"/>
          </a:xfrm>
          <a:prstGeom prst="rect">
            <a:avLst/>
          </a:prstGeom>
          <a:solidFill>
            <a:srgbClr val="16114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1400">
              <a:solidFill>
                <a:schemeClr val="lt1"/>
              </a:solidFill>
              <a:latin typeface="+mn-lt"/>
              <a:ea typeface="+mn-ea"/>
            </a:endParaRPr>
          </a:p>
        </p:txBody>
      </p:sp>
      <p:sp>
        <p:nvSpPr>
          <p:cNvPr id="9219" name="Title 1"/>
          <p:cNvSpPr>
            <a:spLocks noGrp="1"/>
          </p:cNvSpPr>
          <p:nvPr>
            <p:ph type="title"/>
          </p:nvPr>
        </p:nvSpPr>
        <p:spPr>
          <a:xfrm>
            <a:off x="457200" y="-33338"/>
            <a:ext cx="8229600" cy="1720851"/>
          </a:xfrm>
        </p:spPr>
        <p:txBody>
          <a:bodyPr/>
          <a:lstStyle/>
          <a:p>
            <a:r>
              <a:rPr lang="en-US" altLang="en-US" sz="4800" smtClean="0">
                <a:solidFill>
                  <a:schemeClr val="bg1"/>
                </a:solidFill>
              </a:rPr>
              <a:t>Questions Examples</a:t>
            </a:r>
          </a:p>
        </p:txBody>
      </p:sp>
      <p:sp>
        <p:nvSpPr>
          <p:cNvPr id="5" name="Content Placeholder 2"/>
          <p:cNvSpPr txBox="1">
            <a:spLocks/>
          </p:cNvSpPr>
          <p:nvPr/>
        </p:nvSpPr>
        <p:spPr>
          <a:xfrm>
            <a:off x="0" y="2068513"/>
            <a:ext cx="9144000" cy="53149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4000" dirty="0" smtClean="0">
                <a:solidFill>
                  <a:srgbClr val="083E13"/>
                </a:solidFill>
              </a:rPr>
              <a:t>Compelling Question: </a:t>
            </a:r>
          </a:p>
          <a:p>
            <a:pPr lvl="1">
              <a:defRPr/>
            </a:pPr>
            <a:r>
              <a:rPr lang="en-US" sz="3600" dirty="0" smtClean="0"/>
              <a:t>Was the American Revolution Revolutionary?</a:t>
            </a:r>
          </a:p>
          <a:p>
            <a:pPr lvl="2">
              <a:defRPr/>
            </a:pPr>
            <a:r>
              <a:rPr lang="en-US" sz="4000" b="1" dirty="0" smtClean="0">
                <a:solidFill>
                  <a:srgbClr val="083E13"/>
                </a:solidFill>
              </a:rPr>
              <a:t>Supporting Question:</a:t>
            </a:r>
          </a:p>
          <a:p>
            <a:pPr lvl="3">
              <a:defRPr/>
            </a:pPr>
            <a:r>
              <a:rPr lang="en-US" sz="3600" dirty="0" smtClean="0"/>
              <a:t>What were the regulations placed on the colonists under the Townshend Acts?</a:t>
            </a:r>
            <a:endParaRPr lang="en-US" sz="2800" dirty="0" smtClean="0"/>
          </a:p>
          <a:p>
            <a:pPr marL="1371600" lvl="3" indent="0">
              <a:buFont typeface="Arial"/>
              <a:buNone/>
              <a:defRPr/>
            </a:pPr>
            <a:endParaRPr lang="en-US" sz="2800" dirty="0"/>
          </a:p>
        </p:txBody>
      </p:sp>
    </p:spTree>
    <p:extLst>
      <p:ext uri="{BB962C8B-B14F-4D97-AF65-F5344CB8AC3E}">
        <p14:creationId xmlns:p14="http://schemas.microsoft.com/office/powerpoint/2010/main" val="30135855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687513"/>
          </a:xfrm>
          <a:prstGeom prst="rect">
            <a:avLst/>
          </a:prstGeom>
          <a:solidFill>
            <a:srgbClr val="16114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1400">
              <a:solidFill>
                <a:schemeClr val="lt1"/>
              </a:solidFill>
              <a:latin typeface="+mn-lt"/>
              <a:ea typeface="+mn-ea"/>
            </a:endParaRPr>
          </a:p>
        </p:txBody>
      </p:sp>
      <p:sp>
        <p:nvSpPr>
          <p:cNvPr id="10243" name="Title 1"/>
          <p:cNvSpPr>
            <a:spLocks noGrp="1"/>
          </p:cNvSpPr>
          <p:nvPr>
            <p:ph type="title"/>
          </p:nvPr>
        </p:nvSpPr>
        <p:spPr>
          <a:xfrm>
            <a:off x="457200" y="-33338"/>
            <a:ext cx="8229600" cy="1720851"/>
          </a:xfrm>
        </p:spPr>
        <p:txBody>
          <a:bodyPr/>
          <a:lstStyle/>
          <a:p>
            <a:r>
              <a:rPr lang="en-US" altLang="en-US" sz="4800" smtClean="0">
                <a:solidFill>
                  <a:schemeClr val="bg1"/>
                </a:solidFill>
              </a:rPr>
              <a:t>Questions Examples</a:t>
            </a:r>
          </a:p>
        </p:txBody>
      </p:sp>
      <p:sp>
        <p:nvSpPr>
          <p:cNvPr id="3" name="Content Placeholder 2"/>
          <p:cNvSpPr>
            <a:spLocks noGrp="1"/>
          </p:cNvSpPr>
          <p:nvPr>
            <p:ph idx="1"/>
          </p:nvPr>
        </p:nvSpPr>
        <p:spPr>
          <a:xfrm>
            <a:off x="344488" y="2105025"/>
            <a:ext cx="9144000" cy="5314950"/>
          </a:xfrm>
        </p:spPr>
        <p:txBody>
          <a:bodyPr>
            <a:noAutofit/>
          </a:bodyPr>
          <a:lstStyle/>
          <a:p>
            <a:pPr>
              <a:buFont typeface="Arial" charset="0"/>
              <a:buChar char="•"/>
              <a:defRPr/>
            </a:pPr>
            <a:r>
              <a:rPr lang="en-US" sz="4400" dirty="0">
                <a:solidFill>
                  <a:srgbClr val="083E13"/>
                </a:solidFill>
                <a:ea typeface="ＭＳ Ｐゴシック" charset="0"/>
              </a:rPr>
              <a:t>Compelling Question: </a:t>
            </a:r>
          </a:p>
          <a:p>
            <a:pPr lvl="1">
              <a:buFont typeface="Arial" charset="0"/>
              <a:buChar char="–"/>
              <a:defRPr/>
            </a:pPr>
            <a:r>
              <a:rPr lang="en-US" sz="4000" dirty="0">
                <a:ea typeface="ＭＳ Ｐゴシック" charset="0"/>
              </a:rPr>
              <a:t>Should our community grow?</a:t>
            </a:r>
          </a:p>
          <a:p>
            <a:pPr lvl="2">
              <a:buFont typeface="Arial" charset="0"/>
              <a:buChar char="•"/>
              <a:defRPr/>
            </a:pPr>
            <a:r>
              <a:rPr lang="en-US" sz="4400" b="1" dirty="0">
                <a:solidFill>
                  <a:srgbClr val="083E13"/>
                </a:solidFill>
                <a:ea typeface="ＭＳ Ｐゴシック" charset="0"/>
              </a:rPr>
              <a:t>Supporting Question:</a:t>
            </a:r>
          </a:p>
          <a:p>
            <a:pPr lvl="3">
              <a:buFont typeface="Arial" charset="0"/>
              <a:buChar char="–"/>
              <a:defRPr/>
            </a:pPr>
            <a:r>
              <a:rPr lang="en-US" sz="4000" dirty="0">
                <a:ea typeface="ＭＳ Ｐゴシック" charset="0"/>
              </a:rPr>
              <a:t>Who are community helpers</a:t>
            </a:r>
            <a:r>
              <a:rPr lang="en-US" sz="4000" dirty="0" smtClean="0">
                <a:ea typeface="ＭＳ Ｐゴシック" charset="0"/>
              </a:rPr>
              <a:t>?</a:t>
            </a:r>
            <a:endParaRPr lang="en-US" sz="3200" dirty="0">
              <a:ea typeface="ＭＳ Ｐゴシック" charset="0"/>
            </a:endParaRPr>
          </a:p>
          <a:p>
            <a:pPr marL="1371600" lvl="3" indent="0">
              <a:buFont typeface="Arial" charset="0"/>
              <a:buNone/>
              <a:defRPr/>
            </a:pPr>
            <a:endParaRPr lang="en-US" sz="4800" dirty="0">
              <a:ea typeface="ＭＳ Ｐゴシック" charset="0"/>
            </a:endParaRPr>
          </a:p>
        </p:txBody>
      </p:sp>
    </p:spTree>
    <p:extLst>
      <p:ext uri="{BB962C8B-B14F-4D97-AF65-F5344CB8AC3E}">
        <p14:creationId xmlns:p14="http://schemas.microsoft.com/office/powerpoint/2010/main" val="2698960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31825" y="274638"/>
            <a:ext cx="8229600" cy="1143000"/>
          </a:xfrm>
        </p:spPr>
        <p:txBody>
          <a:bodyPr>
            <a:normAutofit/>
          </a:bodyPr>
          <a:lstStyle/>
          <a:p>
            <a:pPr algn="ctr"/>
            <a:r>
              <a:rPr lang="en-US" altLang="en-US" sz="4000" dirty="0" smtClean="0">
                <a:solidFill>
                  <a:schemeClr val="tx1"/>
                </a:solidFill>
              </a:rPr>
              <a:t>Back to the question sandbox……</a:t>
            </a:r>
          </a:p>
        </p:txBody>
      </p:sp>
      <p:pic>
        <p:nvPicPr>
          <p:cNvPr id="11267" name="Picture 2"/>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49500" y="1504950"/>
            <a:ext cx="4603750" cy="4749800"/>
          </a:xfrm>
          <a:prstGeom prst="rect">
            <a:avLst/>
          </a:prstGeom>
          <a:noFill/>
          <a:ln w="57150">
            <a:solidFill>
              <a:srgbClr val="FEAB0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024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368" y="533400"/>
            <a:ext cx="7315200" cy="715962"/>
          </a:xfrm>
        </p:spPr>
        <p:txBody>
          <a:bodyPr>
            <a:noAutofit/>
          </a:bodyPr>
          <a:lstStyle/>
          <a:p>
            <a:r>
              <a:rPr lang="en-US" sz="4000" dirty="0" smtClean="0">
                <a:solidFill>
                  <a:schemeClr val="tx1"/>
                </a:solidFill>
              </a:rPr>
              <a:t>Revisiting - Understanding Clear Academic Achievement Standards </a:t>
            </a:r>
            <a:endParaRPr lang="en-US" sz="4000" dirty="0">
              <a:solidFill>
                <a:schemeClr val="tx1"/>
              </a:solidFill>
            </a:endParaRPr>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76400"/>
            <a:ext cx="3680078" cy="467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descr="http://cdn.business2community.com/wp-content/uploads/2013/12/World-puzzle.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429000" y="1463387"/>
            <a:ext cx="5410200" cy="5394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7691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Box 2"/>
          <p:cNvSpPr txBox="1">
            <a:spLocks noChangeArrowheads="1"/>
          </p:cNvSpPr>
          <p:nvPr/>
        </p:nvSpPr>
        <p:spPr bwMode="auto">
          <a:xfrm>
            <a:off x="1539198" y="228600"/>
            <a:ext cx="56424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dirty="0" smtClean="0">
                <a:latin typeface="+mj-lt"/>
                <a:cs typeface="Times New Roman" pitchFamily="18" charset="0"/>
              </a:rPr>
              <a:t>Social Studies Leadership </a:t>
            </a:r>
            <a:r>
              <a:rPr lang="en-US" altLang="en-US" sz="2400" b="1" dirty="0">
                <a:latin typeface="+mj-lt"/>
                <a:cs typeface="Times New Roman" pitchFamily="18" charset="0"/>
              </a:rPr>
              <a:t>Network NORMS</a:t>
            </a:r>
          </a:p>
        </p:txBody>
      </p:sp>
      <p:sp>
        <p:nvSpPr>
          <p:cNvPr id="13" name="Rectangle 12"/>
          <p:cNvSpPr/>
          <p:nvPr/>
        </p:nvSpPr>
        <p:spPr>
          <a:xfrm>
            <a:off x="331788" y="838200"/>
            <a:ext cx="8431212" cy="4524315"/>
          </a:xfrm>
          <a:prstGeom prst="rect">
            <a:avLst/>
          </a:prstGeom>
          <a:solidFill>
            <a:schemeClr val="accent1">
              <a:lumMod val="40000"/>
              <a:lumOff val="60000"/>
            </a:schemeClr>
          </a:solidFill>
        </p:spPr>
        <p:txBody>
          <a:bodyPr>
            <a:spAutoFit/>
          </a:bodyPr>
          <a:lstStyle/>
          <a:p>
            <a:pPr marL="342900" indent="-342900" fontAlgn="auto">
              <a:spcBef>
                <a:spcPts val="0"/>
              </a:spcBef>
              <a:spcAft>
                <a:spcPts val="0"/>
              </a:spcAft>
              <a:buFont typeface="Wingdings" panose="05000000000000000000" pitchFamily="2" charset="2"/>
              <a:buChar char="Ø"/>
              <a:defRPr/>
            </a:pPr>
            <a:r>
              <a:rPr lang="en-US" altLang="en-US" sz="2400" b="1" dirty="0">
                <a:latin typeface="+mn-lt"/>
                <a:cs typeface="+mn-cs"/>
              </a:rPr>
              <a:t>Be an ambassador of  “lifelong learning.” </a:t>
            </a:r>
            <a:endParaRPr lang="en-US" altLang="en-US" sz="2400" b="1" dirty="0" smtClean="0">
              <a:latin typeface="+mn-lt"/>
              <a:cs typeface="+mn-cs"/>
            </a:endParaRPr>
          </a:p>
          <a:p>
            <a:pPr fontAlgn="auto">
              <a:spcBef>
                <a:spcPts val="0"/>
              </a:spcBef>
              <a:spcAft>
                <a:spcPts val="0"/>
              </a:spcAft>
              <a:defRPr/>
            </a:pPr>
            <a:r>
              <a:rPr lang="en-US" altLang="en-US" sz="2400" dirty="0" smtClean="0">
                <a:solidFill>
                  <a:schemeClr val="tx1">
                    <a:lumMod val="65000"/>
                  </a:schemeClr>
                </a:solidFill>
                <a:latin typeface="+mn-lt"/>
                <a:cs typeface="+mn-cs"/>
              </a:rPr>
              <a:t>     Show </a:t>
            </a:r>
            <a:r>
              <a:rPr lang="en-US" altLang="en-US" sz="2400" dirty="0">
                <a:solidFill>
                  <a:schemeClr val="tx1">
                    <a:lumMod val="65000"/>
                  </a:schemeClr>
                </a:solidFill>
                <a:latin typeface="+mn-lt"/>
                <a:cs typeface="+mn-cs"/>
              </a:rPr>
              <a:t>your enthusiasm for the work, support the learning of </a:t>
            </a:r>
            <a:endParaRPr lang="en-US" altLang="en-US" sz="2400" dirty="0" smtClean="0">
              <a:solidFill>
                <a:schemeClr val="tx1">
                  <a:lumMod val="65000"/>
                </a:schemeClr>
              </a:solidFill>
              <a:latin typeface="+mn-lt"/>
              <a:cs typeface="+mn-cs"/>
            </a:endParaRPr>
          </a:p>
          <a:p>
            <a:pPr fontAlgn="auto">
              <a:spcBef>
                <a:spcPts val="0"/>
              </a:spcBef>
              <a:spcAft>
                <a:spcPts val="0"/>
              </a:spcAft>
              <a:defRPr/>
            </a:pPr>
            <a:r>
              <a:rPr lang="en-US" altLang="en-US" sz="2400" dirty="0">
                <a:solidFill>
                  <a:schemeClr val="tx1">
                    <a:lumMod val="65000"/>
                  </a:schemeClr>
                </a:solidFill>
              </a:rPr>
              <a:t> </a:t>
            </a:r>
            <a:r>
              <a:rPr lang="en-US" altLang="en-US" sz="2400" dirty="0" smtClean="0">
                <a:solidFill>
                  <a:schemeClr val="tx1">
                    <a:lumMod val="65000"/>
                  </a:schemeClr>
                </a:solidFill>
              </a:rPr>
              <a:t>    </a:t>
            </a:r>
            <a:r>
              <a:rPr lang="en-US" altLang="en-US" sz="2400" dirty="0" smtClean="0">
                <a:solidFill>
                  <a:schemeClr val="tx1">
                    <a:lumMod val="65000"/>
                  </a:schemeClr>
                </a:solidFill>
                <a:latin typeface="+mn-lt"/>
                <a:cs typeface="+mn-cs"/>
              </a:rPr>
              <a:t>others</a:t>
            </a:r>
            <a:r>
              <a:rPr lang="en-US" altLang="en-US" sz="2400" dirty="0">
                <a:solidFill>
                  <a:schemeClr val="tx1">
                    <a:lumMod val="65000"/>
                  </a:schemeClr>
                </a:solidFill>
                <a:latin typeface="+mn-lt"/>
                <a:cs typeface="+mn-cs"/>
              </a:rPr>
              <a:t>, be willing to take risks, participate fully</a:t>
            </a:r>
            <a:r>
              <a:rPr lang="en-US" altLang="en-US" sz="2400" dirty="0">
                <a:solidFill>
                  <a:srgbClr val="0070C0"/>
                </a:solidFill>
                <a:latin typeface="+mn-lt"/>
                <a:cs typeface="+mn-cs"/>
              </a:rPr>
              <a:t>. </a:t>
            </a:r>
          </a:p>
          <a:p>
            <a:pPr marL="342900" indent="-342900" fontAlgn="auto">
              <a:spcBef>
                <a:spcPts val="0"/>
              </a:spcBef>
              <a:spcAft>
                <a:spcPts val="0"/>
              </a:spcAft>
              <a:buFont typeface="Wingdings" panose="05000000000000000000" pitchFamily="2" charset="2"/>
              <a:buChar char="Ø"/>
              <a:defRPr/>
            </a:pPr>
            <a:r>
              <a:rPr lang="en-US" altLang="en-US" sz="2400" b="1" dirty="0">
                <a:latin typeface="+mn-lt"/>
                <a:cs typeface="+mn-cs"/>
              </a:rPr>
              <a:t>Come to meetings prepared</a:t>
            </a:r>
            <a:r>
              <a:rPr lang="en-US" altLang="en-US" sz="2400" dirty="0">
                <a:latin typeface="+mn-lt"/>
                <a:cs typeface="+mn-cs"/>
              </a:rPr>
              <a:t>.  </a:t>
            </a:r>
            <a:endParaRPr lang="en-US" altLang="en-US" sz="2400" dirty="0" smtClean="0">
              <a:latin typeface="+mn-lt"/>
              <a:cs typeface="+mn-cs"/>
            </a:endParaRPr>
          </a:p>
          <a:p>
            <a:pPr fontAlgn="auto">
              <a:spcBef>
                <a:spcPts val="0"/>
              </a:spcBef>
              <a:spcAft>
                <a:spcPts val="0"/>
              </a:spcAft>
              <a:defRPr/>
            </a:pPr>
            <a:r>
              <a:rPr lang="en-US" altLang="en-US" sz="2400" dirty="0">
                <a:solidFill>
                  <a:schemeClr val="tx1">
                    <a:lumMod val="65000"/>
                  </a:schemeClr>
                </a:solidFill>
              </a:rPr>
              <a:t> </a:t>
            </a:r>
            <a:r>
              <a:rPr lang="en-US" altLang="en-US" sz="2400" dirty="0" smtClean="0">
                <a:solidFill>
                  <a:schemeClr val="tx1">
                    <a:lumMod val="65000"/>
                  </a:schemeClr>
                </a:solidFill>
              </a:rPr>
              <a:t>    </a:t>
            </a:r>
            <a:r>
              <a:rPr lang="en-US" altLang="en-US" sz="2400" dirty="0" smtClean="0">
                <a:solidFill>
                  <a:schemeClr val="tx1">
                    <a:lumMod val="65000"/>
                  </a:schemeClr>
                </a:solidFill>
                <a:latin typeface="+mn-lt"/>
                <a:cs typeface="+mn-cs"/>
              </a:rPr>
              <a:t>Be </a:t>
            </a:r>
            <a:r>
              <a:rPr lang="en-US" altLang="en-US" sz="2400" dirty="0">
                <a:solidFill>
                  <a:schemeClr val="tx1">
                    <a:lumMod val="65000"/>
                  </a:schemeClr>
                </a:solidFill>
                <a:latin typeface="+mn-lt"/>
                <a:cs typeface="+mn-cs"/>
              </a:rPr>
              <a:t>on time, any preparations/ readings completed, with </a:t>
            </a:r>
            <a:r>
              <a:rPr lang="en-US" altLang="en-US" sz="2400" dirty="0" smtClean="0">
                <a:solidFill>
                  <a:schemeClr val="tx1">
                    <a:lumMod val="65000"/>
                  </a:schemeClr>
                </a:solidFill>
                <a:latin typeface="+mn-lt"/>
                <a:cs typeface="+mn-cs"/>
              </a:rPr>
              <a:t> </a:t>
            </a:r>
          </a:p>
          <a:p>
            <a:pPr fontAlgn="auto">
              <a:spcBef>
                <a:spcPts val="0"/>
              </a:spcBef>
              <a:spcAft>
                <a:spcPts val="0"/>
              </a:spcAft>
              <a:defRPr/>
            </a:pPr>
            <a:r>
              <a:rPr lang="en-US" altLang="en-US" sz="2400" dirty="0">
                <a:solidFill>
                  <a:schemeClr val="tx1">
                    <a:lumMod val="65000"/>
                  </a:schemeClr>
                </a:solidFill>
              </a:rPr>
              <a:t> </a:t>
            </a:r>
            <a:r>
              <a:rPr lang="en-US" altLang="en-US" sz="2400" dirty="0" smtClean="0">
                <a:solidFill>
                  <a:schemeClr val="tx1">
                    <a:lumMod val="65000"/>
                  </a:schemeClr>
                </a:solidFill>
              </a:rPr>
              <a:t>    </a:t>
            </a:r>
            <a:r>
              <a:rPr lang="en-US" altLang="en-US" sz="2400" dirty="0" smtClean="0">
                <a:solidFill>
                  <a:schemeClr val="tx1">
                    <a:lumMod val="65000"/>
                  </a:schemeClr>
                </a:solidFill>
                <a:latin typeface="+mn-lt"/>
                <a:cs typeface="+mn-cs"/>
              </a:rPr>
              <a:t>necessary </a:t>
            </a:r>
            <a:r>
              <a:rPr lang="en-US" altLang="en-US" sz="2400" dirty="0">
                <a:solidFill>
                  <a:schemeClr val="tx1">
                    <a:lumMod val="65000"/>
                  </a:schemeClr>
                </a:solidFill>
                <a:latin typeface="+mn-lt"/>
                <a:cs typeface="+mn-cs"/>
              </a:rPr>
              <a:t>materials.</a:t>
            </a:r>
          </a:p>
          <a:p>
            <a:pPr marL="342900" indent="-342900" fontAlgn="auto">
              <a:spcBef>
                <a:spcPts val="0"/>
              </a:spcBef>
              <a:spcAft>
                <a:spcPts val="0"/>
              </a:spcAft>
              <a:buFont typeface="Wingdings" panose="05000000000000000000" pitchFamily="2" charset="2"/>
              <a:buChar char="Ø"/>
              <a:defRPr/>
            </a:pPr>
            <a:r>
              <a:rPr lang="en-US" altLang="en-US" sz="2400" b="1" dirty="0">
                <a:latin typeface="+mn-lt"/>
                <a:cs typeface="+mn-cs"/>
              </a:rPr>
              <a:t>Be focused during meetings</a:t>
            </a:r>
            <a:r>
              <a:rPr lang="en-US" altLang="en-US" sz="2400" dirty="0">
                <a:latin typeface="+mn-lt"/>
                <a:cs typeface="+mn-cs"/>
              </a:rPr>
              <a:t>. </a:t>
            </a:r>
            <a:r>
              <a:rPr lang="en-US" altLang="en-US" sz="2400" dirty="0" smtClean="0">
                <a:latin typeface="+mn-lt"/>
                <a:cs typeface="+mn-cs"/>
              </a:rPr>
              <a:t>                                                       </a:t>
            </a:r>
            <a:r>
              <a:rPr lang="en-US" altLang="en-US" sz="2400" dirty="0">
                <a:solidFill>
                  <a:schemeClr val="tx1">
                    <a:lumMod val="65000"/>
                  </a:schemeClr>
                </a:solidFill>
                <a:latin typeface="+mn-lt"/>
                <a:cs typeface="+mn-cs"/>
              </a:rPr>
              <a:t>Stick to network goals/ targets, use technology to enhance work at hand, limit sidebar conversations</a:t>
            </a:r>
            <a:r>
              <a:rPr lang="en-US" altLang="en-US" sz="2400" dirty="0">
                <a:solidFill>
                  <a:srgbClr val="0070C0"/>
                </a:solidFill>
                <a:latin typeface="+mn-lt"/>
                <a:cs typeface="+mn-cs"/>
              </a:rPr>
              <a:t>.</a:t>
            </a:r>
          </a:p>
          <a:p>
            <a:pPr marL="342900" indent="-342900" fontAlgn="auto">
              <a:spcBef>
                <a:spcPts val="0"/>
              </a:spcBef>
              <a:spcAft>
                <a:spcPts val="0"/>
              </a:spcAft>
              <a:buFont typeface="Wingdings" panose="05000000000000000000" pitchFamily="2" charset="2"/>
              <a:buChar char="Ø"/>
              <a:defRPr/>
            </a:pPr>
            <a:r>
              <a:rPr lang="en-US" altLang="en-US" sz="2400" b="1" dirty="0">
                <a:latin typeface="+mn-lt"/>
                <a:cs typeface="+mn-cs"/>
              </a:rPr>
              <a:t>Work collaboratively</a:t>
            </a:r>
            <a:r>
              <a:rPr lang="en-US" altLang="en-US" sz="2400" dirty="0">
                <a:latin typeface="+mn-lt"/>
                <a:cs typeface="+mn-cs"/>
              </a:rPr>
              <a:t>.  </a:t>
            </a:r>
            <a:r>
              <a:rPr lang="en-US" altLang="en-US" sz="2400" dirty="0" smtClean="0">
                <a:latin typeface="+mn-lt"/>
                <a:cs typeface="+mn-cs"/>
              </a:rPr>
              <a:t>                                                                       </a:t>
            </a:r>
            <a:r>
              <a:rPr lang="en-US" altLang="en-US" sz="2400" dirty="0" smtClean="0">
                <a:solidFill>
                  <a:schemeClr val="tx1">
                    <a:lumMod val="65000"/>
                  </a:schemeClr>
                </a:solidFill>
                <a:latin typeface="+mn-lt"/>
                <a:cs typeface="+mn-cs"/>
              </a:rPr>
              <a:t>All </a:t>
            </a:r>
            <a:r>
              <a:rPr lang="en-US" altLang="en-US" sz="2400" dirty="0">
                <a:solidFill>
                  <a:schemeClr val="tx1">
                    <a:lumMod val="65000"/>
                  </a:schemeClr>
                </a:solidFill>
                <a:latin typeface="+mn-lt"/>
                <a:cs typeface="+mn-cs"/>
              </a:rPr>
              <a:t>members’ contributions are valued and honored, seek first to understand, then be  understood</a:t>
            </a:r>
            <a:endParaRPr lang="en-US" sz="2400" dirty="0">
              <a:solidFill>
                <a:schemeClr val="tx1">
                  <a:lumMod val="65000"/>
                </a:schemeClr>
              </a:solidFill>
              <a:latin typeface="+mn-lt"/>
              <a:cs typeface="+mn-cs"/>
            </a:endParaRPr>
          </a:p>
        </p:txBody>
      </p:sp>
      <p:pic>
        <p:nvPicPr>
          <p:cNvPr id="2050"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33411" y="5059441"/>
            <a:ext cx="2133600" cy="175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97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953000"/>
            <a:ext cx="8229600" cy="1143000"/>
          </a:xfrm>
          <a:ln w="25400">
            <a:solidFill>
              <a:schemeClr val="tx1"/>
            </a:solidFill>
          </a:ln>
        </p:spPr>
        <p:txBody>
          <a:bodyPr/>
          <a:lstStyle/>
          <a:p>
            <a:r>
              <a:rPr lang="en-US" b="1" dirty="0" smtClean="0"/>
              <a:t>12:00 – 12:45 p.m.</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533400"/>
            <a:ext cx="5638800" cy="3759200"/>
          </a:xfrm>
          <a:ln w="25400">
            <a:solidFill>
              <a:schemeClr val="tx1"/>
            </a:solidFill>
          </a:ln>
        </p:spPr>
      </p:pic>
    </p:spTree>
    <p:extLst>
      <p:ext uri="{BB962C8B-B14F-4D97-AF65-F5344CB8AC3E}">
        <p14:creationId xmlns:p14="http://schemas.microsoft.com/office/powerpoint/2010/main" val="1418313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05400"/>
            <a:ext cx="8229600" cy="1143000"/>
          </a:xfrm>
        </p:spPr>
        <p:txBody>
          <a:bodyPr>
            <a:normAutofit/>
          </a:bodyPr>
          <a:lstStyle/>
          <a:p>
            <a:pPr algn="ctr"/>
            <a:r>
              <a:rPr lang="en-US" sz="4800" dirty="0" smtClean="0">
                <a:solidFill>
                  <a:schemeClr val="tx1"/>
                </a:solidFill>
              </a:rPr>
              <a:t>June 16</a:t>
            </a:r>
            <a:r>
              <a:rPr lang="en-US" sz="4800" baseline="30000" dirty="0" smtClean="0">
                <a:solidFill>
                  <a:schemeClr val="tx1"/>
                </a:solidFill>
              </a:rPr>
              <a:t>th</a:t>
            </a:r>
            <a:r>
              <a:rPr lang="en-US" sz="4800" dirty="0" smtClean="0">
                <a:solidFill>
                  <a:schemeClr val="tx1"/>
                </a:solidFill>
              </a:rPr>
              <a:t> </a:t>
            </a:r>
            <a:r>
              <a:rPr lang="en-US" sz="4800" u="sng" dirty="0" smtClean="0"/>
              <a:t>OR</a:t>
            </a:r>
            <a:r>
              <a:rPr lang="en-US" sz="4800" dirty="0" smtClean="0">
                <a:solidFill>
                  <a:schemeClr val="tx1"/>
                </a:solidFill>
              </a:rPr>
              <a:t> 17</a:t>
            </a:r>
            <a:r>
              <a:rPr lang="en-US" sz="4800" baseline="30000" dirty="0" smtClean="0">
                <a:solidFill>
                  <a:schemeClr val="tx1"/>
                </a:solidFill>
              </a:rPr>
              <a:t>th</a:t>
            </a:r>
            <a:r>
              <a:rPr lang="en-US" sz="4800" dirty="0" smtClean="0">
                <a:solidFill>
                  <a:schemeClr val="tx1"/>
                </a:solidFill>
              </a:rPr>
              <a:t> </a:t>
            </a:r>
            <a:endParaRPr lang="en-US" sz="4800" dirty="0">
              <a:solidFill>
                <a:schemeClr val="tx1"/>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1371600"/>
            <a:ext cx="6320775" cy="3009741"/>
          </a:xfrm>
        </p:spPr>
      </p:pic>
    </p:spTree>
    <p:extLst>
      <p:ext uri="{BB962C8B-B14F-4D97-AF65-F5344CB8AC3E}">
        <p14:creationId xmlns:p14="http://schemas.microsoft.com/office/powerpoint/2010/main" val="18032228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21" y="228601"/>
            <a:ext cx="8305375" cy="2514600"/>
          </a:xfrm>
          <a:prstGeom prst="rect">
            <a:avLst/>
          </a:prstGeom>
        </p:spPr>
      </p:pic>
      <p:sp>
        <p:nvSpPr>
          <p:cNvPr id="6" name="Content Placeholder 2"/>
          <p:cNvSpPr>
            <a:spLocks noGrp="1"/>
          </p:cNvSpPr>
          <p:nvPr>
            <p:ph idx="1"/>
          </p:nvPr>
        </p:nvSpPr>
        <p:spPr>
          <a:xfrm>
            <a:off x="367020" y="1295400"/>
            <a:ext cx="8305375" cy="5257800"/>
          </a:xfrm>
          <a:solidFill>
            <a:schemeClr val="accent1">
              <a:lumMod val="40000"/>
              <a:lumOff val="60000"/>
            </a:schemeClr>
          </a:solidFill>
        </p:spPr>
        <p:txBody>
          <a:bodyPr>
            <a:normAutofit/>
          </a:bodyPr>
          <a:lstStyle/>
          <a:p>
            <a:pPr marL="0" lvl="0" indent="0" algn="ctr">
              <a:spcBef>
                <a:spcPts val="0"/>
              </a:spcBef>
              <a:buNone/>
            </a:pPr>
            <a:endParaRPr lang="en-US" sz="1050" dirty="0" smtClean="0"/>
          </a:p>
          <a:p>
            <a:pPr marL="0" lvl="0" indent="0" algn="ctr">
              <a:spcBef>
                <a:spcPts val="0"/>
              </a:spcBef>
              <a:buNone/>
            </a:pPr>
            <a:r>
              <a:rPr lang="en-US" dirty="0" smtClean="0"/>
              <a:t>The </a:t>
            </a:r>
            <a:r>
              <a:rPr lang="en-US" dirty="0"/>
              <a:t>expectation is that </a:t>
            </a:r>
            <a:r>
              <a:rPr lang="en-US" dirty="0" smtClean="0"/>
              <a:t>social studies teachers </a:t>
            </a:r>
            <a:r>
              <a:rPr lang="en-US" dirty="0"/>
              <a:t>will leave the </a:t>
            </a:r>
            <a:r>
              <a:rPr lang="en-US" dirty="0" smtClean="0"/>
              <a:t>work session </a:t>
            </a:r>
            <a:r>
              <a:rPr lang="en-US" dirty="0"/>
              <a:t>with knowledge of a process to evaluate social studies curricula and also a tangible product that exemplifies highly effective teaching and learning focused on the key shifts of the proposed </a:t>
            </a:r>
            <a:r>
              <a:rPr lang="en-US" dirty="0" smtClean="0"/>
              <a:t>Kentucky Academic Standards for Social Studies.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4876800"/>
            <a:ext cx="1600200" cy="1495404"/>
          </a:xfrm>
          <a:prstGeom prst="rect">
            <a:avLst/>
          </a:prstGeom>
        </p:spPr>
      </p:pic>
    </p:spTree>
    <p:extLst>
      <p:ext uri="{BB962C8B-B14F-4D97-AF65-F5344CB8AC3E}">
        <p14:creationId xmlns:p14="http://schemas.microsoft.com/office/powerpoint/2010/main" val="7534481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8595"/>
            <a:ext cx="8229600" cy="1143000"/>
          </a:xfrm>
          <a:solidFill>
            <a:schemeClr val="tx2">
              <a:lumMod val="20000"/>
              <a:lumOff val="80000"/>
            </a:schemeClr>
          </a:solidFill>
          <a:ln w="25400">
            <a:solidFill>
              <a:schemeClr val="accent1"/>
            </a:solidFill>
          </a:ln>
        </p:spPr>
        <p:txBody>
          <a:bodyPr>
            <a:normAutofit fontScale="90000"/>
          </a:bodyPr>
          <a:lstStyle/>
          <a:p>
            <a:r>
              <a:rPr lang="en-US" dirty="0" smtClean="0"/>
              <a:t>Social Studies Summer Work </a:t>
            </a:r>
            <a:br>
              <a:rPr lang="en-US" dirty="0" smtClean="0"/>
            </a:br>
            <a:r>
              <a:rPr lang="en-US" dirty="0" smtClean="0"/>
              <a:t>Dates by Districts:</a:t>
            </a:r>
            <a:endParaRPr lang="en-US" dirty="0"/>
          </a:p>
        </p:txBody>
      </p:sp>
      <p:sp>
        <p:nvSpPr>
          <p:cNvPr id="8" name="Text Placeholder 7"/>
          <p:cNvSpPr>
            <a:spLocks noGrp="1"/>
          </p:cNvSpPr>
          <p:nvPr>
            <p:ph type="body" idx="1"/>
          </p:nvPr>
        </p:nvSpPr>
        <p:spPr>
          <a:ln w="25400">
            <a:solidFill>
              <a:schemeClr val="accent1"/>
            </a:solidFill>
          </a:ln>
        </p:spPr>
        <p:txBody>
          <a:bodyPr>
            <a:normAutofit fontScale="77500" lnSpcReduction="20000"/>
          </a:bodyPr>
          <a:lstStyle/>
          <a:p>
            <a:pPr algn="ctr"/>
            <a:r>
              <a:rPr lang="en-US" dirty="0" smtClean="0"/>
              <a:t>Tuesday, June 16</a:t>
            </a:r>
            <a:r>
              <a:rPr lang="en-US" baseline="30000" dirty="0" smtClean="0"/>
              <a:t>th</a:t>
            </a:r>
            <a:endParaRPr lang="en-US" dirty="0" smtClean="0"/>
          </a:p>
          <a:p>
            <a:pPr algn="ctr"/>
            <a:r>
              <a:rPr lang="en-US" dirty="0" smtClean="0"/>
              <a:t>9:00 – 3:30 p.m.</a:t>
            </a:r>
            <a:endParaRPr lang="en-US" dirty="0"/>
          </a:p>
        </p:txBody>
      </p:sp>
      <p:sp>
        <p:nvSpPr>
          <p:cNvPr id="9" name="Content Placeholder 8"/>
          <p:cNvSpPr>
            <a:spLocks noGrp="1"/>
          </p:cNvSpPr>
          <p:nvPr>
            <p:ph sz="half" idx="2"/>
          </p:nvPr>
        </p:nvSpPr>
        <p:spPr>
          <a:xfrm>
            <a:off x="457200" y="2188013"/>
            <a:ext cx="4040188" cy="3951288"/>
          </a:xfrm>
          <a:ln w="25400" cmpd="thinThick">
            <a:solidFill>
              <a:schemeClr val="accent1"/>
            </a:solidFill>
          </a:ln>
        </p:spPr>
        <p:txBody>
          <a:bodyPr>
            <a:normAutofit lnSpcReduction="10000"/>
          </a:bodyPr>
          <a:lstStyle/>
          <a:p>
            <a:r>
              <a:rPr lang="en-US" dirty="0" smtClean="0"/>
              <a:t>Breathitt</a:t>
            </a:r>
          </a:p>
          <a:p>
            <a:r>
              <a:rPr lang="en-US" dirty="0" smtClean="0"/>
              <a:t>Floyd</a:t>
            </a:r>
          </a:p>
          <a:p>
            <a:r>
              <a:rPr lang="en-US" dirty="0" smtClean="0"/>
              <a:t>Harlan</a:t>
            </a:r>
          </a:p>
          <a:p>
            <a:r>
              <a:rPr lang="en-US" dirty="0" smtClean="0"/>
              <a:t>Hazard Ind.</a:t>
            </a:r>
          </a:p>
          <a:p>
            <a:r>
              <a:rPr lang="en-US" dirty="0" smtClean="0"/>
              <a:t>Jackson Ind.</a:t>
            </a:r>
          </a:p>
          <a:p>
            <a:r>
              <a:rPr lang="en-US" dirty="0" smtClean="0"/>
              <a:t>Jenkins Ind.</a:t>
            </a:r>
          </a:p>
          <a:p>
            <a:r>
              <a:rPr lang="en-US" dirty="0" smtClean="0"/>
              <a:t>Knott</a:t>
            </a:r>
          </a:p>
          <a:p>
            <a:r>
              <a:rPr lang="en-US" dirty="0" smtClean="0"/>
              <a:t>Lee </a:t>
            </a:r>
          </a:p>
          <a:p>
            <a:r>
              <a:rPr lang="en-US" dirty="0"/>
              <a:t>Letcher</a:t>
            </a:r>
          </a:p>
          <a:p>
            <a:pPr marL="0" indent="0">
              <a:buNone/>
            </a:pPr>
            <a:endParaRPr lang="en-US" dirty="0" smtClean="0"/>
          </a:p>
          <a:p>
            <a:endParaRPr lang="en-US" dirty="0" smtClean="0"/>
          </a:p>
          <a:p>
            <a:endParaRPr lang="en-US" dirty="0"/>
          </a:p>
        </p:txBody>
      </p:sp>
      <p:sp>
        <p:nvSpPr>
          <p:cNvPr id="10" name="Text Placeholder 9"/>
          <p:cNvSpPr>
            <a:spLocks noGrp="1"/>
          </p:cNvSpPr>
          <p:nvPr>
            <p:ph type="body" sz="quarter" idx="3"/>
          </p:nvPr>
        </p:nvSpPr>
        <p:spPr>
          <a:ln w="25400">
            <a:solidFill>
              <a:schemeClr val="accent1"/>
            </a:solidFill>
          </a:ln>
        </p:spPr>
        <p:txBody>
          <a:bodyPr>
            <a:normAutofit fontScale="77500" lnSpcReduction="20000"/>
          </a:bodyPr>
          <a:lstStyle/>
          <a:p>
            <a:pPr algn="ctr"/>
            <a:r>
              <a:rPr lang="en-US" dirty="0" smtClean="0"/>
              <a:t>Wednesday, June 17</a:t>
            </a:r>
            <a:r>
              <a:rPr lang="en-US" baseline="30000" dirty="0" smtClean="0"/>
              <a:t>th</a:t>
            </a:r>
            <a:endParaRPr lang="en-US" dirty="0"/>
          </a:p>
          <a:p>
            <a:pPr algn="ctr"/>
            <a:r>
              <a:rPr lang="en-US" dirty="0" smtClean="0"/>
              <a:t>9:00 – 3:30 p.m.</a:t>
            </a:r>
            <a:endParaRPr lang="en-US" dirty="0"/>
          </a:p>
        </p:txBody>
      </p:sp>
      <p:sp>
        <p:nvSpPr>
          <p:cNvPr id="11" name="Content Placeholder 10"/>
          <p:cNvSpPr>
            <a:spLocks noGrp="1"/>
          </p:cNvSpPr>
          <p:nvPr>
            <p:ph sz="quarter" idx="4"/>
          </p:nvPr>
        </p:nvSpPr>
        <p:spPr>
          <a:ln w="25400" cmpd="thinThick">
            <a:solidFill>
              <a:schemeClr val="accent1"/>
            </a:solidFill>
          </a:ln>
        </p:spPr>
        <p:txBody>
          <a:bodyPr>
            <a:normAutofit lnSpcReduction="10000"/>
          </a:bodyPr>
          <a:lstStyle/>
          <a:p>
            <a:r>
              <a:rPr lang="en-US" dirty="0" smtClean="0"/>
              <a:t>Leslie</a:t>
            </a:r>
          </a:p>
          <a:p>
            <a:r>
              <a:rPr lang="en-US" dirty="0" smtClean="0"/>
              <a:t>Magoffin</a:t>
            </a:r>
          </a:p>
          <a:p>
            <a:r>
              <a:rPr lang="en-US" dirty="0" smtClean="0"/>
              <a:t>Middlesboro Ind.</a:t>
            </a:r>
          </a:p>
          <a:p>
            <a:r>
              <a:rPr lang="en-US" dirty="0" smtClean="0"/>
              <a:t>Owsley</a:t>
            </a:r>
          </a:p>
          <a:p>
            <a:r>
              <a:rPr lang="en-US" dirty="0" smtClean="0"/>
              <a:t>Paintsville Ind.</a:t>
            </a:r>
          </a:p>
          <a:p>
            <a:r>
              <a:rPr lang="en-US" dirty="0" smtClean="0"/>
              <a:t>Perry</a:t>
            </a:r>
          </a:p>
          <a:p>
            <a:r>
              <a:rPr lang="en-US" dirty="0" smtClean="0"/>
              <a:t>Pike</a:t>
            </a:r>
          </a:p>
          <a:p>
            <a:r>
              <a:rPr lang="en-US" dirty="0" smtClean="0"/>
              <a:t>Pikeville Ind.</a:t>
            </a:r>
          </a:p>
          <a:p>
            <a:r>
              <a:rPr lang="en-US" dirty="0" smtClean="0"/>
              <a:t>Wolfe</a:t>
            </a:r>
          </a:p>
          <a:p>
            <a:endParaRPr lang="en-US" dirty="0" smtClean="0"/>
          </a:p>
          <a:p>
            <a:endParaRPr lang="en-US" dirty="0" smtClean="0"/>
          </a:p>
          <a:p>
            <a:endParaRPr lang="en-US" dirty="0" smtClean="0"/>
          </a:p>
          <a:p>
            <a:endParaRPr lang="en-US" dirty="0" smtClean="0"/>
          </a:p>
        </p:txBody>
      </p:sp>
      <p:sp>
        <p:nvSpPr>
          <p:cNvPr id="2" name="TextBox 1"/>
          <p:cNvSpPr txBox="1"/>
          <p:nvPr/>
        </p:nvSpPr>
        <p:spPr>
          <a:xfrm>
            <a:off x="457200" y="6162949"/>
            <a:ext cx="8229599" cy="646331"/>
          </a:xfrm>
          <a:prstGeom prst="rect">
            <a:avLst/>
          </a:prstGeom>
          <a:solidFill>
            <a:schemeClr val="accent1">
              <a:lumMod val="40000"/>
              <a:lumOff val="60000"/>
            </a:schemeClr>
          </a:solidFill>
        </p:spPr>
        <p:txBody>
          <a:bodyPr wrap="square" rtlCol="0">
            <a:spAutoFit/>
          </a:bodyPr>
          <a:lstStyle/>
          <a:p>
            <a:pPr algn="ctr"/>
            <a:r>
              <a:rPr lang="en-US" b="1" dirty="0" smtClean="0"/>
              <a:t>Hazard Community and Technical College</a:t>
            </a:r>
          </a:p>
          <a:p>
            <a:pPr algn="ctr"/>
            <a:r>
              <a:rPr lang="en-US" b="1" dirty="0" smtClean="0"/>
              <a:t>First Federal Building: Ballroom  </a:t>
            </a:r>
            <a:endParaRPr lang="en-US" b="1" dirty="0"/>
          </a:p>
        </p:txBody>
      </p:sp>
    </p:spTree>
    <p:extLst>
      <p:ext uri="{BB962C8B-B14F-4D97-AF65-F5344CB8AC3E}">
        <p14:creationId xmlns:p14="http://schemas.microsoft.com/office/powerpoint/2010/main" val="19389652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28600" y="1676400"/>
            <a:ext cx="8686799" cy="5029200"/>
          </a:xfrm>
          <a:noFill/>
          <a:ln w="25400" cmpd="tri">
            <a:solidFill>
              <a:schemeClr val="tx1"/>
            </a:solidFill>
          </a:ln>
        </p:spPr>
        <p:txBody>
          <a:bodyPr>
            <a:normAutofit fontScale="85000" lnSpcReduction="20000"/>
          </a:bodyPr>
          <a:lstStyle/>
          <a:p>
            <a:pPr marL="0" indent="0" algn="ctr">
              <a:buNone/>
            </a:pPr>
            <a:r>
              <a:rPr lang="en-US" b="1" dirty="0" smtClean="0"/>
              <a:t>Social Studies Summer Work Session</a:t>
            </a:r>
          </a:p>
          <a:p>
            <a:pPr marL="0" indent="0" algn="ctr">
              <a:buNone/>
            </a:pPr>
            <a:r>
              <a:rPr lang="en-US" u="sng" dirty="0" smtClean="0">
                <a:hlinkClick r:id="rId2"/>
              </a:rPr>
              <a:t>https</a:t>
            </a:r>
            <a:r>
              <a:rPr lang="en-US" u="sng" dirty="0">
                <a:hlinkClick r:id="rId2"/>
              </a:rPr>
              <a:t>://docs.google.com/forms/d/175wYeaWAZJ8Vg7RBVvPKtliNsvr2nH8OxsmGtmejyeI/viewform?c=0&amp;w=1</a:t>
            </a:r>
            <a:endParaRPr lang="en-US" dirty="0"/>
          </a:p>
          <a:p>
            <a:pPr marL="0" indent="0">
              <a:buNone/>
            </a:pPr>
            <a:r>
              <a:rPr lang="en-US" dirty="0"/>
              <a:t> </a:t>
            </a:r>
          </a:p>
          <a:p>
            <a:pPr marL="0" lvl="0" indent="0">
              <a:buNone/>
            </a:pPr>
            <a:r>
              <a:rPr lang="en-US" b="1" dirty="0" smtClean="0"/>
              <a:t>                                      </a:t>
            </a:r>
          </a:p>
          <a:p>
            <a:pPr marL="0" lvl="0" indent="0">
              <a:buNone/>
            </a:pPr>
            <a:endParaRPr lang="en-US" b="1" dirty="0"/>
          </a:p>
          <a:p>
            <a:pPr marL="0" lvl="0" indent="0">
              <a:buNone/>
            </a:pPr>
            <a:r>
              <a:rPr lang="en-US" b="1" dirty="0" smtClean="0"/>
              <a:t>                                </a:t>
            </a:r>
            <a:r>
              <a:rPr lang="en-US" sz="3600" b="1" dirty="0" smtClean="0">
                <a:solidFill>
                  <a:srgbClr val="FF0000"/>
                </a:solidFill>
              </a:rPr>
              <a:t>Deadline </a:t>
            </a:r>
            <a:r>
              <a:rPr lang="en-US" sz="3600" b="1" dirty="0">
                <a:solidFill>
                  <a:srgbClr val="FF0000"/>
                </a:solidFill>
              </a:rPr>
              <a:t>to Register is June 5, </a:t>
            </a:r>
            <a:r>
              <a:rPr lang="en-US" sz="3600" b="1" dirty="0" smtClean="0">
                <a:solidFill>
                  <a:srgbClr val="FF0000"/>
                </a:solidFill>
              </a:rPr>
              <a:t>2015!</a:t>
            </a:r>
            <a:endParaRPr lang="en-US" sz="3600" dirty="0">
              <a:solidFill>
                <a:srgbClr val="FF0000"/>
              </a:solidFill>
            </a:endParaRPr>
          </a:p>
          <a:p>
            <a:pPr marL="0" indent="0">
              <a:buNone/>
            </a:pPr>
            <a:r>
              <a:rPr lang="en-US" dirty="0"/>
              <a:t> </a:t>
            </a:r>
          </a:p>
          <a:p>
            <a:pPr marL="0" indent="0" algn="ctr">
              <a:buNone/>
            </a:pPr>
            <a:endParaRPr lang="en-US" dirty="0" smtClean="0"/>
          </a:p>
          <a:p>
            <a:pPr marL="0" indent="0" algn="ctr">
              <a:buNone/>
            </a:pPr>
            <a:endParaRPr lang="en-US" dirty="0" smtClean="0"/>
          </a:p>
          <a:p>
            <a:pPr marL="0" indent="0" algn="ctr">
              <a:buNone/>
            </a:pPr>
            <a:r>
              <a:rPr lang="en-US" sz="2800" dirty="0" smtClean="0"/>
              <a:t>For </a:t>
            </a:r>
            <a:r>
              <a:rPr lang="en-US" sz="2800" dirty="0"/>
              <a:t>Questions Contact: </a:t>
            </a:r>
            <a:endParaRPr lang="en-US" sz="2800" dirty="0" smtClean="0"/>
          </a:p>
          <a:p>
            <a:pPr marL="0" indent="0" algn="ctr">
              <a:buNone/>
            </a:pPr>
            <a:r>
              <a:rPr lang="en-US" sz="2800" u="sng" dirty="0" smtClean="0">
                <a:hlinkClick r:id="rId3"/>
              </a:rPr>
              <a:t>carole.mullins@hazard.kyschools.us</a:t>
            </a:r>
            <a:endParaRPr lang="en-US" sz="2800" dirty="0"/>
          </a:p>
          <a:p>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52400"/>
            <a:ext cx="6643688" cy="132344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3276600"/>
            <a:ext cx="2114550" cy="1521259"/>
          </a:xfrm>
          <a:prstGeom prst="rect">
            <a:avLst/>
          </a:prstGeom>
          <a:ln w="19050">
            <a:solidFill>
              <a:schemeClr val="tx1"/>
            </a:solidFill>
          </a:ln>
        </p:spPr>
      </p:pic>
    </p:spTree>
    <p:extLst>
      <p:ext uri="{BB962C8B-B14F-4D97-AF65-F5344CB8AC3E}">
        <p14:creationId xmlns:p14="http://schemas.microsoft.com/office/powerpoint/2010/main" val="14470150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28600"/>
            <a:ext cx="8237838" cy="3048000"/>
          </a:xfrm>
        </p:spPr>
      </p:pic>
      <p:sp>
        <p:nvSpPr>
          <p:cNvPr id="5" name="TextBox 4"/>
          <p:cNvSpPr txBox="1"/>
          <p:nvPr/>
        </p:nvSpPr>
        <p:spPr>
          <a:xfrm>
            <a:off x="4267200" y="4267200"/>
            <a:ext cx="45719" cy="369332"/>
          </a:xfrm>
          <a:prstGeom prst="rect">
            <a:avLst/>
          </a:prstGeom>
          <a:noFill/>
        </p:spPr>
        <p:txBody>
          <a:bodyPr wrap="square" rtlCol="0">
            <a:spAutoFit/>
          </a:bodyPr>
          <a:lstStyle/>
          <a:p>
            <a:endParaRPr lang="en-US" dirty="0"/>
          </a:p>
        </p:txBody>
      </p:sp>
      <p:sp>
        <p:nvSpPr>
          <p:cNvPr id="6" name="Rectangle 5"/>
          <p:cNvSpPr/>
          <p:nvPr/>
        </p:nvSpPr>
        <p:spPr>
          <a:xfrm>
            <a:off x="609600" y="3657600"/>
            <a:ext cx="7928919" cy="1446550"/>
          </a:xfrm>
          <a:prstGeom prst="rect">
            <a:avLst/>
          </a:prstGeom>
          <a:solidFill>
            <a:schemeClr val="bg1"/>
          </a:solidFill>
        </p:spPr>
        <p:txBody>
          <a:bodyPr wrap="square">
            <a:spAutoFit/>
          </a:bodyPr>
          <a:lstStyle/>
          <a:p>
            <a:pPr algn="ctr"/>
            <a:r>
              <a:rPr lang="en-US" sz="4400" b="1"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Alfonso De Torres Nunez, KDE World Language Consultant</a:t>
            </a:r>
            <a:r>
              <a:rPr lang="en-US" sz="4400"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 </a:t>
            </a:r>
            <a:endParaRPr lang="en-US" sz="4400" dirty="0">
              <a:solidFill>
                <a:schemeClr val="accent4">
                  <a:lumMod val="50000"/>
                </a:schemeClr>
              </a:solidFill>
            </a:endParaRPr>
          </a:p>
        </p:txBody>
      </p:sp>
    </p:spTree>
    <p:extLst>
      <p:ext uri="{BB962C8B-B14F-4D97-AF65-F5344CB8AC3E}">
        <p14:creationId xmlns:p14="http://schemas.microsoft.com/office/powerpoint/2010/main" val="37174382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NO14_Presentation_FA-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 y="0"/>
            <a:ext cx="9143391" cy="6857543"/>
          </a:xfrm>
          <a:prstGeom prst="rect">
            <a:avLst/>
          </a:prstGeom>
        </p:spPr>
      </p:pic>
      <p:sp>
        <p:nvSpPr>
          <p:cNvPr id="4" name="Rectangle 3"/>
          <p:cNvSpPr/>
          <p:nvPr/>
        </p:nvSpPr>
        <p:spPr>
          <a:xfrm>
            <a:off x="2554014" y="418909"/>
            <a:ext cx="6303486" cy="2123658"/>
          </a:xfrm>
          <a:prstGeom prst="rect">
            <a:avLst/>
          </a:prstGeom>
        </p:spPr>
        <p:txBody>
          <a:bodyPr wrap="square">
            <a:spAutoFit/>
          </a:bodyPr>
          <a:lstStyle/>
          <a:p>
            <a:pPr algn="ctr"/>
            <a:r>
              <a:rPr lang="en-US" sz="4400" b="1" dirty="0" smtClean="0">
                <a:solidFill>
                  <a:schemeClr val="bg1"/>
                </a:solidFill>
                <a:latin typeface="AauxPro OT Bold"/>
                <a:cs typeface="AauxPro OT Bold"/>
              </a:rPr>
              <a:t>Power UP </a:t>
            </a:r>
          </a:p>
          <a:p>
            <a:pPr algn="ctr"/>
            <a:r>
              <a:rPr lang="en-US" sz="4400" b="1" dirty="0" smtClean="0">
                <a:solidFill>
                  <a:schemeClr val="bg1"/>
                </a:solidFill>
                <a:latin typeface="AauxPro OT Bold"/>
                <a:cs typeface="AauxPro OT Bold"/>
              </a:rPr>
              <a:t>Teaching and Learning </a:t>
            </a:r>
          </a:p>
          <a:p>
            <a:pPr algn="ctr"/>
            <a:r>
              <a:rPr lang="en-US" sz="4400" b="1" dirty="0" smtClean="0">
                <a:solidFill>
                  <a:schemeClr val="bg1"/>
                </a:solidFill>
                <a:latin typeface="AauxPro OT Bold"/>
                <a:cs typeface="AauxPro OT Bold"/>
              </a:rPr>
              <a:t>with </a:t>
            </a:r>
            <a:r>
              <a:rPr lang="en-US" sz="4400" b="1" dirty="0" err="1" smtClean="0">
                <a:solidFill>
                  <a:schemeClr val="bg1"/>
                </a:solidFill>
                <a:latin typeface="AauxPro OT Bold"/>
                <a:cs typeface="AauxPro OT Bold"/>
              </a:rPr>
              <a:t>icurio</a:t>
            </a:r>
            <a:r>
              <a:rPr lang="en-US" sz="4400" b="1" dirty="0" smtClean="0">
                <a:solidFill>
                  <a:schemeClr val="bg1"/>
                </a:solidFill>
                <a:latin typeface="AauxPro OT Bold"/>
                <a:cs typeface="AauxPro OT Bold"/>
              </a:rPr>
              <a:t>!</a:t>
            </a:r>
          </a:p>
        </p:txBody>
      </p:sp>
      <p:pic>
        <p:nvPicPr>
          <p:cNvPr id="3" name="Picture 2"/>
          <p:cNvPicPr>
            <a:picLocks noChangeAspect="1"/>
          </p:cNvPicPr>
          <p:nvPr/>
        </p:nvPicPr>
        <p:blipFill>
          <a:blip r:embed="rId4"/>
          <a:stretch>
            <a:fillRect/>
          </a:stretch>
        </p:blipFill>
        <p:spPr>
          <a:xfrm>
            <a:off x="337027" y="306863"/>
            <a:ext cx="1691214" cy="1332751"/>
          </a:xfrm>
          <a:prstGeom prst="rect">
            <a:avLst/>
          </a:prstGeom>
        </p:spPr>
      </p:pic>
      <p:pic>
        <p:nvPicPr>
          <p:cNvPr id="5" name="Picture 4"/>
          <p:cNvPicPr>
            <a:picLocks noChangeAspect="1"/>
          </p:cNvPicPr>
          <p:nvPr/>
        </p:nvPicPr>
        <p:blipFill>
          <a:blip r:embed="rId5"/>
          <a:stretch>
            <a:fillRect/>
          </a:stretch>
        </p:blipFill>
        <p:spPr>
          <a:xfrm>
            <a:off x="1182634" y="4913632"/>
            <a:ext cx="3389670" cy="1652159"/>
          </a:xfrm>
          <a:prstGeom prst="rect">
            <a:avLst/>
          </a:prstGeom>
        </p:spPr>
      </p:pic>
      <p:sp>
        <p:nvSpPr>
          <p:cNvPr id="6" name="TextBox 5"/>
          <p:cNvSpPr txBox="1"/>
          <p:nvPr/>
        </p:nvSpPr>
        <p:spPr>
          <a:xfrm>
            <a:off x="2785987" y="2811779"/>
            <a:ext cx="5839548" cy="1938992"/>
          </a:xfrm>
          <a:prstGeom prst="rect">
            <a:avLst/>
          </a:prstGeom>
          <a:noFill/>
        </p:spPr>
        <p:txBody>
          <a:bodyPr wrap="none" rtlCol="0">
            <a:spAutoFit/>
          </a:bodyPr>
          <a:lstStyle/>
          <a:p>
            <a:pPr algn="ctr"/>
            <a:r>
              <a:rPr lang="en-US" sz="2400" b="1" dirty="0" smtClean="0">
                <a:solidFill>
                  <a:schemeClr val="bg1"/>
                </a:solidFill>
              </a:rPr>
              <a:t>KVEC Social Studies Teacher Leader Network</a:t>
            </a:r>
          </a:p>
          <a:p>
            <a:pPr algn="ctr"/>
            <a:r>
              <a:rPr lang="en-US" sz="2000" b="1" dirty="0" smtClean="0">
                <a:solidFill>
                  <a:schemeClr val="bg1"/>
                </a:solidFill>
              </a:rPr>
              <a:t>May 15, 2015</a:t>
            </a:r>
          </a:p>
          <a:p>
            <a:pPr algn="ctr"/>
            <a:endParaRPr lang="en-US" sz="2000" b="1" dirty="0" smtClean="0">
              <a:solidFill>
                <a:schemeClr val="bg1"/>
              </a:solidFill>
            </a:endParaRPr>
          </a:p>
          <a:p>
            <a:pPr algn="ctr"/>
            <a:endParaRPr lang="en-US" sz="2000" b="1" dirty="0" smtClean="0">
              <a:solidFill>
                <a:schemeClr val="bg1"/>
              </a:solidFill>
            </a:endParaRPr>
          </a:p>
          <a:p>
            <a:pPr algn="ctr"/>
            <a:r>
              <a:rPr lang="en-US" b="1" dirty="0" smtClean="0">
                <a:solidFill>
                  <a:schemeClr val="bg1"/>
                </a:solidFill>
              </a:rPr>
              <a:t>Carole Mullins, Literacy Instructional Specialist</a:t>
            </a:r>
          </a:p>
          <a:p>
            <a:pPr algn="ctr"/>
            <a:r>
              <a:rPr lang="en-US" b="1" dirty="0" smtClean="0">
                <a:solidFill>
                  <a:schemeClr val="bg1"/>
                </a:solidFill>
                <a:hlinkClick r:id="rId6"/>
              </a:rPr>
              <a:t>Carole.mullins@hazard.kyschools.us</a:t>
            </a:r>
            <a:r>
              <a:rPr lang="en-US" b="1" dirty="0" smtClean="0">
                <a:solidFill>
                  <a:schemeClr val="bg1"/>
                </a:solidFill>
              </a:rPr>
              <a:t> </a:t>
            </a:r>
          </a:p>
        </p:txBody>
      </p:sp>
    </p:spTree>
    <p:extLst>
      <p:ext uri="{BB962C8B-B14F-4D97-AF65-F5344CB8AC3E}">
        <p14:creationId xmlns:p14="http://schemas.microsoft.com/office/powerpoint/2010/main" val="28215944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curthintop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212273"/>
          </a:xfrm>
          <a:prstGeom prst="rect">
            <a:avLst/>
          </a:prstGeom>
        </p:spPr>
      </p:pic>
      <p:sp>
        <p:nvSpPr>
          <p:cNvPr id="29699" name="Title 1"/>
          <p:cNvSpPr txBox="1">
            <a:spLocks/>
          </p:cNvSpPr>
          <p:nvPr/>
        </p:nvSpPr>
        <p:spPr bwMode="auto">
          <a:xfrm>
            <a:off x="0" y="272194"/>
            <a:ext cx="8178800"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4000" b="1" dirty="0" smtClean="0">
                <a:solidFill>
                  <a:srgbClr val="FFFF00"/>
                </a:solidFill>
                <a:latin typeface="Arial" pitchFamily="34" charset="0"/>
                <a:cs typeface="Arial" pitchFamily="34" charset="0"/>
              </a:rPr>
              <a:t>What is </a:t>
            </a:r>
            <a:r>
              <a:rPr lang="en-US" sz="4000" b="1" dirty="0" err="1" smtClean="0">
                <a:solidFill>
                  <a:srgbClr val="FFFF00"/>
                </a:solidFill>
                <a:latin typeface="Arial" pitchFamily="34" charset="0"/>
                <a:cs typeface="Arial" pitchFamily="34" charset="0"/>
              </a:rPr>
              <a:t>icurio</a:t>
            </a:r>
            <a:r>
              <a:rPr lang="en-US" sz="4000" b="1" dirty="0" smtClean="0">
                <a:solidFill>
                  <a:srgbClr val="FFFF00"/>
                </a:solidFill>
                <a:latin typeface="Arial" pitchFamily="34" charset="0"/>
                <a:cs typeface="Arial" pitchFamily="34" charset="0"/>
              </a:rPr>
              <a:t>?</a:t>
            </a:r>
            <a:endParaRPr lang="en-US" sz="4000" b="1" dirty="0">
              <a:solidFill>
                <a:srgbClr val="FFFF00"/>
              </a:solidFill>
              <a:latin typeface="Arial" pitchFamily="34" charset="0"/>
              <a:cs typeface="Arial" pitchFamily="34" charset="0"/>
            </a:endParaRPr>
          </a:p>
        </p:txBody>
      </p:sp>
      <p:pic>
        <p:nvPicPr>
          <p:cNvPr id="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36888" y="6131827"/>
            <a:ext cx="1581506" cy="543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
        <p:nvSpPr>
          <p:cNvPr id="5" name="TextBox 4"/>
          <p:cNvSpPr txBox="1"/>
          <p:nvPr/>
        </p:nvSpPr>
        <p:spPr>
          <a:xfrm>
            <a:off x="425192" y="1477540"/>
            <a:ext cx="8693408" cy="5016758"/>
          </a:xfrm>
          <a:prstGeom prst="rect">
            <a:avLst/>
          </a:prstGeom>
          <a:noFill/>
        </p:spPr>
        <p:txBody>
          <a:bodyPr wrap="square" rtlCol="0">
            <a:spAutoFit/>
          </a:bodyPr>
          <a:lstStyle/>
          <a:p>
            <a:pPr marL="342900" indent="-342900">
              <a:buFont typeface="Wingdings" panose="05000000000000000000" pitchFamily="2" charset="2"/>
              <a:buChar char="Ø"/>
            </a:pPr>
            <a:r>
              <a:rPr lang="en-US" sz="2400" dirty="0" smtClean="0">
                <a:solidFill>
                  <a:schemeClr val="accent2"/>
                </a:solidFill>
                <a:cs typeface="Arial" pitchFamily="34" charset="0"/>
              </a:rPr>
              <a:t>Digital </a:t>
            </a:r>
            <a:r>
              <a:rPr lang="en-US" sz="2400" dirty="0">
                <a:solidFill>
                  <a:schemeClr val="accent2"/>
                </a:solidFill>
                <a:cs typeface="Arial" pitchFamily="34" charset="0"/>
              </a:rPr>
              <a:t>Learning Resource Library that is easy to navigate and can be utilized by teachers, students and parents when appropriate</a:t>
            </a:r>
            <a:r>
              <a:rPr lang="en-US" sz="2400" dirty="0" smtClean="0">
                <a:solidFill>
                  <a:schemeClr val="accent2"/>
                </a:solidFill>
                <a:cs typeface="Arial" pitchFamily="34" charset="0"/>
              </a:rPr>
              <a:t>.</a:t>
            </a:r>
          </a:p>
          <a:p>
            <a:endParaRPr lang="en-US" sz="1600" dirty="0" smtClean="0">
              <a:solidFill>
                <a:schemeClr val="accent2"/>
              </a:solidFill>
              <a:cs typeface="Arial" pitchFamily="34" charset="0"/>
            </a:endParaRPr>
          </a:p>
          <a:p>
            <a:pPr marL="342900" indent="-342900">
              <a:buFont typeface="Wingdings" panose="05000000000000000000" pitchFamily="2" charset="2"/>
              <a:buChar char="Ø"/>
            </a:pPr>
            <a:r>
              <a:rPr lang="en-US" sz="2400" dirty="0" err="1" smtClean="0">
                <a:solidFill>
                  <a:schemeClr val="accent2"/>
                </a:solidFill>
                <a:cs typeface="Arial" pitchFamily="34" charset="0"/>
              </a:rPr>
              <a:t>Icurio</a:t>
            </a:r>
            <a:r>
              <a:rPr lang="en-US" sz="2400" dirty="0" smtClean="0">
                <a:solidFill>
                  <a:schemeClr val="accent2"/>
                </a:solidFill>
                <a:cs typeface="Arial" pitchFamily="34" charset="0"/>
              </a:rPr>
              <a:t> </a:t>
            </a:r>
            <a:r>
              <a:rPr lang="en-US" sz="2400" dirty="0">
                <a:solidFill>
                  <a:schemeClr val="accent2"/>
                </a:solidFill>
                <a:cs typeface="Arial" pitchFamily="34" charset="0"/>
              </a:rPr>
              <a:t>delivers a dynamic collection of over </a:t>
            </a:r>
            <a:r>
              <a:rPr lang="en-US" sz="2400" b="1" dirty="0">
                <a:solidFill>
                  <a:schemeClr val="accent2"/>
                </a:solidFill>
                <a:cs typeface="Arial" pitchFamily="34" charset="0"/>
              </a:rPr>
              <a:t>330,000 vetted, contextualized, standards-aligned digital learning resources </a:t>
            </a:r>
            <a:r>
              <a:rPr lang="en-US" sz="2400" dirty="0">
                <a:solidFill>
                  <a:schemeClr val="accent2"/>
                </a:solidFill>
                <a:cs typeface="Arial" pitchFamily="34" charset="0"/>
              </a:rPr>
              <a:t>from a broad range of content providers. </a:t>
            </a:r>
            <a:endParaRPr lang="en-US" sz="2400" dirty="0" smtClean="0">
              <a:solidFill>
                <a:schemeClr val="accent2"/>
              </a:solidFill>
              <a:cs typeface="Arial" pitchFamily="34" charset="0"/>
            </a:endParaRPr>
          </a:p>
          <a:p>
            <a:endParaRPr lang="en-US" sz="1600" dirty="0">
              <a:solidFill>
                <a:schemeClr val="accent2"/>
              </a:solidFill>
              <a:cs typeface="Arial" pitchFamily="34" charset="0"/>
            </a:endParaRPr>
          </a:p>
          <a:p>
            <a:pPr marL="342900" lvl="1" indent="-342900">
              <a:buFont typeface="Wingdings" panose="05000000000000000000" pitchFamily="2" charset="2"/>
              <a:buChar char="Ø"/>
            </a:pPr>
            <a:r>
              <a:rPr lang="en-US" sz="2400" dirty="0" smtClean="0">
                <a:solidFill>
                  <a:schemeClr val="accent2"/>
                </a:solidFill>
                <a:cs typeface="Arial" pitchFamily="34" charset="0"/>
              </a:rPr>
              <a:t>Includes </a:t>
            </a:r>
            <a:r>
              <a:rPr lang="en-US" sz="2400" dirty="0">
                <a:solidFill>
                  <a:schemeClr val="accent2"/>
                </a:solidFill>
                <a:cs typeface="Arial" pitchFamily="34" charset="0"/>
              </a:rPr>
              <a:t>a guaranteed that each resource in the Library has cleared a </a:t>
            </a:r>
            <a:r>
              <a:rPr lang="en-US" sz="2400" b="1" dirty="0">
                <a:solidFill>
                  <a:schemeClr val="accent2"/>
                </a:solidFill>
                <a:cs typeface="Arial" pitchFamily="34" charset="0"/>
              </a:rPr>
              <a:t>127-point certified vetting process </a:t>
            </a:r>
            <a:r>
              <a:rPr lang="en-US" sz="2400" dirty="0">
                <a:solidFill>
                  <a:schemeClr val="accent2"/>
                </a:solidFill>
                <a:cs typeface="Arial" pitchFamily="34" charset="0"/>
              </a:rPr>
              <a:t>and is expertly tagged according to: </a:t>
            </a:r>
            <a:r>
              <a:rPr lang="en-US" sz="2400" dirty="0" smtClean="0">
                <a:solidFill>
                  <a:schemeClr val="accent2"/>
                </a:solidFill>
                <a:cs typeface="Arial" pitchFamily="34" charset="0"/>
              </a:rPr>
              <a:t>resource type, language, authority and subject depth</a:t>
            </a:r>
            <a:r>
              <a:rPr lang="en-US" sz="2400" b="1" dirty="0" smtClean="0">
                <a:solidFill>
                  <a:schemeClr val="accent2"/>
                </a:solidFill>
                <a:cs typeface="Arial" pitchFamily="34" charset="0"/>
              </a:rPr>
              <a:t>, alignment to relevant standards, grade level, readability score</a:t>
            </a:r>
            <a:r>
              <a:rPr lang="en-US" sz="2400" dirty="0" smtClean="0">
                <a:solidFill>
                  <a:schemeClr val="accent2"/>
                </a:solidFill>
                <a:cs typeface="Arial" pitchFamily="34" charset="0"/>
              </a:rPr>
              <a:t> and up to 57 defining characteristics.</a:t>
            </a:r>
            <a:endParaRPr lang="en-US" sz="2400" dirty="0"/>
          </a:p>
          <a:p>
            <a:pPr marL="342900" indent="-342900">
              <a:buFont typeface="Wingdings" panose="05000000000000000000" pitchFamily="2" charset="2"/>
              <a:buChar char="Ø"/>
            </a:pPr>
            <a:endParaRPr lang="en-US" sz="2400" b="1" dirty="0">
              <a:solidFill>
                <a:schemeClr val="accent2"/>
              </a:solidFill>
              <a:latin typeface="Arial" pitchFamily="34" charset="0"/>
              <a:cs typeface="Arial" pitchFamily="34" charset="0"/>
            </a:endParaRPr>
          </a:p>
          <a:p>
            <a:endParaRPr lang="en-US" sz="2400" dirty="0">
              <a:solidFill>
                <a:schemeClr val="accent2"/>
              </a:solidFill>
              <a:latin typeface="Arial" pitchFamily="34" charset="0"/>
              <a:cs typeface="Arial" pitchFamily="34" charset="0"/>
            </a:endParaRPr>
          </a:p>
        </p:txBody>
      </p:sp>
      <p:sp>
        <p:nvSpPr>
          <p:cNvPr id="9" name="Slide Number Placeholder 8"/>
          <p:cNvSpPr>
            <a:spLocks noGrp="1"/>
          </p:cNvSpPr>
          <p:nvPr>
            <p:ph type="sldNum" sz="quarter" idx="12"/>
          </p:nvPr>
        </p:nvSpPr>
        <p:spPr/>
        <p:txBody>
          <a:bodyPr/>
          <a:lstStyle/>
          <a:p>
            <a:fld id="{A1F1F5BD-55E5-0A48-9BDE-E18980E4BAA2}" type="slidenum">
              <a:rPr lang="en-US" smtClean="0"/>
              <a:pPr/>
              <a:t>37</a:t>
            </a:fld>
            <a:endParaRPr lang="en-US" dirty="0"/>
          </a:p>
        </p:txBody>
      </p:sp>
      <p:pic>
        <p:nvPicPr>
          <p:cNvPr id="12" name="Picture 11" descr="icurknovbrandmarks2.png"/>
          <p:cNvPicPr>
            <a:picLocks noChangeAspect="1"/>
          </p:cNvPicPr>
          <p:nvPr/>
        </p:nvPicPr>
        <p:blipFill rotWithShape="1">
          <a:blip r:embed="rId5">
            <a:extLst>
              <a:ext uri="{28A0092B-C50C-407E-A947-70E740481C1C}">
                <a14:useLocalDpi xmlns:a14="http://schemas.microsoft.com/office/drawing/2010/main" val="0"/>
              </a:ext>
            </a:extLst>
          </a:blip>
          <a:srcRect r="45438"/>
          <a:stretch/>
        </p:blipFill>
        <p:spPr>
          <a:xfrm>
            <a:off x="0" y="0"/>
            <a:ext cx="1659079" cy="689530"/>
          </a:xfrm>
          <a:prstGeom prst="rect">
            <a:avLst/>
          </a:prstGeom>
        </p:spPr>
      </p:pic>
    </p:spTree>
    <p:extLst>
      <p:ext uri="{BB962C8B-B14F-4D97-AF65-F5344CB8AC3E}">
        <p14:creationId xmlns:p14="http://schemas.microsoft.com/office/powerpoint/2010/main" val="14111169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3470" y="1547067"/>
            <a:ext cx="8351798" cy="2769989"/>
          </a:xfrm>
          <a:prstGeom prst="rect">
            <a:avLst/>
          </a:prstGeom>
          <a:noFill/>
        </p:spPr>
        <p:txBody>
          <a:bodyPr wrap="square" lIns="0" tIns="0" rIns="0" bIns="0" rtlCol="0" anchor="ctr" anchorCtr="0">
            <a:spAutoFit/>
          </a:bodyPr>
          <a:lstStyle/>
          <a:p>
            <a:pPr>
              <a:lnSpc>
                <a:spcPct val="90000"/>
              </a:lnSpc>
            </a:pPr>
            <a:r>
              <a:rPr lang="en-US" sz="2000" dirty="0" err="1" smtClean="0">
                <a:solidFill>
                  <a:schemeClr val="tx2"/>
                </a:solidFill>
                <a:latin typeface="Avenir Medium"/>
                <a:cs typeface="Avenir Medium"/>
              </a:rPr>
              <a:t>Icurio</a:t>
            </a:r>
            <a:r>
              <a:rPr lang="en-US" sz="2000" dirty="0" smtClean="0">
                <a:solidFill>
                  <a:schemeClr val="tx2"/>
                </a:solidFill>
                <a:latin typeface="Avenir Medium"/>
                <a:cs typeface="Avenir Medium"/>
              </a:rPr>
              <a:t> is a central point for Administrators &amp; Educators to </a:t>
            </a:r>
            <a:r>
              <a:rPr lang="en-US" sz="2000" b="1" dirty="0" smtClean="0">
                <a:solidFill>
                  <a:schemeClr val="tx2"/>
                </a:solidFill>
                <a:latin typeface="Avenir Medium"/>
                <a:cs typeface="Avenir Medium"/>
              </a:rPr>
              <a:t>search, save &amp; share</a:t>
            </a:r>
            <a:r>
              <a:rPr lang="en-US" sz="2000" dirty="0" smtClean="0">
                <a:solidFill>
                  <a:schemeClr val="tx2"/>
                </a:solidFill>
                <a:latin typeface="Avenir Medium"/>
                <a:cs typeface="Avenir Medium"/>
              </a:rPr>
              <a:t> digital content resources </a:t>
            </a:r>
            <a:r>
              <a:rPr lang="en-US" sz="2000" u="sng" dirty="0" smtClean="0">
                <a:solidFill>
                  <a:schemeClr val="tx2"/>
                </a:solidFill>
                <a:latin typeface="Avenir Medium"/>
                <a:cs typeface="Avenir Medium"/>
              </a:rPr>
              <a:t>aligned to KY Core Academic Standards</a:t>
            </a:r>
            <a:r>
              <a:rPr lang="en-US" sz="2000" dirty="0" smtClean="0">
                <a:solidFill>
                  <a:schemeClr val="tx2"/>
                </a:solidFill>
                <a:latin typeface="Avenir Medium"/>
                <a:cs typeface="Avenir Medium"/>
              </a:rPr>
              <a:t>.</a:t>
            </a:r>
          </a:p>
          <a:p>
            <a:pPr>
              <a:lnSpc>
                <a:spcPct val="90000"/>
              </a:lnSpc>
            </a:pPr>
            <a:endParaRPr lang="en-US" sz="2000" dirty="0" smtClean="0">
              <a:solidFill>
                <a:schemeClr val="tx2"/>
              </a:solidFill>
              <a:latin typeface="Avenir Medium"/>
              <a:cs typeface="Avenir Medium"/>
            </a:endParaRPr>
          </a:p>
          <a:p>
            <a:pPr>
              <a:lnSpc>
                <a:spcPct val="90000"/>
              </a:lnSpc>
            </a:pPr>
            <a:r>
              <a:rPr lang="en-US" sz="2000" dirty="0" smtClean="0">
                <a:solidFill>
                  <a:schemeClr val="tx2"/>
                </a:solidFill>
                <a:latin typeface="Avenir Medium"/>
                <a:cs typeface="Avenir Medium"/>
              </a:rPr>
              <a:t>Users can </a:t>
            </a:r>
            <a:r>
              <a:rPr lang="en-US" sz="2000" b="1" dirty="0" smtClean="0">
                <a:solidFill>
                  <a:schemeClr val="tx2"/>
                </a:solidFill>
                <a:latin typeface="Avenir Medium"/>
                <a:cs typeface="Avenir Medium"/>
              </a:rPr>
              <a:t>share</a:t>
            </a:r>
            <a:r>
              <a:rPr lang="en-US" sz="2000" dirty="0" smtClean="0">
                <a:solidFill>
                  <a:schemeClr val="tx2"/>
                </a:solidFill>
                <a:latin typeface="Avenir Medium"/>
                <a:cs typeface="Avenir Medium"/>
              </a:rPr>
              <a:t> resources and/or folders across individual users, the School and/or the District.</a:t>
            </a:r>
          </a:p>
          <a:p>
            <a:pPr>
              <a:lnSpc>
                <a:spcPct val="90000"/>
              </a:lnSpc>
            </a:pPr>
            <a:endParaRPr lang="en-US" sz="2000" dirty="0" smtClean="0">
              <a:solidFill>
                <a:schemeClr val="tx2"/>
              </a:solidFill>
              <a:latin typeface="Avenir Medium"/>
              <a:cs typeface="Avenir Medium"/>
            </a:endParaRPr>
          </a:p>
          <a:p>
            <a:pPr>
              <a:lnSpc>
                <a:spcPct val="90000"/>
              </a:lnSpc>
            </a:pPr>
            <a:r>
              <a:rPr lang="en-US" sz="2000" dirty="0" smtClean="0">
                <a:solidFill>
                  <a:schemeClr val="tx2"/>
                </a:solidFill>
                <a:latin typeface="Avenir Medium"/>
                <a:cs typeface="Avenir Medium"/>
              </a:rPr>
              <a:t>Via </a:t>
            </a:r>
            <a:r>
              <a:rPr lang="en-US" sz="2000" b="1" dirty="0" smtClean="0">
                <a:solidFill>
                  <a:schemeClr val="tx2"/>
                </a:solidFill>
                <a:latin typeface="Avenir Medium"/>
                <a:cs typeface="Avenir Medium"/>
              </a:rPr>
              <a:t>My Content</a:t>
            </a:r>
            <a:r>
              <a:rPr lang="en-US" sz="2000" dirty="0" smtClean="0">
                <a:solidFill>
                  <a:schemeClr val="tx2"/>
                </a:solidFill>
                <a:latin typeface="Avenir Medium"/>
                <a:cs typeface="Avenir Medium"/>
              </a:rPr>
              <a:t>, it allows Teachers to </a:t>
            </a:r>
            <a:r>
              <a:rPr lang="en-US" sz="2000" b="1" dirty="0" smtClean="0">
                <a:solidFill>
                  <a:schemeClr val="tx2"/>
                </a:solidFill>
                <a:latin typeface="Avenir Medium"/>
                <a:cs typeface="Avenir Medium"/>
              </a:rPr>
              <a:t>customize</a:t>
            </a:r>
            <a:r>
              <a:rPr lang="en-US" sz="2000" dirty="0" smtClean="0">
                <a:solidFill>
                  <a:schemeClr val="tx2"/>
                </a:solidFill>
                <a:latin typeface="Avenir Medium"/>
                <a:cs typeface="Avenir Medium"/>
              </a:rPr>
              <a:t> the resources/folders best suited to their students.</a:t>
            </a:r>
          </a:p>
          <a:p>
            <a:pPr>
              <a:lnSpc>
                <a:spcPct val="90000"/>
              </a:lnSpc>
              <a:buFont typeface="Wingdings" pitchFamily="2" charset="2"/>
              <a:buChar char="Ø"/>
            </a:pPr>
            <a:endParaRPr lang="en-US" sz="2000" dirty="0" smtClean="0">
              <a:solidFill>
                <a:schemeClr val="tx2"/>
              </a:solidFill>
              <a:latin typeface="Avenir Medium"/>
              <a:cs typeface="Avenir Medium"/>
            </a:endParaRPr>
          </a:p>
          <a:p>
            <a:pPr>
              <a:lnSpc>
                <a:spcPct val="90000"/>
              </a:lnSpc>
            </a:pPr>
            <a:r>
              <a:rPr lang="en-US" sz="2000" dirty="0" smtClean="0">
                <a:solidFill>
                  <a:schemeClr val="tx2"/>
                </a:solidFill>
                <a:latin typeface="Avenir Medium"/>
                <a:cs typeface="Avenir Medium"/>
              </a:rPr>
              <a:t>Accessible to Students &amp; Parents.</a:t>
            </a:r>
          </a:p>
        </p:txBody>
      </p:sp>
      <p:pic>
        <p:nvPicPr>
          <p:cNvPr id="2" name="Picture 1" descr="fin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93214" y="3721782"/>
            <a:ext cx="3581088" cy="2852934"/>
          </a:xfrm>
          <a:prstGeom prst="rect">
            <a:avLst/>
          </a:prstGeom>
        </p:spPr>
      </p:pic>
      <p:pic>
        <p:nvPicPr>
          <p:cNvPr id="7" name="Picture 6" descr="icurthintopb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4594"/>
            <a:ext cx="9144000" cy="1212273"/>
          </a:xfrm>
          <a:prstGeom prst="rect">
            <a:avLst/>
          </a:prstGeom>
        </p:spPr>
      </p:pic>
      <p:sp>
        <p:nvSpPr>
          <p:cNvPr id="9" name="TextBox 8"/>
          <p:cNvSpPr txBox="1"/>
          <p:nvPr/>
        </p:nvSpPr>
        <p:spPr>
          <a:xfrm>
            <a:off x="2086706" y="308530"/>
            <a:ext cx="4785327" cy="707886"/>
          </a:xfrm>
          <a:prstGeom prst="rect">
            <a:avLst/>
          </a:prstGeom>
          <a:noFill/>
        </p:spPr>
        <p:txBody>
          <a:bodyPr wrap="square" rtlCol="0">
            <a:spAutoFit/>
          </a:bodyPr>
          <a:lstStyle/>
          <a:p>
            <a:r>
              <a:rPr lang="en-US" sz="4000" b="1" dirty="0" smtClean="0">
                <a:solidFill>
                  <a:srgbClr val="FFFF00"/>
                </a:solidFill>
              </a:rPr>
              <a:t>The Right </a:t>
            </a:r>
            <a:r>
              <a:rPr lang="en-US" sz="4000" b="1" dirty="0">
                <a:solidFill>
                  <a:srgbClr val="FFFF00"/>
                </a:solidFill>
              </a:rPr>
              <a:t>C</a:t>
            </a:r>
            <a:r>
              <a:rPr lang="en-US" sz="4000" b="1" dirty="0" smtClean="0">
                <a:solidFill>
                  <a:srgbClr val="FFFF00"/>
                </a:solidFill>
              </a:rPr>
              <a:t>ontent</a:t>
            </a:r>
            <a:endParaRPr lang="en-US" sz="4000" b="1" dirty="0">
              <a:solidFill>
                <a:srgbClr val="FFFF00"/>
              </a:solidFill>
            </a:endParaRPr>
          </a:p>
        </p:txBody>
      </p:sp>
      <p:pic>
        <p:nvPicPr>
          <p:cNvPr id="12" name="Picture 11" descr="icurknovbrandmarks2.png"/>
          <p:cNvPicPr>
            <a:picLocks noChangeAspect="1"/>
          </p:cNvPicPr>
          <p:nvPr/>
        </p:nvPicPr>
        <p:blipFill rotWithShape="1">
          <a:blip r:embed="rId5">
            <a:extLst>
              <a:ext uri="{28A0092B-C50C-407E-A947-70E740481C1C}">
                <a14:useLocalDpi xmlns:a14="http://schemas.microsoft.com/office/drawing/2010/main" val="0"/>
              </a:ext>
            </a:extLst>
          </a:blip>
          <a:srcRect r="45438"/>
          <a:stretch/>
        </p:blipFill>
        <p:spPr>
          <a:xfrm>
            <a:off x="0" y="0"/>
            <a:ext cx="1659079" cy="689530"/>
          </a:xfrm>
          <a:prstGeom prst="rect">
            <a:avLst/>
          </a:prstGeom>
        </p:spPr>
      </p:pic>
    </p:spTree>
    <p:extLst>
      <p:ext uri="{BB962C8B-B14F-4D97-AF65-F5344CB8AC3E}">
        <p14:creationId xmlns:p14="http://schemas.microsoft.com/office/powerpoint/2010/main" val="27986716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08-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descr="icurthintopb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1212273"/>
          </a:xfrm>
          <a:prstGeom prst="rect">
            <a:avLst/>
          </a:prstGeom>
        </p:spPr>
      </p:pic>
      <p:sp>
        <p:nvSpPr>
          <p:cNvPr id="7" name="TextBox 6"/>
          <p:cNvSpPr txBox="1"/>
          <p:nvPr/>
        </p:nvSpPr>
        <p:spPr>
          <a:xfrm>
            <a:off x="2758966" y="183007"/>
            <a:ext cx="4114800" cy="886397"/>
          </a:xfrm>
          <a:prstGeom prst="rect">
            <a:avLst/>
          </a:prstGeom>
          <a:noFill/>
        </p:spPr>
        <p:txBody>
          <a:bodyPr wrap="square" lIns="0" tIns="0" rIns="0" bIns="0" rtlCol="0" anchor="ctr" anchorCtr="0">
            <a:spAutoFit/>
          </a:bodyPr>
          <a:lstStyle/>
          <a:p>
            <a:pPr>
              <a:lnSpc>
                <a:spcPct val="90000"/>
              </a:lnSpc>
            </a:pPr>
            <a:r>
              <a:rPr lang="en-US" sz="3200" b="1" dirty="0" smtClean="0">
                <a:solidFill>
                  <a:srgbClr val="FFFF00"/>
                </a:solidFill>
                <a:latin typeface="+mj-lt"/>
                <a:cs typeface="Avenir Medium"/>
              </a:rPr>
              <a:t>Tagged resources so </a:t>
            </a:r>
          </a:p>
          <a:p>
            <a:pPr>
              <a:lnSpc>
                <a:spcPct val="90000"/>
              </a:lnSpc>
            </a:pPr>
            <a:r>
              <a:rPr lang="en-US" sz="3200" b="1" dirty="0" smtClean="0">
                <a:solidFill>
                  <a:srgbClr val="FFFF00"/>
                </a:solidFill>
                <a:latin typeface="+mj-lt"/>
                <a:cs typeface="Avenir Medium"/>
              </a:rPr>
              <a:t>they </a:t>
            </a:r>
            <a:r>
              <a:rPr lang="en-US" sz="3200" b="1" dirty="0">
                <a:solidFill>
                  <a:srgbClr val="FFFF00"/>
                </a:solidFill>
                <a:latin typeface="+mj-lt"/>
                <a:cs typeface="Avenir Medium"/>
              </a:rPr>
              <a:t>are </a:t>
            </a:r>
            <a:r>
              <a:rPr lang="en-US" sz="3200" b="1" dirty="0" smtClean="0">
                <a:solidFill>
                  <a:srgbClr val="FFFF00"/>
                </a:solidFill>
                <a:latin typeface="+mj-lt"/>
                <a:cs typeface="Avenir Medium"/>
              </a:rPr>
              <a:t>easy </a:t>
            </a:r>
            <a:r>
              <a:rPr lang="en-US" sz="3200" b="1" dirty="0">
                <a:solidFill>
                  <a:srgbClr val="FFFF00"/>
                </a:solidFill>
                <a:latin typeface="+mj-lt"/>
                <a:cs typeface="Avenir Medium"/>
              </a:rPr>
              <a:t>to find</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8" name="Rectangle 3"/>
          <p:cNvSpPr>
            <a:spLocks noChangeArrowheads="1"/>
          </p:cNvSpPr>
          <p:nvPr/>
        </p:nvSpPr>
        <p:spPr bwMode="auto">
          <a:xfrm>
            <a:off x="0" y="239077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altLang="en-US" sz="800" b="0" i="0" u="none" strike="noStrike" cap="none" normalizeH="0" baseline="0" dirty="0" smtClean="0">
                <a:ln>
                  <a:noFill/>
                </a:ln>
                <a:solidFill>
                  <a:schemeClr val="tx1"/>
                </a:solidFill>
                <a:effectLst/>
                <a:latin typeface="Arial" pitchFamily="34" charset="0"/>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8" descr="knovation-logo-revers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334" y="5864594"/>
            <a:ext cx="2057400" cy="67482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5200" y="6034308"/>
            <a:ext cx="1600200" cy="541934"/>
          </a:xfrm>
          <a:prstGeom prst="rect">
            <a:avLst/>
          </a:prstGeom>
        </p:spPr>
      </p:pic>
      <p:pic>
        <p:nvPicPr>
          <p:cNvPr id="12" name="Picture 11" descr="icurknovbrandmarks2.png"/>
          <p:cNvPicPr>
            <a:picLocks noChangeAspect="1"/>
          </p:cNvPicPr>
          <p:nvPr/>
        </p:nvPicPr>
        <p:blipFill rotWithShape="1">
          <a:blip r:embed="rId8">
            <a:extLst>
              <a:ext uri="{28A0092B-C50C-407E-A947-70E740481C1C}">
                <a14:useLocalDpi xmlns:a14="http://schemas.microsoft.com/office/drawing/2010/main" val="0"/>
              </a:ext>
            </a:extLst>
          </a:blip>
          <a:srcRect r="45438"/>
          <a:stretch/>
        </p:blipFill>
        <p:spPr>
          <a:xfrm>
            <a:off x="0" y="0"/>
            <a:ext cx="1659079" cy="689530"/>
          </a:xfrm>
          <a:prstGeom prst="rect">
            <a:avLst/>
          </a:prstGeom>
        </p:spPr>
      </p:pic>
    </p:spTree>
    <p:extLst>
      <p:ext uri="{BB962C8B-B14F-4D97-AF65-F5344CB8AC3E}">
        <p14:creationId xmlns:p14="http://schemas.microsoft.com/office/powerpoint/2010/main" val="39628010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133600"/>
            <a:ext cx="8229600" cy="4525963"/>
          </a:xfrm>
        </p:spPr>
        <p:txBody>
          <a:bodyPr>
            <a:normAutofit/>
          </a:bodyPr>
          <a:lstStyle/>
          <a:p>
            <a:r>
              <a:rPr lang="en-US" sz="2400" dirty="0"/>
              <a:t>Understanding the Social Studies C3 Inquiry </a:t>
            </a:r>
            <a:r>
              <a:rPr lang="en-US" sz="2400" dirty="0" smtClean="0"/>
              <a:t>Practices</a:t>
            </a:r>
          </a:p>
          <a:p>
            <a:r>
              <a:rPr lang="en-US" sz="2400" dirty="0"/>
              <a:t>Identifying the Differences Between Compelling and Support Questions </a:t>
            </a:r>
          </a:p>
          <a:p>
            <a:pPr>
              <a:spcBef>
                <a:spcPts val="0"/>
              </a:spcBef>
            </a:pPr>
            <a:r>
              <a:rPr lang="en-US" sz="2400" dirty="0"/>
              <a:t>Identifying a Strategy that Encourages the Power and Intent for Social Studies Curriculum Development: </a:t>
            </a:r>
            <a:endParaRPr lang="en-US" sz="2400" dirty="0" smtClean="0"/>
          </a:p>
          <a:p>
            <a:pPr marL="0" indent="0">
              <a:spcBef>
                <a:spcPts val="0"/>
              </a:spcBef>
              <a:buNone/>
            </a:pPr>
            <a:r>
              <a:rPr lang="en-US" sz="2400" i="1" dirty="0"/>
              <a:t> </a:t>
            </a:r>
            <a:r>
              <a:rPr lang="en-US" sz="2400" i="1" dirty="0" smtClean="0"/>
              <a:t>    “</a:t>
            </a:r>
            <a:r>
              <a:rPr lang="en-US" sz="2400" i="1" dirty="0"/>
              <a:t>Considerations for Curriculum Development”</a:t>
            </a:r>
            <a:r>
              <a:rPr lang="en-US" sz="2400" dirty="0"/>
              <a:t>  (CCD</a:t>
            </a:r>
            <a:r>
              <a:rPr lang="en-US" sz="2400" dirty="0" smtClean="0"/>
              <a:t>)</a:t>
            </a:r>
          </a:p>
          <a:p>
            <a:r>
              <a:rPr lang="en-US" sz="2400" dirty="0"/>
              <a:t>Recognizing Important Components of the World Languages Program and the Alignment to Social Studies</a:t>
            </a:r>
          </a:p>
          <a:p>
            <a:r>
              <a:rPr lang="en-US" sz="2400" dirty="0"/>
              <a:t>Recognize how the Digital Learning Resource Library, ICURIO, provides access to Social Studies resources that address 21</a:t>
            </a:r>
            <a:r>
              <a:rPr lang="en-US" sz="2400" baseline="30000" dirty="0"/>
              <a:t>st</a:t>
            </a:r>
            <a:r>
              <a:rPr lang="en-US" sz="2400" dirty="0"/>
              <a:t> Century Learning Skills. </a:t>
            </a:r>
          </a:p>
          <a:p>
            <a:endParaRPr lang="en-US"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0"/>
            <a:ext cx="2133600" cy="2133600"/>
          </a:xfrm>
          <a:prstGeom prst="rect">
            <a:avLst/>
          </a:prstGeom>
        </p:spPr>
      </p:pic>
      <p:sp>
        <p:nvSpPr>
          <p:cNvPr id="5" name="Rectangle 4"/>
          <p:cNvSpPr/>
          <p:nvPr/>
        </p:nvSpPr>
        <p:spPr>
          <a:xfrm>
            <a:off x="3555504" y="313035"/>
            <a:ext cx="2692660" cy="1107996"/>
          </a:xfrm>
          <a:prstGeom prst="rect">
            <a:avLst/>
          </a:prstGeom>
          <a:noFill/>
        </p:spPr>
        <p:txBody>
          <a:bodyPr wrap="none" lIns="91440" tIns="45720" rIns="91440" bIns="45720">
            <a:spAutoFit/>
          </a:bodyPr>
          <a:lstStyle/>
          <a:p>
            <a:pPr algn="ctr"/>
            <a:r>
              <a:rPr lang="en-US" sz="6600" b="1" cap="none" spc="0" dirty="0" smtClean="0">
                <a:ln w="22225">
                  <a:solidFill>
                    <a:schemeClr val="accent2"/>
                  </a:solidFill>
                  <a:prstDash val="solid"/>
                </a:ln>
                <a:effectLst/>
              </a:rPr>
              <a:t>Targets</a:t>
            </a:r>
            <a:endParaRPr lang="en-US" sz="6600" b="1" cap="none" spc="0" dirty="0">
              <a:ln w="22225">
                <a:solidFill>
                  <a:schemeClr val="accent2"/>
                </a:solidFill>
                <a:prstDash val="solid"/>
              </a:ln>
              <a:effectLst/>
            </a:endParaRPr>
          </a:p>
        </p:txBody>
      </p:sp>
    </p:spTree>
    <p:extLst>
      <p:ext uri="{BB962C8B-B14F-4D97-AF65-F5344CB8AC3E}">
        <p14:creationId xmlns:p14="http://schemas.microsoft.com/office/powerpoint/2010/main" val="10890886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t="18391"/>
          <a:stretch>
            <a:fillRect/>
          </a:stretch>
        </p:blipFill>
        <p:spPr>
          <a:xfrm>
            <a:off x="0" y="608318"/>
            <a:ext cx="9144000" cy="5596759"/>
          </a:xfrm>
          <a:prstGeom prst="rect">
            <a:avLst/>
          </a:prstGeom>
        </p:spPr>
      </p:pic>
      <p:sp>
        <p:nvSpPr>
          <p:cNvPr id="2" name="TextBox 1"/>
          <p:cNvSpPr txBox="1"/>
          <p:nvPr/>
        </p:nvSpPr>
        <p:spPr>
          <a:xfrm>
            <a:off x="457200" y="152400"/>
            <a:ext cx="8226425" cy="394980"/>
          </a:xfrm>
          <a:prstGeom prst="rect">
            <a:avLst/>
          </a:prstGeom>
          <a:noFill/>
        </p:spPr>
        <p:txBody>
          <a:bodyPr wrap="square" lIns="0" tIns="0" rIns="0" bIns="0" rtlCol="0" anchor="ctr" anchorCtr="0">
            <a:spAutoFit/>
          </a:bodyPr>
          <a:lstStyle/>
          <a:p>
            <a:pPr algn="ctr">
              <a:lnSpc>
                <a:spcPct val="90000"/>
              </a:lnSpc>
            </a:pPr>
            <a:r>
              <a:rPr lang="en-US" sz="2800" dirty="0" smtClean="0">
                <a:solidFill>
                  <a:srgbClr val="004A84"/>
                </a:solidFill>
                <a:latin typeface="Avenir Medium"/>
                <a:cs typeface="Avenir Medium"/>
              </a:rPr>
              <a:t>Sample Content Providers, and Thousands More! </a:t>
            </a:r>
            <a:endParaRPr lang="en-US" sz="2800" dirty="0">
              <a:solidFill>
                <a:srgbClr val="004A84"/>
              </a:solidFill>
              <a:latin typeface="Avenir Medium"/>
              <a:cs typeface="Avenir Medium"/>
            </a:endParaRPr>
          </a:p>
        </p:txBody>
      </p:sp>
      <p:sp>
        <p:nvSpPr>
          <p:cNvPr id="4" name="TextBox 3"/>
          <p:cNvSpPr txBox="1"/>
          <p:nvPr/>
        </p:nvSpPr>
        <p:spPr>
          <a:xfrm>
            <a:off x="227012" y="6215587"/>
            <a:ext cx="8686800" cy="553998"/>
          </a:xfrm>
          <a:prstGeom prst="rect">
            <a:avLst/>
          </a:prstGeom>
          <a:noFill/>
        </p:spPr>
        <p:txBody>
          <a:bodyPr wrap="square" lIns="0" tIns="0" rIns="0" bIns="0" rtlCol="0" anchor="ctr" anchorCtr="0">
            <a:spAutoFit/>
          </a:bodyPr>
          <a:lstStyle/>
          <a:p>
            <a:pPr>
              <a:lnSpc>
                <a:spcPct val="90000"/>
              </a:lnSpc>
            </a:pPr>
            <a:r>
              <a:rPr lang="en-US" sz="2000" b="1" dirty="0" smtClean="0">
                <a:solidFill>
                  <a:schemeClr val="accent6"/>
                </a:solidFill>
                <a:latin typeface="Avenir Medium"/>
                <a:cs typeface="Avenir Medium"/>
              </a:rPr>
              <a:t>KEY POINT</a:t>
            </a:r>
            <a:r>
              <a:rPr lang="en-US" sz="2000" b="1" dirty="0" smtClean="0">
                <a:solidFill>
                  <a:srgbClr val="00B050"/>
                </a:solidFill>
                <a:latin typeface="Avenir Medium"/>
                <a:cs typeface="Avenir Medium"/>
              </a:rPr>
              <a:t>:</a:t>
            </a:r>
            <a:r>
              <a:rPr lang="en-US" sz="2000" dirty="0" smtClean="0">
                <a:solidFill>
                  <a:srgbClr val="00B050"/>
                </a:solidFill>
                <a:latin typeface="Avenir Medium"/>
                <a:cs typeface="Avenir Medium"/>
              </a:rPr>
              <a:t>  </a:t>
            </a:r>
            <a:r>
              <a:rPr lang="en-US" sz="2000" dirty="0" smtClean="0">
                <a:solidFill>
                  <a:schemeClr val="tx2"/>
                </a:solidFill>
                <a:latin typeface="Avenir Medium"/>
                <a:cs typeface="Avenir Medium"/>
              </a:rPr>
              <a:t>Via </a:t>
            </a:r>
            <a:r>
              <a:rPr lang="en-US" sz="2000" b="1" dirty="0" smtClean="0">
                <a:solidFill>
                  <a:schemeClr val="tx2"/>
                </a:solidFill>
                <a:latin typeface="Avenir Medium"/>
                <a:cs typeface="Avenir Medium"/>
              </a:rPr>
              <a:t>Single Sign On</a:t>
            </a:r>
            <a:r>
              <a:rPr lang="en-US" sz="2000" dirty="0" smtClean="0">
                <a:solidFill>
                  <a:schemeClr val="tx2"/>
                </a:solidFill>
                <a:latin typeface="Avenir Medium"/>
                <a:cs typeface="Avenir Medium"/>
              </a:rPr>
              <a:t>, SAS Curriculum is incorporated into </a:t>
            </a:r>
            <a:r>
              <a:rPr lang="en-US" sz="2000" u="sng" dirty="0" smtClean="0">
                <a:solidFill>
                  <a:schemeClr val="tx2"/>
                </a:solidFill>
                <a:latin typeface="Avenir Medium"/>
                <a:cs typeface="Avenir Medium"/>
              </a:rPr>
              <a:t>icurio</a:t>
            </a:r>
            <a:r>
              <a:rPr lang="en-US" sz="2000" dirty="0" smtClean="0">
                <a:solidFill>
                  <a:schemeClr val="tx2"/>
                </a:solidFill>
                <a:latin typeface="Avenir Medium"/>
                <a:cs typeface="Avenir Medium"/>
              </a:rPr>
              <a:t>  !</a:t>
            </a:r>
            <a:endParaRPr lang="en-US" sz="2000" dirty="0">
              <a:solidFill>
                <a:schemeClr val="tx2"/>
              </a:solidFill>
              <a:latin typeface="Avenir Medium"/>
              <a:cs typeface="Avenir Medium"/>
            </a:endParaRPr>
          </a:p>
        </p:txBody>
      </p:sp>
    </p:spTree>
    <p:extLst>
      <p:ext uri="{BB962C8B-B14F-4D97-AF65-F5344CB8AC3E}">
        <p14:creationId xmlns:p14="http://schemas.microsoft.com/office/powerpoint/2010/main" val="24262233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urthintop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212273"/>
          </a:xfrm>
          <a:prstGeom prst="rect">
            <a:avLst/>
          </a:prstGeom>
        </p:spPr>
      </p:pic>
      <p:pic>
        <p:nvPicPr>
          <p:cNvPr id="4" name="Picture 3" descr="icurknovbrandmarks2.png"/>
          <p:cNvPicPr>
            <a:picLocks noChangeAspect="1"/>
          </p:cNvPicPr>
          <p:nvPr/>
        </p:nvPicPr>
        <p:blipFill rotWithShape="1">
          <a:blip r:embed="rId4">
            <a:extLst>
              <a:ext uri="{28A0092B-C50C-407E-A947-70E740481C1C}">
                <a14:useLocalDpi xmlns:a14="http://schemas.microsoft.com/office/drawing/2010/main" val="0"/>
              </a:ext>
            </a:extLst>
          </a:blip>
          <a:srcRect r="45438"/>
          <a:stretch/>
        </p:blipFill>
        <p:spPr>
          <a:xfrm>
            <a:off x="0" y="0"/>
            <a:ext cx="1659079" cy="689530"/>
          </a:xfrm>
          <a:prstGeom prst="rect">
            <a:avLst/>
          </a:prstGeom>
        </p:spPr>
      </p:pic>
      <p:pic>
        <p:nvPicPr>
          <p:cNvPr id="1027" name="Picture 3"/>
          <p:cNvPicPr>
            <a:picLocks noChangeAspect="1" noChangeArrowheads="1"/>
          </p:cNvPicPr>
          <p:nvPr/>
        </p:nvPicPr>
        <p:blipFill>
          <a:blip r:embed="rId5"/>
          <a:srcRect l="15000" t="11000" r="15000" b="8000"/>
          <a:stretch>
            <a:fillRect/>
          </a:stretch>
        </p:blipFill>
        <p:spPr bwMode="auto">
          <a:xfrm>
            <a:off x="1216863" y="1212273"/>
            <a:ext cx="5940681" cy="4296386"/>
          </a:xfrm>
          <a:prstGeom prst="rect">
            <a:avLst/>
          </a:prstGeom>
          <a:noFill/>
          <a:ln w="9525">
            <a:noFill/>
            <a:miter lim="800000"/>
            <a:headEnd/>
            <a:tailEnd/>
          </a:ln>
        </p:spPr>
      </p:pic>
      <p:sp>
        <p:nvSpPr>
          <p:cNvPr id="10" name="TextBox 9"/>
          <p:cNvSpPr txBox="1"/>
          <p:nvPr/>
        </p:nvSpPr>
        <p:spPr>
          <a:xfrm>
            <a:off x="2499124" y="5774755"/>
            <a:ext cx="4516531" cy="830997"/>
          </a:xfrm>
          <a:prstGeom prst="rect">
            <a:avLst/>
          </a:prstGeom>
          <a:noFill/>
        </p:spPr>
        <p:txBody>
          <a:bodyPr wrap="square" lIns="0" tIns="0" rIns="0" bIns="0" rtlCol="0" anchor="ctr" anchorCtr="0">
            <a:spAutoFit/>
          </a:bodyPr>
          <a:lstStyle/>
          <a:p>
            <a:pPr>
              <a:lnSpc>
                <a:spcPct val="90000"/>
              </a:lnSpc>
              <a:buFont typeface="Wingdings" pitchFamily="2" charset="2"/>
              <a:buChar char="Ø"/>
            </a:pPr>
            <a:r>
              <a:rPr lang="en-US" sz="2000" dirty="0" smtClean="0">
                <a:solidFill>
                  <a:schemeClr val="tx2"/>
                </a:solidFill>
                <a:latin typeface="Avenir Medium"/>
                <a:cs typeface="Avenir Medium"/>
              </a:rPr>
              <a:t> Go to </a:t>
            </a:r>
            <a:r>
              <a:rPr lang="en-US" sz="2000" dirty="0" smtClean="0">
                <a:solidFill>
                  <a:schemeClr val="tx2"/>
                </a:solidFill>
                <a:latin typeface="Avenir Medium"/>
                <a:cs typeface="Avenir Medium"/>
                <a:hlinkClick r:id="rId6"/>
              </a:rPr>
              <a:t>www.theholler.org</a:t>
            </a:r>
            <a:endParaRPr lang="en-US" sz="2000" dirty="0" smtClean="0">
              <a:solidFill>
                <a:schemeClr val="tx2"/>
              </a:solidFill>
              <a:latin typeface="Avenir Medium"/>
              <a:cs typeface="Avenir Medium"/>
            </a:endParaRPr>
          </a:p>
          <a:p>
            <a:pPr>
              <a:lnSpc>
                <a:spcPct val="90000"/>
              </a:lnSpc>
              <a:buFont typeface="Wingdings" pitchFamily="2" charset="2"/>
              <a:buChar char="Ø"/>
            </a:pPr>
            <a:r>
              <a:rPr lang="en-US" sz="2000" dirty="0" smtClean="0">
                <a:solidFill>
                  <a:schemeClr val="tx2"/>
                </a:solidFill>
                <a:latin typeface="Avenir Medium"/>
                <a:cs typeface="Avenir Medium"/>
              </a:rPr>
              <a:t> Click on the ARI dropdown</a:t>
            </a:r>
          </a:p>
          <a:p>
            <a:pPr>
              <a:lnSpc>
                <a:spcPct val="90000"/>
              </a:lnSpc>
              <a:buFont typeface="Wingdings" pitchFamily="2" charset="2"/>
              <a:buChar char="Ø"/>
            </a:pPr>
            <a:r>
              <a:rPr lang="en-US" sz="2000" dirty="0" smtClean="0">
                <a:solidFill>
                  <a:schemeClr val="tx2"/>
                </a:solidFill>
                <a:latin typeface="Avenir Medium"/>
                <a:cs typeface="Avenir Medium"/>
              </a:rPr>
              <a:t> Click on the icurio icon to login</a:t>
            </a:r>
          </a:p>
        </p:txBody>
      </p:sp>
      <p:sp>
        <p:nvSpPr>
          <p:cNvPr id="12" name="TextBox 11"/>
          <p:cNvSpPr txBox="1"/>
          <p:nvPr/>
        </p:nvSpPr>
        <p:spPr>
          <a:xfrm>
            <a:off x="2699989" y="447579"/>
            <a:ext cx="4114800" cy="553998"/>
          </a:xfrm>
          <a:prstGeom prst="rect">
            <a:avLst/>
          </a:prstGeom>
          <a:noFill/>
        </p:spPr>
        <p:txBody>
          <a:bodyPr wrap="square" lIns="0" tIns="0" rIns="0" bIns="0" rtlCol="0" anchor="ctr" anchorCtr="0">
            <a:spAutoFit/>
          </a:bodyPr>
          <a:lstStyle/>
          <a:p>
            <a:pPr>
              <a:lnSpc>
                <a:spcPct val="90000"/>
              </a:lnSpc>
            </a:pPr>
            <a:r>
              <a:rPr lang="en-US" sz="4000" b="1" dirty="0" smtClean="0">
                <a:solidFill>
                  <a:srgbClr val="FFFF00"/>
                </a:solidFill>
                <a:latin typeface="+mj-lt"/>
                <a:cs typeface="Avenir Medium"/>
              </a:rPr>
              <a:t>Access Point</a:t>
            </a:r>
            <a:endParaRPr lang="en-US" sz="4000" b="1" dirty="0">
              <a:solidFill>
                <a:srgbClr val="FFFF00"/>
              </a:solidFill>
              <a:latin typeface="+mj-lt"/>
              <a:cs typeface="Avenir Medium"/>
            </a:endParaRPr>
          </a:p>
        </p:txBody>
      </p:sp>
    </p:spTree>
    <p:extLst>
      <p:ext uri="{BB962C8B-B14F-4D97-AF65-F5344CB8AC3E}">
        <p14:creationId xmlns:p14="http://schemas.microsoft.com/office/powerpoint/2010/main" val="24909593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urthintop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212273"/>
          </a:xfrm>
          <a:prstGeom prst="rect">
            <a:avLst/>
          </a:prstGeom>
        </p:spPr>
      </p:pic>
      <p:pic>
        <p:nvPicPr>
          <p:cNvPr id="4" name="Picture 3" descr="icurknovbrandmarks2.png"/>
          <p:cNvPicPr>
            <a:picLocks noChangeAspect="1"/>
          </p:cNvPicPr>
          <p:nvPr/>
        </p:nvPicPr>
        <p:blipFill rotWithShape="1">
          <a:blip r:embed="rId4">
            <a:extLst>
              <a:ext uri="{28A0092B-C50C-407E-A947-70E740481C1C}">
                <a14:useLocalDpi xmlns:a14="http://schemas.microsoft.com/office/drawing/2010/main" val="0"/>
              </a:ext>
            </a:extLst>
          </a:blip>
          <a:srcRect r="45438"/>
          <a:stretch/>
        </p:blipFill>
        <p:spPr>
          <a:xfrm>
            <a:off x="0" y="0"/>
            <a:ext cx="1659079" cy="689530"/>
          </a:xfrm>
          <a:prstGeom prst="rect">
            <a:avLst/>
          </a:prstGeom>
        </p:spPr>
      </p:pic>
      <p:pic>
        <p:nvPicPr>
          <p:cNvPr id="1027" name="Picture 3"/>
          <p:cNvPicPr>
            <a:picLocks noChangeAspect="1" noChangeArrowheads="1"/>
          </p:cNvPicPr>
          <p:nvPr/>
        </p:nvPicPr>
        <p:blipFill>
          <a:blip r:embed="rId5"/>
          <a:srcRect l="15000" t="11000" r="15000" b="8000"/>
          <a:stretch>
            <a:fillRect/>
          </a:stretch>
        </p:blipFill>
        <p:spPr bwMode="auto">
          <a:xfrm>
            <a:off x="1216863" y="1212273"/>
            <a:ext cx="5940681" cy="4296386"/>
          </a:xfrm>
          <a:prstGeom prst="rect">
            <a:avLst/>
          </a:prstGeom>
          <a:noFill/>
          <a:ln w="9525">
            <a:noFill/>
            <a:miter lim="800000"/>
            <a:headEnd/>
            <a:tailEnd/>
          </a:ln>
        </p:spPr>
      </p:pic>
      <p:sp>
        <p:nvSpPr>
          <p:cNvPr id="10" name="TextBox 9"/>
          <p:cNvSpPr txBox="1"/>
          <p:nvPr/>
        </p:nvSpPr>
        <p:spPr>
          <a:xfrm rot="21184086">
            <a:off x="165538" y="3638019"/>
            <a:ext cx="8812925" cy="2326791"/>
          </a:xfrm>
          <a:prstGeom prst="rect">
            <a:avLst/>
          </a:prstGeom>
          <a:solidFill>
            <a:schemeClr val="tx2">
              <a:lumMod val="20000"/>
              <a:lumOff val="80000"/>
            </a:schemeClr>
          </a:solidFill>
          <a:ln>
            <a:solidFill>
              <a:schemeClr val="accent1"/>
            </a:solidFill>
          </a:ln>
        </p:spPr>
        <p:txBody>
          <a:bodyPr wrap="square" lIns="0" tIns="0" rIns="0" bIns="0" rtlCol="0" anchor="ctr" anchorCtr="0">
            <a:spAutoFit/>
          </a:bodyPr>
          <a:lstStyle/>
          <a:p>
            <a:pPr algn="ctr">
              <a:lnSpc>
                <a:spcPct val="90000"/>
              </a:lnSpc>
            </a:pPr>
            <a:r>
              <a:rPr lang="en-US" sz="2800" b="1" dirty="0" smtClean="0">
                <a:solidFill>
                  <a:srgbClr val="FF0000"/>
                </a:solidFill>
                <a:latin typeface="Avenir Medium"/>
                <a:cs typeface="Avenir Medium"/>
              </a:rPr>
              <a:t>Once you create a HOLLER account and join the </a:t>
            </a:r>
            <a:r>
              <a:rPr lang="en-US" sz="2800" b="1" dirty="0" err="1" smtClean="0">
                <a:solidFill>
                  <a:srgbClr val="FF0000"/>
                </a:solidFill>
                <a:latin typeface="Avenir Medium"/>
                <a:cs typeface="Avenir Medium"/>
              </a:rPr>
              <a:t>icurio</a:t>
            </a:r>
            <a:r>
              <a:rPr lang="en-US" sz="2800" b="1" dirty="0" smtClean="0">
                <a:solidFill>
                  <a:srgbClr val="FF0000"/>
                </a:solidFill>
                <a:latin typeface="Avenir Medium"/>
                <a:cs typeface="Avenir Medium"/>
              </a:rPr>
              <a:t> HOLLER, many </a:t>
            </a:r>
            <a:r>
              <a:rPr lang="en-US" sz="2800" b="1" dirty="0">
                <a:solidFill>
                  <a:srgbClr val="FF0000"/>
                </a:solidFill>
                <a:latin typeface="Avenir Medium"/>
                <a:cs typeface="Avenir Medium"/>
              </a:rPr>
              <a:t>s</a:t>
            </a:r>
            <a:r>
              <a:rPr lang="en-US" sz="2800" b="1" dirty="0" smtClean="0">
                <a:solidFill>
                  <a:srgbClr val="FF0000"/>
                </a:solidFill>
                <a:latin typeface="Avenir Medium"/>
                <a:cs typeface="Avenir Medium"/>
              </a:rPr>
              <a:t>upport resources and </a:t>
            </a:r>
          </a:p>
          <a:p>
            <a:pPr algn="ctr">
              <a:lnSpc>
                <a:spcPct val="90000"/>
              </a:lnSpc>
            </a:pPr>
            <a:r>
              <a:rPr lang="en-US" sz="2800" b="1" dirty="0" smtClean="0">
                <a:solidFill>
                  <a:srgbClr val="FF0000"/>
                </a:solidFill>
                <a:latin typeface="Avenir Medium"/>
                <a:cs typeface="Avenir Medium"/>
              </a:rPr>
              <a:t>on-going updates are available. </a:t>
            </a:r>
          </a:p>
          <a:p>
            <a:pPr algn="ctr">
              <a:lnSpc>
                <a:spcPct val="90000"/>
              </a:lnSpc>
            </a:pPr>
            <a:endParaRPr lang="en-US" sz="2800" b="1" dirty="0" smtClean="0">
              <a:solidFill>
                <a:srgbClr val="FF0000"/>
              </a:solidFill>
              <a:latin typeface="Avenir Medium"/>
              <a:cs typeface="Avenir Medium"/>
            </a:endParaRPr>
          </a:p>
          <a:p>
            <a:pPr algn="ctr">
              <a:lnSpc>
                <a:spcPct val="90000"/>
              </a:lnSpc>
            </a:pPr>
            <a:r>
              <a:rPr lang="en-US" sz="2800" b="1" dirty="0" smtClean="0">
                <a:solidFill>
                  <a:srgbClr val="FF0000"/>
                </a:solidFill>
                <a:latin typeface="Avenir Medium"/>
                <a:cs typeface="Avenir Medium"/>
              </a:rPr>
              <a:t>Be sure to visit OFTEN to receive the </a:t>
            </a:r>
          </a:p>
          <a:p>
            <a:pPr algn="ctr">
              <a:lnSpc>
                <a:spcPct val="90000"/>
              </a:lnSpc>
            </a:pPr>
            <a:r>
              <a:rPr lang="en-US" sz="2800" b="1" dirty="0" smtClean="0">
                <a:solidFill>
                  <a:srgbClr val="FF0000"/>
                </a:solidFill>
                <a:latin typeface="Avenir Medium"/>
                <a:cs typeface="Avenir Medium"/>
              </a:rPr>
              <a:t>most up-to-date information!</a:t>
            </a:r>
          </a:p>
        </p:txBody>
      </p:sp>
      <p:sp>
        <p:nvSpPr>
          <p:cNvPr id="8" name="TextBox 7"/>
          <p:cNvSpPr txBox="1"/>
          <p:nvPr/>
        </p:nvSpPr>
        <p:spPr>
          <a:xfrm>
            <a:off x="2758966" y="412531"/>
            <a:ext cx="4114800" cy="553998"/>
          </a:xfrm>
          <a:prstGeom prst="rect">
            <a:avLst/>
          </a:prstGeom>
          <a:noFill/>
        </p:spPr>
        <p:txBody>
          <a:bodyPr wrap="square" lIns="0" tIns="0" rIns="0" bIns="0" rtlCol="0" anchor="ctr" anchorCtr="0">
            <a:spAutoFit/>
          </a:bodyPr>
          <a:lstStyle/>
          <a:p>
            <a:pPr>
              <a:lnSpc>
                <a:spcPct val="90000"/>
              </a:lnSpc>
            </a:pPr>
            <a:r>
              <a:rPr lang="en-US" sz="4000" b="1" dirty="0" smtClean="0">
                <a:solidFill>
                  <a:srgbClr val="FFFF00"/>
                </a:solidFill>
                <a:latin typeface="+mj-lt"/>
                <a:cs typeface="Avenir Medium"/>
              </a:rPr>
              <a:t>Access Point</a:t>
            </a:r>
            <a:endParaRPr lang="en-US" sz="4000" b="1" dirty="0">
              <a:solidFill>
                <a:srgbClr val="FFFF00"/>
              </a:solidFill>
              <a:latin typeface="+mj-lt"/>
              <a:cs typeface="Avenir Medium"/>
            </a:endParaRPr>
          </a:p>
        </p:txBody>
      </p:sp>
    </p:spTree>
    <p:extLst>
      <p:ext uri="{BB962C8B-B14F-4D97-AF65-F5344CB8AC3E}">
        <p14:creationId xmlns:p14="http://schemas.microsoft.com/office/powerpoint/2010/main" val="34413463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urthintop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593"/>
            <a:ext cx="9144000" cy="1212273"/>
          </a:xfrm>
          <a:prstGeom prst="rect">
            <a:avLst/>
          </a:prstGeom>
        </p:spPr>
      </p:pic>
      <p:pic>
        <p:nvPicPr>
          <p:cNvPr id="7" name="Picture 6" descr="icurknovbrandmarks2.png"/>
          <p:cNvPicPr>
            <a:picLocks noChangeAspect="1"/>
          </p:cNvPicPr>
          <p:nvPr/>
        </p:nvPicPr>
        <p:blipFill rotWithShape="1">
          <a:blip r:embed="rId4">
            <a:extLst>
              <a:ext uri="{28A0092B-C50C-407E-A947-70E740481C1C}">
                <a14:useLocalDpi xmlns:a14="http://schemas.microsoft.com/office/drawing/2010/main" val="0"/>
              </a:ext>
            </a:extLst>
          </a:blip>
          <a:srcRect r="45438"/>
          <a:stretch/>
        </p:blipFill>
        <p:spPr>
          <a:xfrm>
            <a:off x="0" y="-94593"/>
            <a:ext cx="1659079" cy="689530"/>
          </a:xfrm>
          <a:prstGeom prst="rect">
            <a:avLst/>
          </a:prstGeom>
        </p:spPr>
      </p:pic>
      <p:sp>
        <p:nvSpPr>
          <p:cNvPr id="10" name="Rectangle 9"/>
          <p:cNvSpPr/>
          <p:nvPr/>
        </p:nvSpPr>
        <p:spPr>
          <a:xfrm>
            <a:off x="269117" y="1025109"/>
            <a:ext cx="8229599" cy="707886"/>
          </a:xfrm>
          <a:prstGeom prst="rect">
            <a:avLst/>
          </a:prstGeom>
          <a:noFill/>
        </p:spPr>
        <p:txBody>
          <a:bodyPr wrap="square" lIns="91440" tIns="45720" rIns="91440" bIns="45720">
            <a:spAutoFit/>
          </a:bodyPr>
          <a:lstStyle/>
          <a:p>
            <a:r>
              <a:rPr lang="en-US" sz="4000" b="1" dirty="0" smtClean="0">
                <a:effectLst>
                  <a:outerShdw blurRad="38100" dist="38100" dir="2700000" algn="tl">
                    <a:srgbClr val="000000">
                      <a:alpha val="43137"/>
                    </a:srgbClr>
                  </a:outerShdw>
                </a:effectLst>
              </a:rPr>
              <a:t>Quick Reference Guide</a:t>
            </a:r>
            <a:endParaRPr lang="en-US" sz="4000" b="1" dirty="0">
              <a:effectLst>
                <a:outerShdw blurRad="38100" dist="38100" dir="2700000" algn="tl">
                  <a:srgbClr val="000000">
                    <a:alpha val="43137"/>
                  </a:srgbClr>
                </a:outerShdw>
              </a:effectLst>
            </a:endParaRPr>
          </a:p>
        </p:txBody>
      </p:sp>
      <p:sp>
        <p:nvSpPr>
          <p:cNvPr id="12" name="TextBox 11"/>
          <p:cNvSpPr txBox="1"/>
          <p:nvPr/>
        </p:nvSpPr>
        <p:spPr>
          <a:xfrm>
            <a:off x="2514599" y="467930"/>
            <a:ext cx="4114800" cy="443198"/>
          </a:xfrm>
          <a:prstGeom prst="rect">
            <a:avLst/>
          </a:prstGeom>
          <a:noFill/>
        </p:spPr>
        <p:txBody>
          <a:bodyPr wrap="square" lIns="0" tIns="0" rIns="0" bIns="0" rtlCol="0" anchor="ctr" anchorCtr="0">
            <a:spAutoFit/>
          </a:bodyPr>
          <a:lstStyle/>
          <a:p>
            <a:pPr>
              <a:lnSpc>
                <a:spcPct val="90000"/>
              </a:lnSpc>
            </a:pPr>
            <a:r>
              <a:rPr lang="en-US" sz="3200" b="1" dirty="0" smtClean="0">
                <a:solidFill>
                  <a:srgbClr val="FFFF00"/>
                </a:solidFill>
                <a:latin typeface="+mj-lt"/>
                <a:cs typeface="Avenir Medium"/>
              </a:rPr>
              <a:t>Let’s Get Started…</a:t>
            </a:r>
            <a:endParaRPr lang="en-US" sz="3200" b="1" dirty="0">
              <a:solidFill>
                <a:srgbClr val="FFFF00"/>
              </a:solidFill>
              <a:latin typeface="+mj-lt"/>
              <a:cs typeface="Avenir Medium"/>
            </a:endParaRPr>
          </a:p>
        </p:txBody>
      </p:sp>
      <p:pic>
        <p:nvPicPr>
          <p:cNvPr id="13" name="Picture 12"/>
          <p:cNvPicPr>
            <a:picLocks noChangeAspect="1"/>
          </p:cNvPicPr>
          <p:nvPr/>
        </p:nvPicPr>
        <p:blipFill>
          <a:blip r:embed="rId5"/>
          <a:stretch>
            <a:fillRect/>
          </a:stretch>
        </p:blipFill>
        <p:spPr>
          <a:xfrm>
            <a:off x="1098697" y="1850554"/>
            <a:ext cx="7400019" cy="5229920"/>
          </a:xfrm>
          <a:prstGeom prst="rect">
            <a:avLst/>
          </a:prstGeom>
        </p:spPr>
      </p:pic>
    </p:spTree>
    <p:extLst>
      <p:ext uri="{BB962C8B-B14F-4D97-AF65-F5344CB8AC3E}">
        <p14:creationId xmlns:p14="http://schemas.microsoft.com/office/powerpoint/2010/main" val="17988017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urthintop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212273"/>
          </a:xfrm>
          <a:prstGeom prst="rect">
            <a:avLst/>
          </a:prstGeom>
        </p:spPr>
      </p:pic>
      <p:sp>
        <p:nvSpPr>
          <p:cNvPr id="3" name="Title 1"/>
          <p:cNvSpPr txBox="1">
            <a:spLocks/>
          </p:cNvSpPr>
          <p:nvPr/>
        </p:nvSpPr>
        <p:spPr>
          <a:xfrm>
            <a:off x="0" y="1069403"/>
            <a:ext cx="9144000" cy="5645727"/>
          </a:xfrm>
          <a:prstGeom prst="rect">
            <a:avLst/>
          </a:prstGeom>
        </p:spPr>
        <p:txBody>
          <a:bodyPr vert="horz" lIns="91440" tIns="45720" rIns="91440" bIns="4572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lvl="0" indent="-457200" algn="l"/>
            <a:endParaRPr lang="en-US" sz="1800" dirty="0" smtClean="0">
              <a:solidFill>
                <a:srgbClr val="002060"/>
              </a:solidFill>
              <a:latin typeface="Avenir Medium"/>
              <a:cs typeface="AauxPro OT Regular"/>
            </a:endParaRPr>
          </a:p>
          <a:p>
            <a:pPr marL="457200" lvl="0" indent="-457200" algn="l"/>
            <a:endParaRPr lang="en-US" sz="1800" dirty="0" smtClean="0">
              <a:solidFill>
                <a:srgbClr val="002060"/>
              </a:solidFill>
              <a:latin typeface="Avenir Medium"/>
              <a:cs typeface="AauxPro OT Regular"/>
            </a:endParaRPr>
          </a:p>
          <a:p>
            <a:pPr marL="457200" lvl="0" indent="-457200" algn="l"/>
            <a:endParaRPr lang="en-US" sz="1800" dirty="0" smtClean="0">
              <a:solidFill>
                <a:srgbClr val="002060"/>
              </a:solidFill>
              <a:latin typeface="Avenir Medium"/>
              <a:cs typeface="AauxPro OT Regular"/>
            </a:endParaRPr>
          </a:p>
          <a:p>
            <a:pPr marL="457200" lvl="0" indent="-457200" algn="l"/>
            <a:endParaRPr lang="en-US" sz="1800" dirty="0" smtClean="0">
              <a:solidFill>
                <a:srgbClr val="002060"/>
              </a:solidFill>
              <a:latin typeface="Avenir Medium"/>
              <a:cs typeface="AauxPro OT Regular"/>
            </a:endParaRPr>
          </a:p>
          <a:p>
            <a:pPr marL="457200" lvl="0" indent="-457200" algn="l"/>
            <a:endParaRPr lang="en-US" sz="1800" dirty="0" smtClean="0">
              <a:solidFill>
                <a:srgbClr val="002060"/>
              </a:solidFill>
              <a:latin typeface="Avenir Medium"/>
              <a:cs typeface="AauxPro OT Regular"/>
            </a:endParaRPr>
          </a:p>
          <a:p>
            <a:pPr marL="457200" lvl="0" indent="-457200" algn="l"/>
            <a:endParaRPr lang="en-US" sz="1800" dirty="0" smtClean="0">
              <a:solidFill>
                <a:srgbClr val="002060"/>
              </a:solidFill>
              <a:latin typeface="Avenir Medium"/>
              <a:cs typeface="AauxPro OT Regular"/>
            </a:endParaRPr>
          </a:p>
          <a:p>
            <a:pPr marL="457200" lvl="0" indent="-457200" algn="l"/>
            <a:endParaRPr lang="en-US" sz="1800" dirty="0" smtClean="0">
              <a:solidFill>
                <a:srgbClr val="002060"/>
              </a:solidFill>
              <a:latin typeface="Avenir Medium"/>
              <a:cs typeface="AauxPro OT Regular"/>
            </a:endParaRPr>
          </a:p>
          <a:p>
            <a:pPr marL="457200" lvl="0" indent="-457200" algn="l"/>
            <a:endParaRPr lang="en-US" sz="1800" dirty="0" smtClean="0">
              <a:solidFill>
                <a:srgbClr val="002060"/>
              </a:solidFill>
              <a:latin typeface="Avenir Medium"/>
              <a:cs typeface="AauxPro OT Regular"/>
            </a:endParaRPr>
          </a:p>
          <a:p>
            <a:pPr marL="457200" lvl="0" indent="-457200" algn="l"/>
            <a:endParaRPr lang="en-US" sz="1800" dirty="0" smtClean="0">
              <a:solidFill>
                <a:srgbClr val="002060"/>
              </a:solidFill>
              <a:latin typeface="Avenir Medium"/>
              <a:cs typeface="AauxPro OT Regular"/>
            </a:endParaRPr>
          </a:p>
          <a:p>
            <a:pPr marL="457200" lvl="0" indent="-457200" algn="l"/>
            <a:r>
              <a:rPr lang="en-US" sz="1800" dirty="0" smtClean="0">
                <a:solidFill>
                  <a:srgbClr val="002060"/>
                </a:solidFill>
                <a:latin typeface="Avenir Medium"/>
                <a:cs typeface="AauxPro OT Regular"/>
              </a:rPr>
              <a:t>.</a:t>
            </a:r>
          </a:p>
        </p:txBody>
      </p:sp>
      <p:pic>
        <p:nvPicPr>
          <p:cNvPr id="4" name="Picture 3" descr="icurknovbrandmarks2.png"/>
          <p:cNvPicPr>
            <a:picLocks noChangeAspect="1"/>
          </p:cNvPicPr>
          <p:nvPr/>
        </p:nvPicPr>
        <p:blipFill rotWithShape="1">
          <a:blip r:embed="rId4">
            <a:extLst>
              <a:ext uri="{28A0092B-C50C-407E-A947-70E740481C1C}">
                <a14:useLocalDpi xmlns:a14="http://schemas.microsoft.com/office/drawing/2010/main" val="0"/>
              </a:ext>
            </a:extLst>
          </a:blip>
          <a:srcRect r="45438"/>
          <a:stretch/>
        </p:blipFill>
        <p:spPr>
          <a:xfrm>
            <a:off x="0" y="0"/>
            <a:ext cx="1659079" cy="689530"/>
          </a:xfrm>
          <a:prstGeom prst="rect">
            <a:avLst/>
          </a:prstGeom>
        </p:spPr>
      </p:pic>
      <p:sp>
        <p:nvSpPr>
          <p:cNvPr id="5" name="TextBox 4"/>
          <p:cNvSpPr txBox="1"/>
          <p:nvPr/>
        </p:nvSpPr>
        <p:spPr>
          <a:xfrm>
            <a:off x="1832500" y="124836"/>
            <a:ext cx="4521004" cy="886397"/>
          </a:xfrm>
          <a:prstGeom prst="rect">
            <a:avLst/>
          </a:prstGeom>
          <a:noFill/>
        </p:spPr>
        <p:txBody>
          <a:bodyPr wrap="square" lIns="0" tIns="0" rIns="0" bIns="0" rtlCol="0" anchor="ctr" anchorCtr="0">
            <a:spAutoFit/>
          </a:bodyPr>
          <a:lstStyle/>
          <a:p>
            <a:pPr>
              <a:lnSpc>
                <a:spcPct val="90000"/>
              </a:lnSpc>
            </a:pPr>
            <a:r>
              <a:rPr lang="en-US" sz="3200" b="1" dirty="0" smtClean="0">
                <a:solidFill>
                  <a:srgbClr val="FFFF00"/>
                </a:solidFill>
                <a:latin typeface="+mj-lt"/>
                <a:cs typeface="Avenir Medium"/>
              </a:rPr>
              <a:t>How does this resource address rigor in Kentucky?</a:t>
            </a:r>
            <a:endParaRPr lang="en-US" sz="3200" b="1" dirty="0">
              <a:solidFill>
                <a:srgbClr val="FFFF00"/>
              </a:solidFill>
              <a:latin typeface="+mj-lt"/>
              <a:cs typeface="Avenir Medium"/>
            </a:endParaRPr>
          </a:p>
        </p:txBody>
      </p:sp>
      <p:sp>
        <p:nvSpPr>
          <p:cNvPr id="12" name="Rectangle 11"/>
          <p:cNvSpPr/>
          <p:nvPr/>
        </p:nvSpPr>
        <p:spPr>
          <a:xfrm>
            <a:off x="401895" y="1599633"/>
            <a:ext cx="8592457" cy="5262979"/>
          </a:xfrm>
          <a:prstGeom prst="rect">
            <a:avLst/>
          </a:prstGeom>
          <a:noFill/>
          <a:ln w="50800">
            <a:solidFill>
              <a:schemeClr val="accent1">
                <a:alpha val="94000"/>
              </a:schemeClr>
            </a:solidFill>
          </a:ln>
        </p:spPr>
        <p:txBody>
          <a:bodyPr wrap="square">
            <a:spAutoFit/>
          </a:bodyPr>
          <a:lstStyle/>
          <a:p>
            <a:pPr lvl="0" algn="ctr" defTabSz="914400">
              <a:spcBef>
                <a:spcPts val="2000"/>
              </a:spcBef>
              <a:buClr>
                <a:srgbClr val="A2C816"/>
              </a:buClr>
              <a:defRPr/>
            </a:pPr>
            <a:endParaRPr lang="en-US" sz="36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lvl="0" indent="-342900" defTabSz="914400">
              <a:spcBef>
                <a:spcPts val="2000"/>
              </a:spcBef>
              <a:buClr>
                <a:srgbClr val="A2C816"/>
              </a:buClr>
              <a:buFont typeface="Wingdings 2" pitchFamily="18" charset="2"/>
              <a:buChar char=""/>
              <a:defRPr/>
            </a:pPr>
            <a:r>
              <a:rPr lang="en-US" sz="2800" dirty="0" smtClean="0">
                <a:solidFill>
                  <a:prstClr val="black"/>
                </a:solidFill>
                <a:latin typeface="Arial" panose="020B0604020202020204" pitchFamily="34" charset="0"/>
                <a:cs typeface="Arial" panose="020B0604020202020204" pitchFamily="34" charset="0"/>
              </a:rPr>
              <a:t> </a:t>
            </a:r>
            <a:r>
              <a:rPr lang="en-US" sz="3600" b="1" dirty="0" smtClean="0">
                <a:solidFill>
                  <a:schemeClr val="accent2">
                    <a:lumMod val="50000"/>
                  </a:schemeClr>
                </a:solidFill>
                <a:latin typeface="Arial" panose="020B0604020202020204" pitchFamily="34" charset="0"/>
                <a:cs typeface="Arial" panose="020B0604020202020204" pitchFamily="34" charset="0"/>
              </a:rPr>
              <a:t>Kentucky Academic Standards</a:t>
            </a:r>
          </a:p>
          <a:p>
            <a:pPr marL="914400" lvl="1" indent="-457200" defTabSz="914400">
              <a:spcBef>
                <a:spcPts val="2000"/>
              </a:spcBef>
              <a:buClr>
                <a:srgbClr val="A2C816"/>
              </a:buClr>
              <a:buFont typeface="Wingdings" panose="05000000000000000000" pitchFamily="2" charset="2"/>
              <a:buChar char="§"/>
              <a:defRPr/>
            </a:pPr>
            <a:r>
              <a:rPr lang="en-US" sz="3600" b="1" dirty="0" smtClean="0">
                <a:solidFill>
                  <a:schemeClr val="accent2">
                    <a:lumMod val="50000"/>
                  </a:schemeClr>
                </a:solidFill>
                <a:latin typeface="Arial" panose="020B0604020202020204" pitchFamily="34" charset="0"/>
                <a:cs typeface="Arial" panose="020B0604020202020204" pitchFamily="34" charset="0"/>
              </a:rPr>
              <a:t>Readability</a:t>
            </a:r>
          </a:p>
          <a:p>
            <a:pPr marL="342900" lvl="0" indent="-342900" defTabSz="914400">
              <a:spcBef>
                <a:spcPts val="2000"/>
              </a:spcBef>
              <a:buClr>
                <a:srgbClr val="A2C816"/>
              </a:buClr>
              <a:buFont typeface="Wingdings 2" pitchFamily="18" charset="2"/>
              <a:buChar char=""/>
              <a:defRPr/>
            </a:pPr>
            <a:r>
              <a:rPr lang="en-US" sz="3600" b="1" dirty="0" smtClean="0">
                <a:solidFill>
                  <a:schemeClr val="accent2">
                    <a:lumMod val="50000"/>
                  </a:schemeClr>
                </a:solidFill>
                <a:latin typeface="Arial" panose="020B0604020202020204" pitchFamily="34" charset="0"/>
                <a:cs typeface="Arial" panose="020B0604020202020204" pitchFamily="34" charset="0"/>
              </a:rPr>
              <a:t>  Assessment</a:t>
            </a:r>
          </a:p>
          <a:p>
            <a:pPr marL="342900" indent="-342900" defTabSz="914400">
              <a:spcBef>
                <a:spcPts val="2000"/>
              </a:spcBef>
              <a:buClr>
                <a:srgbClr val="A2C816"/>
              </a:buClr>
              <a:buFont typeface="Wingdings 2" pitchFamily="18" charset="2"/>
              <a:buChar char=""/>
              <a:defRPr/>
            </a:pPr>
            <a:r>
              <a:rPr lang="en-US" sz="3600" b="1" dirty="0" smtClean="0">
                <a:solidFill>
                  <a:schemeClr val="accent2">
                    <a:lumMod val="50000"/>
                  </a:schemeClr>
                </a:solidFill>
                <a:latin typeface="Arial" panose="020B0604020202020204" pitchFamily="34" charset="0"/>
                <a:cs typeface="Arial" panose="020B0604020202020204" pitchFamily="34" charset="0"/>
              </a:rPr>
              <a:t>  Kentucky </a:t>
            </a:r>
            <a:r>
              <a:rPr lang="en-US" sz="3600" b="1" dirty="0">
                <a:solidFill>
                  <a:schemeClr val="accent2">
                    <a:lumMod val="50000"/>
                  </a:schemeClr>
                </a:solidFill>
                <a:latin typeface="Arial" panose="020B0604020202020204" pitchFamily="34" charset="0"/>
                <a:cs typeface="Arial" panose="020B0604020202020204" pitchFamily="34" charset="0"/>
              </a:rPr>
              <a:t>Framework for Teaching </a:t>
            </a:r>
          </a:p>
          <a:p>
            <a:pPr marL="342900" lvl="0" indent="-342900" defTabSz="914400">
              <a:spcBef>
                <a:spcPts val="2000"/>
              </a:spcBef>
              <a:buClr>
                <a:srgbClr val="A2C816"/>
              </a:buClr>
              <a:buFont typeface="Wingdings 2" pitchFamily="18" charset="2"/>
              <a:buChar char=""/>
              <a:defRPr/>
            </a:pPr>
            <a:endParaRPr lang="en-US" sz="2800" dirty="0" smtClean="0">
              <a:solidFill>
                <a:prstClr val="black"/>
              </a:solidFill>
              <a:latin typeface="Arial" panose="020B0604020202020204" pitchFamily="34" charset="0"/>
              <a:cs typeface="Arial" panose="020B0604020202020204" pitchFamily="34" charset="0"/>
            </a:endParaRPr>
          </a:p>
          <a:p>
            <a:pPr marL="342900" lvl="0" indent="-342900" defTabSz="914400">
              <a:spcBef>
                <a:spcPts val="2000"/>
              </a:spcBef>
              <a:buClr>
                <a:srgbClr val="A2C816"/>
              </a:buClr>
              <a:buFont typeface="Wingdings 2" pitchFamily="18" charset="2"/>
              <a:buChar char=""/>
              <a:defRPr/>
            </a:pPr>
            <a:endParaRPr lang="en-US" sz="2800" dirty="0" smtClean="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742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curthintop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212273"/>
          </a:xfrm>
          <a:prstGeom prst="rect">
            <a:avLst/>
          </a:prstGeom>
        </p:spPr>
      </p:pic>
      <p:sp>
        <p:nvSpPr>
          <p:cNvPr id="9" name="Slide Number Placeholder 8"/>
          <p:cNvSpPr>
            <a:spLocks noGrp="1"/>
          </p:cNvSpPr>
          <p:nvPr>
            <p:ph type="sldNum" sz="quarter" idx="12"/>
          </p:nvPr>
        </p:nvSpPr>
        <p:spPr/>
        <p:txBody>
          <a:bodyPr/>
          <a:lstStyle/>
          <a:p>
            <a:fld id="{A1F1F5BD-55E5-0A48-9BDE-E18980E4BAA2}" type="slidenum">
              <a:rPr lang="en-US" smtClean="0"/>
              <a:pPr/>
              <a:t>45</a:t>
            </a:fld>
            <a:endParaRPr lang="en-US" dirty="0"/>
          </a:p>
        </p:txBody>
      </p:sp>
      <p:pic>
        <p:nvPicPr>
          <p:cNvPr id="12" name="Picture 11" descr="icurknovbrandmarks2.png"/>
          <p:cNvPicPr>
            <a:picLocks noChangeAspect="1"/>
          </p:cNvPicPr>
          <p:nvPr/>
        </p:nvPicPr>
        <p:blipFill rotWithShape="1">
          <a:blip r:embed="rId4">
            <a:extLst>
              <a:ext uri="{28A0092B-C50C-407E-A947-70E740481C1C}">
                <a14:useLocalDpi xmlns:a14="http://schemas.microsoft.com/office/drawing/2010/main" val="0"/>
              </a:ext>
            </a:extLst>
          </a:blip>
          <a:srcRect r="45438"/>
          <a:stretch/>
        </p:blipFill>
        <p:spPr>
          <a:xfrm>
            <a:off x="0" y="0"/>
            <a:ext cx="1659079" cy="689530"/>
          </a:xfrm>
          <a:prstGeom prst="rect">
            <a:avLst/>
          </a:prstGeom>
        </p:spPr>
      </p:pic>
      <p:sp>
        <p:nvSpPr>
          <p:cNvPr id="2" name="TextBox 1"/>
          <p:cNvSpPr txBox="1"/>
          <p:nvPr/>
        </p:nvSpPr>
        <p:spPr>
          <a:xfrm>
            <a:off x="1659079" y="397142"/>
            <a:ext cx="5263337" cy="584775"/>
          </a:xfrm>
          <a:prstGeom prst="rect">
            <a:avLst/>
          </a:prstGeom>
          <a:noFill/>
        </p:spPr>
        <p:txBody>
          <a:bodyPr wrap="square" rtlCol="0">
            <a:spAutoFit/>
          </a:bodyPr>
          <a:lstStyle/>
          <a:p>
            <a:r>
              <a:rPr lang="en-US" sz="3200" b="1" dirty="0" smtClean="0">
                <a:solidFill>
                  <a:srgbClr val="FFFF00"/>
                </a:solidFill>
                <a:effectLst>
                  <a:outerShdw blurRad="38100" dist="38100" dir="2700000" algn="tl">
                    <a:srgbClr val="000000">
                      <a:alpha val="43137"/>
                    </a:srgbClr>
                  </a:outerShdw>
                </a:effectLst>
              </a:rPr>
              <a:t>KVEC/ARI LEARNING TOPICS</a:t>
            </a:r>
            <a:endParaRPr lang="en-US" sz="3200" b="1" dirty="0">
              <a:solidFill>
                <a:srgbClr val="FFFF00"/>
              </a:solidFill>
              <a:effectLst>
                <a:outerShdw blurRad="38100" dist="38100" dir="2700000" algn="tl">
                  <a:srgbClr val="000000">
                    <a:alpha val="43137"/>
                  </a:srgbClr>
                </a:outerShdw>
              </a:effectLst>
            </a:endParaRPr>
          </a:p>
        </p:txBody>
      </p:sp>
      <p:graphicFrame>
        <p:nvGraphicFramePr>
          <p:cNvPr id="3" name="Diagram 2"/>
          <p:cNvGraphicFramePr/>
          <p:nvPr>
            <p:extLst/>
          </p:nvPr>
        </p:nvGraphicFramePr>
        <p:xfrm>
          <a:off x="294188" y="2177997"/>
          <a:ext cx="7993117" cy="45434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Title 1"/>
          <p:cNvSpPr txBox="1">
            <a:spLocks/>
          </p:cNvSpPr>
          <p:nvPr/>
        </p:nvSpPr>
        <p:spPr bwMode="auto">
          <a:xfrm>
            <a:off x="294188" y="1223066"/>
            <a:ext cx="8178800" cy="700327"/>
          </a:xfrm>
          <a:prstGeom prst="rect">
            <a:avLst/>
          </a:prstGeom>
          <a:solidFill>
            <a:schemeClr val="tx2">
              <a:lumMod val="20000"/>
              <a:lumOff val="8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3600" b="1" dirty="0" smtClean="0">
                <a:solidFill>
                  <a:srgbClr val="0070C0"/>
                </a:solidFill>
                <a:latin typeface="Arial" pitchFamily="34" charset="0"/>
                <a:cs typeface="Arial" pitchFamily="34" charset="0"/>
              </a:rPr>
              <a:t>What is the connection to ARI?</a:t>
            </a:r>
            <a:endParaRPr lang="en-US" sz="3600" b="1"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5478269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3569" y="192855"/>
            <a:ext cx="4946903" cy="2576512"/>
          </a:xfrm>
          <a:prstGeom prst="rect">
            <a:avLst/>
          </a:prstGeom>
        </p:spPr>
      </p:pic>
      <p:sp>
        <p:nvSpPr>
          <p:cNvPr id="3" name="TextBox 2"/>
          <p:cNvSpPr txBox="1"/>
          <p:nvPr/>
        </p:nvSpPr>
        <p:spPr>
          <a:xfrm>
            <a:off x="440769" y="2918511"/>
            <a:ext cx="8212505" cy="2800767"/>
          </a:xfrm>
          <a:prstGeom prst="rect">
            <a:avLst/>
          </a:prstGeom>
          <a:noFill/>
        </p:spPr>
        <p:txBody>
          <a:bodyPr wrap="none" rtlCol="0">
            <a:spAutoFit/>
          </a:bodyPr>
          <a:lstStyle/>
          <a:p>
            <a:pPr algn="ctr"/>
            <a:r>
              <a:rPr lang="en-US" sz="8800" b="1" dirty="0" smtClean="0">
                <a:solidFill>
                  <a:srgbClr val="78AB36"/>
                </a:solidFill>
                <a:latin typeface="Comic Sans MS" panose="030F0702030302020204" pitchFamily="66" charset="0"/>
              </a:rPr>
              <a:t>Personalization</a:t>
            </a:r>
          </a:p>
          <a:p>
            <a:pPr algn="ctr"/>
            <a:r>
              <a:rPr lang="en-US" sz="8800" b="1" dirty="0" smtClean="0">
                <a:solidFill>
                  <a:srgbClr val="78AB36"/>
                </a:solidFill>
                <a:latin typeface="Comic Sans MS" panose="030F0702030302020204" pitchFamily="66" charset="0"/>
              </a:rPr>
              <a:t>Jeopardy</a:t>
            </a:r>
            <a:endParaRPr lang="en-US" sz="8800" b="1" dirty="0">
              <a:solidFill>
                <a:srgbClr val="78AB36"/>
              </a:solidFill>
              <a:latin typeface="Comic Sans MS" panose="030F0702030302020204" pitchFamily="66" charset="0"/>
            </a:endParaRPr>
          </a:p>
        </p:txBody>
      </p:sp>
      <p:sp>
        <p:nvSpPr>
          <p:cNvPr id="4" name="TextBox 3"/>
          <p:cNvSpPr txBox="1"/>
          <p:nvPr/>
        </p:nvSpPr>
        <p:spPr>
          <a:xfrm>
            <a:off x="228600" y="6017567"/>
            <a:ext cx="8915400" cy="461665"/>
          </a:xfrm>
          <a:prstGeom prst="rect">
            <a:avLst/>
          </a:prstGeom>
          <a:noFill/>
        </p:spPr>
        <p:txBody>
          <a:bodyPr wrap="square" rtlCol="0">
            <a:spAutoFit/>
          </a:bodyPr>
          <a:lstStyle/>
          <a:p>
            <a:pPr algn="ctr"/>
            <a:r>
              <a:rPr lang="en-US" sz="2400" u="sng" dirty="0">
                <a:hlinkClick r:id="rId3"/>
              </a:rPr>
              <a:t>http://</a:t>
            </a:r>
            <a:r>
              <a:rPr lang="en-US" sz="2400" u="sng" dirty="0" smtClean="0">
                <a:hlinkClick r:id="rId3"/>
              </a:rPr>
              <a:t>jeopardylabs.com/play/search-results-refinement</a:t>
            </a:r>
            <a:endParaRPr lang="en-US" sz="2400" dirty="0"/>
          </a:p>
        </p:txBody>
      </p:sp>
    </p:spTree>
    <p:extLst>
      <p:ext uri="{BB962C8B-B14F-4D97-AF65-F5344CB8AC3E}">
        <p14:creationId xmlns:p14="http://schemas.microsoft.com/office/powerpoint/2010/main" val="6374752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urthintop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212273"/>
          </a:xfrm>
          <a:prstGeom prst="rect">
            <a:avLst/>
          </a:prstGeom>
        </p:spPr>
      </p:pic>
      <p:pic>
        <p:nvPicPr>
          <p:cNvPr id="7" name="Picture 6" descr="icurknovbrandmarks2.png"/>
          <p:cNvPicPr>
            <a:picLocks noChangeAspect="1"/>
          </p:cNvPicPr>
          <p:nvPr/>
        </p:nvPicPr>
        <p:blipFill rotWithShape="1">
          <a:blip r:embed="rId4">
            <a:extLst>
              <a:ext uri="{28A0092B-C50C-407E-A947-70E740481C1C}">
                <a14:useLocalDpi xmlns:a14="http://schemas.microsoft.com/office/drawing/2010/main" val="0"/>
              </a:ext>
            </a:extLst>
          </a:blip>
          <a:srcRect r="45438"/>
          <a:stretch/>
        </p:blipFill>
        <p:spPr>
          <a:xfrm>
            <a:off x="0" y="0"/>
            <a:ext cx="1659079" cy="689530"/>
          </a:xfrm>
          <a:prstGeom prst="rect">
            <a:avLst/>
          </a:prstGeom>
        </p:spPr>
      </p:pic>
      <p:sp>
        <p:nvSpPr>
          <p:cNvPr id="8" name="Title 1"/>
          <p:cNvSpPr txBox="1">
            <a:spLocks/>
          </p:cNvSpPr>
          <p:nvPr/>
        </p:nvSpPr>
        <p:spPr>
          <a:xfrm>
            <a:off x="236483" y="2077706"/>
            <a:ext cx="8671034" cy="3343961"/>
          </a:xfrm>
          <a:prstGeom prst="rect">
            <a:avLst/>
          </a:prstGeom>
        </p:spPr>
        <p:txBody>
          <a:bodyPr vert="horz" lIns="91440" tIns="45720" rIns="91440" bIns="4572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lvl="0" indent="-457200" algn="l"/>
            <a:endParaRPr lang="en-US" sz="1600" dirty="0" smtClean="0">
              <a:solidFill>
                <a:schemeClr val="accent2"/>
              </a:solidFill>
              <a:latin typeface="Avenir Medium"/>
              <a:cs typeface="AauxPro OT Regular"/>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8417" y="1789069"/>
            <a:ext cx="4394200" cy="4394200"/>
          </a:xfrm>
          <a:prstGeom prst="rect">
            <a:avLst/>
          </a:prstGeom>
          <a:ln>
            <a:solidFill>
              <a:schemeClr val="accent1">
                <a:lumMod val="75000"/>
              </a:schemeClr>
            </a:solidFill>
          </a:ln>
        </p:spPr>
      </p:pic>
    </p:spTree>
    <p:extLst>
      <p:ext uri="{BB962C8B-B14F-4D97-AF65-F5344CB8AC3E}">
        <p14:creationId xmlns:p14="http://schemas.microsoft.com/office/powerpoint/2010/main" val="353344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2057400"/>
          </a:xfrm>
        </p:spPr>
        <p:txBody>
          <a:bodyPr>
            <a:normAutofit/>
          </a:bodyPr>
          <a:lstStyle/>
          <a:p>
            <a:pPr algn="l"/>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endParaRPr lang="en-US" dirty="0">
              <a:solidFill>
                <a:schemeClr val="tx1"/>
              </a:solidFill>
              <a:cs typeface="Times New Roman" panose="02020603050405020304" pitchFamily="18" charset="0"/>
            </a:endParaRP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66799" y="1296692"/>
            <a:ext cx="3201691" cy="899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190786" y="343525"/>
            <a:ext cx="6934200" cy="707886"/>
          </a:xfrm>
          <a:prstGeom prst="rect">
            <a:avLst/>
          </a:prstGeom>
        </p:spPr>
        <p:txBody>
          <a:bodyPr wrap="square">
            <a:spAutoFit/>
          </a:bodyPr>
          <a:lstStyle/>
          <a:p>
            <a:pPr algn="ct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Unpacking Your Day</a:t>
            </a:r>
          </a:p>
        </p:txBody>
      </p:sp>
      <p:pic>
        <p:nvPicPr>
          <p:cNvPr id="4099" name="Picture 3"/>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rcRect/>
          <a:stretch>
            <a:fillRect/>
          </a:stretch>
        </p:blipFill>
        <p:spPr bwMode="auto">
          <a:xfrm>
            <a:off x="4657886" y="1295400"/>
            <a:ext cx="4181314" cy="5228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0669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522" y="1143000"/>
            <a:ext cx="4082437" cy="502870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1"/>
          <p:cNvSpPr/>
          <p:nvPr/>
        </p:nvSpPr>
        <p:spPr>
          <a:xfrm>
            <a:off x="1942309" y="76200"/>
            <a:ext cx="525938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00B050"/>
                </a:solidFill>
                <a:effectLst>
                  <a:outerShdw blurRad="50800" dist="39000" dir="5460000" algn="tl">
                    <a:srgbClr val="000000">
                      <a:alpha val="38000"/>
                    </a:srgbClr>
                  </a:outerShdw>
                </a:effectLst>
              </a:rPr>
              <a:t>Tracking Your Day</a:t>
            </a:r>
            <a:endParaRPr lang="en-US" sz="5400" b="1" cap="none" spc="0" dirty="0">
              <a:ln w="11430"/>
              <a:solidFill>
                <a:srgbClr val="00B050"/>
              </a:solidFill>
              <a:effectLst>
                <a:outerShdw blurRad="50800" dist="39000" dir="5460000" algn="tl">
                  <a:srgbClr val="000000">
                    <a:alpha val="38000"/>
                  </a:srgbClr>
                </a:outerShdw>
              </a:effectLst>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332141"/>
            <a:ext cx="4226783" cy="514485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19719699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43400" y="1676399"/>
            <a:ext cx="44196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 y="1828800"/>
            <a:ext cx="3962400" cy="4708981"/>
          </a:xfrm>
          <a:prstGeom prst="rect">
            <a:avLst/>
          </a:prstGeom>
        </p:spPr>
        <p:txBody>
          <a:bodyPr wrap="square">
            <a:spAutoFit/>
          </a:bodyPr>
          <a:lstStyle/>
          <a:p>
            <a:pPr>
              <a:buFont typeface="Wingdings" pitchFamily="2" charset="2"/>
              <a:buChar char="v"/>
            </a:pPr>
            <a:r>
              <a:rPr lang="en-US" altLang="en-US" sz="2400" dirty="0"/>
              <a:t>Kentucky’s Core </a:t>
            </a:r>
            <a:r>
              <a:rPr lang="en-US" altLang="en-US" sz="2400" dirty="0" smtClean="0"/>
              <a:t>Academic</a:t>
            </a:r>
          </a:p>
          <a:p>
            <a:r>
              <a:rPr lang="en-US" altLang="en-US" sz="2400" dirty="0"/>
              <a:t> </a:t>
            </a:r>
            <a:r>
              <a:rPr lang="en-US" altLang="en-US" sz="2400" dirty="0" smtClean="0"/>
              <a:t>   Standards</a:t>
            </a:r>
          </a:p>
          <a:p>
            <a:endParaRPr lang="en-US" altLang="en-US" sz="2400" dirty="0"/>
          </a:p>
          <a:p>
            <a:pPr>
              <a:buFont typeface="Wingdings" pitchFamily="2" charset="2"/>
              <a:buChar char="v"/>
            </a:pPr>
            <a:r>
              <a:rPr lang="en-US" altLang="en-US" sz="2400" dirty="0"/>
              <a:t>Characteristics of </a:t>
            </a:r>
            <a:r>
              <a:rPr lang="en-US" altLang="en-US" sz="2400" dirty="0" smtClean="0"/>
              <a:t>Highly</a:t>
            </a:r>
          </a:p>
          <a:p>
            <a:r>
              <a:rPr lang="en-US" altLang="en-US" sz="2400" dirty="0"/>
              <a:t> </a:t>
            </a:r>
            <a:r>
              <a:rPr lang="en-US" altLang="en-US" sz="2400" dirty="0" smtClean="0"/>
              <a:t>   </a:t>
            </a:r>
            <a:r>
              <a:rPr lang="en-US" altLang="en-US" sz="2400" dirty="0"/>
              <a:t>Effective Teaching </a:t>
            </a:r>
            <a:r>
              <a:rPr lang="en-US" altLang="en-US" sz="2400" dirty="0" smtClean="0"/>
              <a:t>and</a:t>
            </a:r>
          </a:p>
          <a:p>
            <a:r>
              <a:rPr lang="en-US" altLang="en-US" sz="2400" dirty="0"/>
              <a:t> </a:t>
            </a:r>
            <a:r>
              <a:rPr lang="en-US" altLang="en-US" sz="2400" dirty="0" smtClean="0"/>
              <a:t>   </a:t>
            </a:r>
            <a:r>
              <a:rPr lang="en-US" altLang="en-US" sz="2400" dirty="0"/>
              <a:t>Learning/KY Framework </a:t>
            </a:r>
            <a:r>
              <a:rPr lang="en-US" altLang="en-US" sz="2400" dirty="0" smtClean="0"/>
              <a:t>for</a:t>
            </a:r>
          </a:p>
          <a:p>
            <a:r>
              <a:rPr lang="en-US" altLang="en-US" sz="2400" dirty="0"/>
              <a:t> </a:t>
            </a:r>
            <a:r>
              <a:rPr lang="en-US" altLang="en-US" sz="2400" dirty="0" smtClean="0"/>
              <a:t>   Teaching</a:t>
            </a:r>
          </a:p>
          <a:p>
            <a:endParaRPr lang="en-US" altLang="en-US" sz="2400" dirty="0"/>
          </a:p>
          <a:p>
            <a:pPr>
              <a:buFont typeface="Wingdings" pitchFamily="2" charset="2"/>
              <a:buChar char="v"/>
            </a:pPr>
            <a:r>
              <a:rPr lang="en-US" altLang="en-US" sz="2400" dirty="0"/>
              <a:t>Assessment </a:t>
            </a:r>
            <a:r>
              <a:rPr lang="en-US" altLang="en-US" sz="2400" dirty="0" smtClean="0"/>
              <a:t>Literacy</a:t>
            </a:r>
          </a:p>
          <a:p>
            <a:pPr>
              <a:buFont typeface="Wingdings" pitchFamily="2" charset="2"/>
              <a:buChar char="v"/>
            </a:pPr>
            <a:endParaRPr lang="en-US" altLang="en-US" sz="2400" dirty="0"/>
          </a:p>
          <a:p>
            <a:pPr>
              <a:buFont typeface="Wingdings" pitchFamily="2" charset="2"/>
              <a:buChar char="v"/>
            </a:pPr>
            <a:r>
              <a:rPr lang="en-US" altLang="en-US" sz="2400" dirty="0" smtClean="0"/>
              <a:t>Leadership</a:t>
            </a:r>
          </a:p>
          <a:p>
            <a:endParaRPr lang="en-US" altLang="en-US" dirty="0"/>
          </a:p>
          <a:p>
            <a:pPr>
              <a:buFont typeface="Wingdings" pitchFamily="2" charset="2"/>
              <a:buChar char="v"/>
            </a:pPr>
            <a:endParaRPr lang="en-US" altLang="en-US" dirty="0"/>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56393" y="548198"/>
            <a:ext cx="82788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80145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6512511" cy="1752600"/>
          </a:xfrm>
        </p:spPr>
        <p:txBody>
          <a:bodyPr>
            <a:normAutofit/>
          </a:bodyPr>
          <a:lstStyle/>
          <a:p>
            <a:pPr algn="ctr"/>
            <a:r>
              <a:rPr lang="en-US" sz="5400" dirty="0" smtClean="0"/>
              <a:t>Questions about Questions</a:t>
            </a:r>
            <a:endParaRPr lang="en-US" sz="5400" dirty="0"/>
          </a:p>
        </p:txBody>
      </p:sp>
      <p:pic>
        <p:nvPicPr>
          <p:cNvPr id="2050"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3124200" y="2590800"/>
            <a:ext cx="6046922"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2362200"/>
            <a:ext cx="4267200"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36234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861060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28800" y="6328611"/>
            <a:ext cx="5715000" cy="369332"/>
          </a:xfrm>
          <a:prstGeom prst="rect">
            <a:avLst/>
          </a:prstGeom>
        </p:spPr>
        <p:txBody>
          <a:bodyPr wrap="square">
            <a:spAutoFit/>
          </a:bodyPr>
          <a:lstStyle/>
          <a:p>
            <a:pPr>
              <a:defRPr/>
            </a:pPr>
            <a:r>
              <a:rPr lang="en-US" dirty="0">
                <a:solidFill>
                  <a:schemeClr val="tx1">
                    <a:lumMod val="85000"/>
                    <a:lumOff val="15000"/>
                  </a:schemeClr>
                </a:solidFill>
                <a:hlinkClick r:id="rId4"/>
              </a:rPr>
              <a:t>http://archive.org/details/ACoplandAppalachianSpring</a:t>
            </a:r>
            <a:endParaRPr lang="en-US" dirty="0">
              <a:solidFill>
                <a:schemeClr val="tx1">
                  <a:lumMod val="85000"/>
                  <a:lumOff val="15000"/>
                </a:schemeClr>
              </a:solidFill>
            </a:endParaRPr>
          </a:p>
        </p:txBody>
      </p:sp>
    </p:spTree>
    <p:extLst>
      <p:ext uri="{BB962C8B-B14F-4D97-AF65-F5344CB8AC3E}">
        <p14:creationId xmlns:p14="http://schemas.microsoft.com/office/powerpoint/2010/main" val="9554470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8913" y="290224"/>
            <a:ext cx="8766175" cy="620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27740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2824</TotalTime>
  <Words>1338</Words>
  <Application>Microsoft Office PowerPoint</Application>
  <PresentationFormat>On-screen Show (4:3)</PresentationFormat>
  <Paragraphs>291</Paragraphs>
  <Slides>48</Slides>
  <Notes>24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48</vt:i4>
      </vt:variant>
    </vt:vector>
  </HeadingPairs>
  <TitlesOfParts>
    <vt:vector size="60" baseType="lpstr">
      <vt:lpstr>ＭＳ Ｐゴシック</vt:lpstr>
      <vt:lpstr>ＭＳ Ｐゴシック</vt:lpstr>
      <vt:lpstr>AauxPro OT Bold</vt:lpstr>
      <vt:lpstr>AauxPro OT Regular</vt:lpstr>
      <vt:lpstr>Arial</vt:lpstr>
      <vt:lpstr>Avenir Medium</vt:lpstr>
      <vt:lpstr>Calibri</vt:lpstr>
      <vt:lpstr>Comic Sans MS</vt:lpstr>
      <vt:lpstr>Times New Roman</vt:lpstr>
      <vt:lpstr>Wingdings</vt:lpstr>
      <vt:lpstr>Wingdings 2</vt:lpstr>
      <vt:lpstr>Office Theme</vt:lpstr>
      <vt:lpstr>Social Studies  Teacher Leadership Network</vt:lpstr>
      <vt:lpstr>Facilitators </vt:lpstr>
      <vt:lpstr>PowerPoint Presentation</vt:lpstr>
      <vt:lpstr>PowerPoint Presentation</vt:lpstr>
      <vt:lpstr>PowerPoint Presentation</vt:lpstr>
      <vt:lpstr>PowerPoint Presentation</vt:lpstr>
      <vt:lpstr>Questions about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Compelling Questions</vt:lpstr>
      <vt:lpstr>Questions for compelling questions.</vt:lpstr>
      <vt:lpstr>Examples of compelling questions.</vt:lpstr>
      <vt:lpstr>PowerPoint Presentation</vt:lpstr>
      <vt:lpstr>Supporting Questions</vt:lpstr>
      <vt:lpstr>Questions Examples</vt:lpstr>
      <vt:lpstr>Questions Examples</vt:lpstr>
      <vt:lpstr>Back to the question sandbox……</vt:lpstr>
      <vt:lpstr>Revisiting - Understanding Clear Academic Achievement Standards </vt:lpstr>
      <vt:lpstr>12:00 – 12:45 p.m.</vt:lpstr>
      <vt:lpstr>June 16th OR 17th </vt:lpstr>
      <vt:lpstr>PowerPoint Presentation</vt:lpstr>
      <vt:lpstr>Social Studies Summer Work  Dates by Districts: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Kentucky Department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Treece, Amy - Division of Program Standards</dc:creator>
  <cp:lastModifiedBy>Mullins, Carole</cp:lastModifiedBy>
  <cp:revision>102</cp:revision>
  <dcterms:created xsi:type="dcterms:W3CDTF">2015-01-09T16:56:10Z</dcterms:created>
  <dcterms:modified xsi:type="dcterms:W3CDTF">2015-05-14T22:18:38Z</dcterms:modified>
</cp:coreProperties>
</file>