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8"/>
  </p:notesMasterIdLst>
  <p:sldIdLst>
    <p:sldId id="26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99" r:id="rId14"/>
    <p:sldId id="290" r:id="rId15"/>
    <p:sldId id="298" r:id="rId16"/>
    <p:sldId id="300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099" autoAdjust="0"/>
  </p:normalViewPr>
  <p:slideViewPr>
    <p:cSldViewPr snapToGrid="0" snapToObjects="1">
      <p:cViewPr varScale="1">
        <p:scale>
          <a:sx n="63" d="100"/>
          <a:sy n="63" d="100"/>
        </p:scale>
        <p:origin x="159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473916-4586-7147-85CD-CBC2B9A05F43}" type="datetimeFigureOut">
              <a:rPr lang="en-US" smtClean="0"/>
              <a:t>6/16/2016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3B5152-9AAC-F14C-BA1C-B5FA98628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694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 smtClean="0"/>
              <a:t>Kim: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 smtClean="0"/>
              <a:t>Now that we have a better understanding of QFT,</a:t>
            </a:r>
            <a:r>
              <a:rPr lang="en-US" altLang="en-US" b="1" baseline="0" dirty="0" smtClean="0"/>
              <a:t> let’s start thinking about what it could look like in our classrooms. 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b="1" baseline="0" dirty="0" smtClean="0"/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b="1" baseline="0" dirty="0" smtClean="0"/>
              <a:t>Effective I</a:t>
            </a:r>
            <a:r>
              <a:rPr lang="en-US" altLang="en-US" b="1" dirty="0" smtClean="0"/>
              <a:t>nquiry Practices should begin with questioning.  This practice</a:t>
            </a:r>
            <a:r>
              <a:rPr lang="en-US" altLang="en-US" b="1" baseline="0" dirty="0" smtClean="0"/>
              <a:t> s</a:t>
            </a:r>
            <a:r>
              <a:rPr lang="en-US" altLang="en-US" b="1" dirty="0" smtClean="0"/>
              <a:t>ets out a vision that students and teachers would be co-constructing questions suitable for inquiry.  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b="1" dirty="0" smtClean="0"/>
              <a:t>While students would be asked to practice writing questions, we know that teachers’ questions will likely guide curricular decisions.  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b="1" dirty="0" smtClean="0"/>
              <a:t>What is CRUCIAL</a:t>
            </a:r>
            <a:r>
              <a:rPr lang="en-US" altLang="en-US" b="1" baseline="0" dirty="0" smtClean="0"/>
              <a:t> IS THAT </a:t>
            </a:r>
            <a:r>
              <a:rPr lang="en-US" altLang="en-US" b="1" dirty="0" smtClean="0"/>
              <a:t>STUDENTS UNDERSTAND THE QUESTIONS UNDER INVESTIGATION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b="1" dirty="0" smtClean="0"/>
              <a:t>Questions can’t live on a whiteboard or up on a wall or worse, in just a lesson plan—these questions cannot be ornamental, but rather they need to live in the classroom.  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b="1" dirty="0" smtClean="0"/>
              <a:t>The hope or intent is that an instructional space would be created that would allow students to explore the questions and to build a series of questions (supporting questions) to guide the inquiry.</a:t>
            </a:r>
          </a:p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MS PGothic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A856E47C-64B7-A545-A994-1DD387FBBD87}" type="slidenum">
              <a:rPr lang="en-US" sz="1200">
                <a:solidFill>
                  <a:prstClr val="black"/>
                </a:solidFill>
              </a:rPr>
              <a:pPr eaLnBrk="1" hangingPunct="1"/>
              <a:t>1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2479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Kim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B5152-9AAC-F14C-BA1C-B5FA98628F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157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Kim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B5152-9AAC-F14C-BA1C-B5FA98628F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8119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b="1" dirty="0" smtClean="0">
                <a:latin typeface="Calibri" charset="0"/>
              </a:rPr>
              <a:t>Kim</a:t>
            </a:r>
          </a:p>
          <a:p>
            <a:r>
              <a:rPr lang="en-US" b="1" dirty="0" smtClean="0">
                <a:latin typeface="Calibri" charset="0"/>
              </a:rPr>
              <a:t>Follow</a:t>
            </a:r>
            <a:r>
              <a:rPr lang="en-US" b="1" baseline="0" dirty="0" smtClean="0">
                <a:latin typeface="Calibri" charset="0"/>
              </a:rPr>
              <a:t> these instructions:</a:t>
            </a:r>
          </a:p>
          <a:p>
            <a:pPr marL="228600" indent="-228600">
              <a:buAutoNum type="arabicPeriod"/>
            </a:pPr>
            <a:r>
              <a:rPr lang="en-US" b="1" baseline="0" dirty="0" smtClean="0">
                <a:latin typeface="Calibri" charset="0"/>
              </a:rPr>
              <a:t>INDEPENDENTLY: Ask Questions </a:t>
            </a:r>
            <a:r>
              <a:rPr lang="en-US" b="1" dirty="0" smtClean="0">
                <a:latin typeface="Calibri" charset="0"/>
              </a:rPr>
              <a:t>for 4-5 minutes.</a:t>
            </a:r>
          </a:p>
          <a:p>
            <a:pPr marL="228600" indent="-228600">
              <a:buAutoNum type="arabicPeriod"/>
            </a:pPr>
            <a:r>
              <a:rPr lang="en-US" b="1" dirty="0" smtClean="0">
                <a:latin typeface="Calibri" charset="0"/>
              </a:rPr>
              <a:t>TABLE GROUP: Recorder and Chart Paper: Each participant submits questions to be included on the chart</a:t>
            </a:r>
          </a:p>
          <a:p>
            <a:pPr marL="228600" indent="-228600">
              <a:buAutoNum type="arabicPeriod"/>
            </a:pPr>
            <a:r>
              <a:rPr lang="en-US" b="1" dirty="0" smtClean="0">
                <a:latin typeface="Calibri" charset="0"/>
              </a:rPr>
              <a:t>Number the 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B98F50-7D59-6E40-9303-72DD7D029143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12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8723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Kim </a:t>
            </a:r>
          </a:p>
          <a:p>
            <a:endParaRPr lang="en-US" b="1" dirty="0" smtClean="0"/>
          </a:p>
          <a:p>
            <a:r>
              <a:rPr lang="en-US" b="1" dirty="0" smtClean="0"/>
              <a:t>Individually:</a:t>
            </a:r>
            <a:r>
              <a:rPr lang="en-US" b="1" baseline="0" dirty="0" smtClean="0"/>
              <a:t> </a:t>
            </a:r>
            <a:r>
              <a:rPr lang="en-US" b="1" dirty="0" smtClean="0"/>
              <a:t>Follow </a:t>
            </a:r>
            <a:r>
              <a:rPr lang="en-US" b="1" dirty="0" smtClean="0"/>
              <a:t>the directions on the slide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B5152-9AAC-F14C-BA1C-B5FA98628FF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282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Kim </a:t>
            </a:r>
          </a:p>
          <a:p>
            <a:endParaRPr lang="en-US" b="1" dirty="0" smtClean="0"/>
          </a:p>
          <a:p>
            <a:r>
              <a:rPr lang="en-US" b="1" dirty="0" smtClean="0"/>
              <a:t>Individually: Follow </a:t>
            </a:r>
            <a:r>
              <a:rPr lang="en-US" b="1" dirty="0" smtClean="0"/>
              <a:t>the directions on the slide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B5152-9AAC-F14C-BA1C-B5FA98628FF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0508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Kim </a:t>
            </a:r>
          </a:p>
          <a:p>
            <a:endParaRPr lang="en-US" b="1" dirty="0" smtClean="0"/>
          </a:p>
          <a:p>
            <a:r>
              <a:rPr lang="en-US" b="1" dirty="0" smtClean="0"/>
              <a:t>Follow the directions on the slide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B5152-9AAC-F14C-BA1C-B5FA98628FF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977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Kim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B5152-9AAC-F14C-BA1C-B5FA98628FF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202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Kim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B5152-9AAC-F14C-BA1C-B5FA98628FF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506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Kim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B5152-9AAC-F14C-BA1C-B5FA98628FF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6219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Kim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B5152-9AAC-F14C-BA1C-B5FA98628F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753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Kim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B5152-9AAC-F14C-BA1C-B5FA98628F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847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Kim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B5152-9AAC-F14C-BA1C-B5FA98628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7882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Kim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B5152-9AAC-F14C-BA1C-B5FA98628F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9415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Kim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B5152-9AAC-F14C-BA1C-B5FA98628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633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947C-6A30-C74E-9420-305F9B657D7D}" type="datetimeFigureOut">
              <a:rPr lang="en-US" smtClean="0"/>
              <a:t>6/16/2016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4EC44-6B1F-2449-9AD0-6092EFC6C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408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947C-6A30-C74E-9420-305F9B657D7D}" type="datetimeFigureOut">
              <a:rPr lang="en-US" smtClean="0"/>
              <a:t>6/16/2016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4EC44-6B1F-2449-9AD0-6092EFC6C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983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947C-6A30-C74E-9420-305F9B657D7D}" type="datetimeFigureOut">
              <a:rPr lang="en-US" smtClean="0"/>
              <a:t>6/16/2016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4EC44-6B1F-2449-9AD0-6092EFC6C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7486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4CE668-E6BA-734B-80FA-E2EF880916B8}" type="datetimeFigureOut">
              <a:rPr lang="en-US">
                <a:latin typeface="Calibri"/>
              </a:rPr>
              <a:pPr>
                <a:defRPr/>
              </a:pPr>
              <a:t>6/16/2016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706E7-AD8E-234B-965E-DCADE8676096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51216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31F1FD-A53B-6749-BDD2-3E9140E1DCB0}" type="datetimeFigureOut">
              <a:rPr lang="en-US">
                <a:latin typeface="Calibri"/>
              </a:rPr>
              <a:pPr>
                <a:defRPr/>
              </a:pPr>
              <a:t>6/16/2016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F00439-C146-5F45-AAB4-196D9A2586AE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58826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4883D-F733-6E43-BB5E-9D5F326074D9}" type="datetimeFigureOut">
              <a:rPr lang="en-US">
                <a:latin typeface="Calibri"/>
              </a:rPr>
              <a:pPr>
                <a:defRPr/>
              </a:pPr>
              <a:t>6/16/2016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9AA91-CDBD-2444-9EE4-058DC275F9FD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12748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BCBDD-1992-4E4E-9C1B-FA1FF5AA4C1B}" type="datetimeFigureOut">
              <a:rPr lang="en-US">
                <a:latin typeface="Calibri"/>
              </a:rPr>
              <a:pPr>
                <a:defRPr/>
              </a:pPr>
              <a:t>6/16/2016</a:t>
            </a:fld>
            <a:endParaRPr lang="en-US"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CD8087-5756-6B40-B42D-8FAD89AEE080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05465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14873-F88A-D64C-BF26-0DCFC449095A}" type="datetimeFigureOut">
              <a:rPr lang="en-US">
                <a:latin typeface="Calibri"/>
              </a:rPr>
              <a:pPr>
                <a:defRPr/>
              </a:pPr>
              <a:t>6/16/2016</a:t>
            </a:fld>
            <a:endParaRPr lang="en-US"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6277F-2E19-F842-89C3-6A597E9D4866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05245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D4E34F-70CD-E441-8D5C-9710D8BFD99D}" type="datetimeFigureOut">
              <a:rPr lang="en-US">
                <a:latin typeface="Calibri"/>
              </a:rPr>
              <a:pPr>
                <a:defRPr/>
              </a:pPr>
              <a:t>6/16/2016</a:t>
            </a:fld>
            <a:endParaRPr lang="en-US"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23BBC-E267-5D45-8B33-DD582C32BDF5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74518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59E81A-3624-2545-B6C9-33D66CDBC15B}" type="datetimeFigureOut">
              <a:rPr lang="en-US">
                <a:latin typeface="Calibri"/>
              </a:rPr>
              <a:pPr>
                <a:defRPr/>
              </a:pPr>
              <a:t>6/16/2016</a:t>
            </a:fld>
            <a:endParaRPr lang="en-US"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92D1C-9F7C-4740-9481-F3CB50694CC0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94560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140D7-D359-C740-A594-B0F3F518585E}" type="datetimeFigureOut">
              <a:rPr lang="en-US">
                <a:latin typeface="Calibri"/>
              </a:rPr>
              <a:pPr>
                <a:defRPr/>
              </a:pPr>
              <a:t>6/16/2016</a:t>
            </a:fld>
            <a:endParaRPr lang="en-US"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7AEF1-6524-AB47-9756-D03B41A604D0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4540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947C-6A30-C74E-9420-305F9B657D7D}" type="datetimeFigureOut">
              <a:rPr lang="en-US" smtClean="0"/>
              <a:t>6/16/2016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4EC44-6B1F-2449-9AD0-6092EFC6C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2979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568ED-329B-414F-842F-A560768CB744}" type="datetimeFigureOut">
              <a:rPr lang="en-US">
                <a:latin typeface="Calibri"/>
              </a:rPr>
              <a:pPr>
                <a:defRPr/>
              </a:pPr>
              <a:t>6/16/2016</a:t>
            </a:fld>
            <a:endParaRPr lang="en-US"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9320F-3BE1-A84D-BA58-34348EE209EB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12556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9BA8E-7FCD-274D-9123-B760ADF58A1C}" type="datetimeFigureOut">
              <a:rPr lang="en-US">
                <a:latin typeface="Calibri"/>
              </a:rPr>
              <a:pPr>
                <a:defRPr/>
              </a:pPr>
              <a:t>6/16/2016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47FF9C-DCB6-1041-A884-794EC86F393A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49728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93A03-2B2D-6044-9D02-D7EA30F7238E}" type="datetimeFigureOut">
              <a:rPr lang="en-US">
                <a:latin typeface="Calibri"/>
              </a:rPr>
              <a:pPr>
                <a:defRPr/>
              </a:pPr>
              <a:t>6/16/2016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D78D6-BE14-2748-AE6B-94D3BD3128C9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1907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947C-6A30-C74E-9420-305F9B657D7D}" type="datetimeFigureOut">
              <a:rPr lang="en-US" smtClean="0"/>
              <a:t>6/16/2016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4EC44-6B1F-2449-9AD0-6092EFC6C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667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947C-6A30-C74E-9420-305F9B657D7D}" type="datetimeFigureOut">
              <a:rPr lang="en-US" smtClean="0"/>
              <a:t>6/16/2016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4EC44-6B1F-2449-9AD0-6092EFC6C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058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947C-6A30-C74E-9420-305F9B657D7D}" type="datetimeFigureOut">
              <a:rPr lang="en-US" smtClean="0"/>
              <a:t>6/16/2016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4EC44-6B1F-2449-9AD0-6092EFC6C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965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947C-6A30-C74E-9420-305F9B657D7D}" type="datetimeFigureOut">
              <a:rPr lang="en-US" smtClean="0"/>
              <a:t>6/16/2016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4EC44-6B1F-2449-9AD0-6092EFC6C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529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947C-6A30-C74E-9420-305F9B657D7D}" type="datetimeFigureOut">
              <a:rPr lang="en-US" smtClean="0"/>
              <a:t>6/16/2016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4EC44-6B1F-2449-9AD0-6092EFC6C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2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947C-6A30-C74E-9420-305F9B657D7D}" type="datetimeFigureOut">
              <a:rPr lang="en-US" smtClean="0"/>
              <a:t>6/16/2016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4EC44-6B1F-2449-9AD0-6092EFC6C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585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947C-6A30-C74E-9420-305F9B657D7D}" type="datetimeFigureOut">
              <a:rPr lang="en-US" smtClean="0"/>
              <a:t>6/16/2016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4EC44-6B1F-2449-9AD0-6092EFC6C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496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D947C-6A30-C74E-9420-305F9B657D7D}" type="datetimeFigureOut">
              <a:rPr lang="en-US" smtClean="0"/>
              <a:t>6/16/2016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4EC44-6B1F-2449-9AD0-6092EFC6C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420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11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CE9B94-3811-2545-BF67-9E554AC8EF1A}" type="datetimeFigureOut">
              <a:rPr lang="en-US">
                <a:latin typeface="Calibri" charset="0"/>
                <a:ea typeface="MS PGothic" charset="0"/>
                <a:cs typeface="MS PGothic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6/16/2016</a:t>
            </a:fld>
            <a:endParaRPr lang="en-US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853EC1-C3F9-DB49-8108-F8C78072471B}" type="slidenum">
              <a:rPr lang="en-US">
                <a:latin typeface="Calibri" charset="0"/>
                <a:ea typeface="MS PGothic" charset="0"/>
                <a:cs typeface="MS PGothic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Calibri" charset="0"/>
              <a:ea typeface="MS PGothic" charset="0"/>
              <a:cs typeface="MS PGothic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6"/>
          <p:cNvSpPr>
            <a:spLocks noGrp="1"/>
          </p:cNvSpPr>
          <p:nvPr>
            <p:ph type="title"/>
          </p:nvPr>
        </p:nvSpPr>
        <p:spPr>
          <a:xfrm>
            <a:off x="168081" y="621429"/>
            <a:ext cx="8628088" cy="3208338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161141"/>
                </a:solidFill>
                <a:latin typeface="Calibri" charset="0"/>
                <a:ea typeface="MS PGothic" charset="0"/>
              </a:rPr>
              <a:t>Q</a:t>
            </a:r>
            <a:r>
              <a:rPr lang="en-US" sz="5400" dirty="0" smtClean="0">
                <a:solidFill>
                  <a:srgbClr val="161141"/>
                </a:solidFill>
                <a:latin typeface="Calibri" charset="0"/>
                <a:ea typeface="MS PGothic" charset="0"/>
              </a:rPr>
              <a:t>uestions that </a:t>
            </a:r>
            <a:r>
              <a:rPr lang="en-US" sz="5400" dirty="0">
                <a:solidFill>
                  <a:srgbClr val="161141"/>
                </a:solidFill>
                <a:latin typeface="Calibri" charset="0"/>
                <a:ea typeface="MS PGothic" charset="0"/>
              </a:rPr>
              <a:t>matter </a:t>
            </a:r>
            <a:r>
              <a:rPr lang="en-US" sz="5400" dirty="0" smtClean="0">
                <a:solidFill>
                  <a:srgbClr val="161141"/>
                </a:solidFill>
                <a:latin typeface="Calibri" charset="0"/>
                <a:ea typeface="MS PGothic" charset="0"/>
              </a:rPr>
              <a:t>in the </a:t>
            </a:r>
            <a:r>
              <a:rPr lang="en-US" sz="5400" dirty="0">
                <a:solidFill>
                  <a:srgbClr val="161141"/>
                </a:solidFill>
                <a:latin typeface="Calibri" charset="0"/>
                <a:ea typeface="MS PGothic" charset="0"/>
              </a:rPr>
              <a:t>social </a:t>
            </a:r>
            <a:r>
              <a:rPr lang="en-US" sz="5400" dirty="0" smtClean="0">
                <a:solidFill>
                  <a:srgbClr val="161141"/>
                </a:solidFill>
                <a:latin typeface="Calibri" charset="0"/>
                <a:ea typeface="MS PGothic" charset="0"/>
              </a:rPr>
              <a:t>studies classroom</a:t>
            </a:r>
            <a:r>
              <a:rPr lang="en-US" sz="5400" dirty="0">
                <a:solidFill>
                  <a:srgbClr val="161141"/>
                </a:solidFill>
                <a:latin typeface="Calibri" charset="0"/>
                <a:ea typeface="MS PGothic" charset="0"/>
              </a:rPr>
              <a:t>.</a:t>
            </a:r>
          </a:p>
        </p:txBody>
      </p:sp>
      <p:sp>
        <p:nvSpPr>
          <p:cNvPr id="14339" name="TextBox 26"/>
          <p:cNvSpPr txBox="1">
            <a:spLocks noChangeArrowheads="1"/>
          </p:cNvSpPr>
          <p:nvPr/>
        </p:nvSpPr>
        <p:spPr bwMode="auto">
          <a:xfrm>
            <a:off x="0" y="93791"/>
            <a:ext cx="9144000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8800" dirty="0" smtClean="0">
                <a:solidFill>
                  <a:schemeClr val="tx2"/>
                </a:solidFill>
                <a:latin typeface="Helvetica" charset="0"/>
              </a:rPr>
              <a:t>Crafting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291" y="3193242"/>
            <a:ext cx="5303847" cy="34294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116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2" y="0"/>
            <a:ext cx="914771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663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>
          <a:xfrm>
            <a:off x="0" y="365837"/>
            <a:ext cx="8913813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400" b="1" dirty="0" smtClean="0">
                <a:solidFill>
                  <a:srgbClr val="FFFFFF"/>
                </a:solidFill>
                <a:latin typeface="Rockwell" charset="0"/>
              </a:rPr>
              <a:t>Produce Your Questions </a:t>
            </a:r>
            <a:endParaRPr lang="en-US" sz="4400" b="1" dirty="0">
              <a:solidFill>
                <a:srgbClr val="FFFFFF"/>
              </a:solidFill>
              <a:latin typeface="Rockwel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149" y="4045496"/>
            <a:ext cx="8545513" cy="2565165"/>
          </a:xfrm>
        </p:spPr>
        <p:txBody>
          <a:bodyPr rtlCol="0">
            <a:normAutofit/>
          </a:bodyPr>
          <a:lstStyle/>
          <a:p>
            <a:pPr marL="514350" indent="-514350" algn="ctr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3000" b="1" dirty="0" smtClean="0">
                <a:solidFill>
                  <a:schemeClr val="bg1"/>
                </a:solidFill>
                <a:ea typeface="+mn-ea"/>
                <a:cs typeface="+mn-cs"/>
              </a:rPr>
              <a:t>Independently, Ask as Many Questions as You Can </a:t>
            </a:r>
            <a:r>
              <a:rPr lang="en-US" sz="2400" b="1" dirty="0" smtClean="0">
                <a:solidFill>
                  <a:schemeClr val="bg1"/>
                </a:solidFill>
                <a:ea typeface="+mn-ea"/>
                <a:cs typeface="+mn-cs"/>
              </a:rPr>
              <a:t>(remember the Q-Focus)</a:t>
            </a:r>
          </a:p>
          <a:p>
            <a:pPr marL="514350" indent="-514350" algn="ctr" eaLnBrk="1" fontAlgn="auto" hangingPunct="1"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en-US" sz="3000" b="1" dirty="0" smtClean="0">
                <a:solidFill>
                  <a:schemeClr val="bg1"/>
                </a:solidFill>
                <a:cs typeface="+mn-cs"/>
              </a:rPr>
              <a:t>Follow </a:t>
            </a:r>
            <a:r>
              <a:rPr lang="en-US" sz="3000" b="1" dirty="0" smtClean="0">
                <a:solidFill>
                  <a:schemeClr val="bg1"/>
                </a:solidFill>
                <a:cs typeface="+mn-cs"/>
              </a:rPr>
              <a:t>the Four Rules</a:t>
            </a:r>
            <a:endParaRPr lang="en-US" sz="3000" b="1" dirty="0" smtClean="0">
              <a:solidFill>
                <a:schemeClr val="bg1"/>
              </a:solidFill>
              <a:ea typeface="+mn-ea"/>
              <a:cs typeface="+mn-cs"/>
            </a:endParaRPr>
          </a:p>
          <a:p>
            <a:pPr marL="514350" indent="-514350" algn="ctr" eaLnBrk="1" fontAlgn="auto" hangingPunct="1"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en-US" sz="3000" b="1" dirty="0" smtClean="0">
                <a:solidFill>
                  <a:schemeClr val="bg1"/>
                </a:solidFill>
                <a:ea typeface="+mn-ea"/>
                <a:cs typeface="+mn-cs"/>
              </a:rPr>
              <a:t>Number the Questions</a:t>
            </a:r>
          </a:p>
          <a:p>
            <a:pPr marL="514350" indent="-514350" algn="ctr" eaLnBrk="1" fontAlgn="auto" hangingPunct="1">
              <a:spcAft>
                <a:spcPts val="0"/>
              </a:spcAft>
              <a:buFont typeface="Wingdings" pitchFamily="2" charset="2"/>
              <a:buAutoNum type="arabicPeriod"/>
              <a:defRPr/>
            </a:pPr>
            <a:endParaRPr lang="en-US" sz="3000" b="1" dirty="0">
              <a:solidFill>
                <a:schemeClr val="bg1"/>
              </a:solidFill>
              <a:ea typeface="+mn-ea"/>
              <a:cs typeface="+mn-c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452" y="1167429"/>
            <a:ext cx="4076908" cy="263611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9501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>
          <a:xfrm>
            <a:off x="281355" y="298593"/>
            <a:ext cx="8525020" cy="1005840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pPr algn="ctr" eaLnBrk="1" hangingPunct="1"/>
            <a:r>
              <a:rPr lang="en-US" sz="4000" b="1" dirty="0" smtClean="0">
                <a:solidFill>
                  <a:schemeClr val="bg1"/>
                </a:solidFill>
                <a:latin typeface="Rockwell" charset="0"/>
              </a:rPr>
              <a:t>Improve Your Questions</a:t>
            </a:r>
            <a:endParaRPr lang="en-US" sz="4000" b="1" dirty="0">
              <a:solidFill>
                <a:schemeClr val="bg1"/>
              </a:solidFill>
              <a:latin typeface="Rockwell" charset="0"/>
            </a:endParaRPr>
          </a:p>
        </p:txBody>
      </p:sp>
      <p:sp>
        <p:nvSpPr>
          <p:cNvPr id="50178" name="Content Placeholder 2"/>
          <p:cNvSpPr>
            <a:spLocks noGrp="1"/>
          </p:cNvSpPr>
          <p:nvPr>
            <p:ph idx="1"/>
          </p:nvPr>
        </p:nvSpPr>
        <p:spPr>
          <a:xfrm>
            <a:off x="281355" y="1440409"/>
            <a:ext cx="8525020" cy="4974459"/>
          </a:xfrm>
          <a:ln w="38100">
            <a:solidFill>
              <a:schemeClr val="tx2"/>
            </a:solidFill>
          </a:ln>
        </p:spPr>
        <p:txBody>
          <a:bodyPr/>
          <a:lstStyle/>
          <a:p>
            <a:pPr marL="0" indent="0" eaLnBrk="1" hangingPunct="1">
              <a:buFont typeface="Wingdings" charset="0"/>
              <a:buNone/>
            </a:pPr>
            <a:r>
              <a:rPr lang="en-US" sz="3000" b="1" dirty="0" smtClean="0">
                <a:latin typeface="Rockwell" charset="0"/>
              </a:rPr>
              <a:t> 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sz="3000" b="1" dirty="0" smtClean="0">
                <a:latin typeface="Rockwell" charset="0"/>
              </a:rPr>
              <a:t>Take </a:t>
            </a:r>
            <a:r>
              <a:rPr lang="en-US" sz="3000" b="1" dirty="0">
                <a:latin typeface="Rockwell" charset="0"/>
              </a:rPr>
              <a:t>one closed-ended question and change it into an open-ended </a:t>
            </a:r>
            <a:r>
              <a:rPr lang="en-US" sz="3000" b="1" dirty="0" smtClean="0">
                <a:latin typeface="Rockwell" charset="0"/>
              </a:rPr>
              <a:t>question.            </a:t>
            </a:r>
            <a:r>
              <a:rPr lang="en-US" sz="2400" i="1" dirty="0" smtClean="0">
                <a:latin typeface="Rockwell" charset="0"/>
              </a:rPr>
              <a:t>(Divergent Thinking)</a:t>
            </a:r>
          </a:p>
          <a:p>
            <a:pPr marL="514350" indent="-514350" eaLnBrk="1" hangingPunct="1">
              <a:buFont typeface="+mj-lt"/>
              <a:buAutoNum type="arabicPeriod"/>
            </a:pPr>
            <a:endParaRPr lang="en-US" sz="3000" b="1" dirty="0">
              <a:latin typeface="Rockwell" charset="0"/>
            </a:endParaRPr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sz="3000" b="1" dirty="0" smtClean="0">
                <a:latin typeface="Rockwell" charset="0"/>
              </a:rPr>
              <a:t>Take </a:t>
            </a:r>
            <a:r>
              <a:rPr lang="en-US" sz="3000" b="1" dirty="0">
                <a:latin typeface="Rockwell" charset="0"/>
              </a:rPr>
              <a:t>one open-ended question and change it into </a:t>
            </a:r>
            <a:r>
              <a:rPr lang="en-US" sz="3000" b="1" dirty="0" smtClean="0">
                <a:latin typeface="Rockwell" charset="0"/>
              </a:rPr>
              <a:t>a </a:t>
            </a:r>
            <a:r>
              <a:rPr lang="en-US" sz="3000" b="1" dirty="0">
                <a:latin typeface="Rockwell" charset="0"/>
              </a:rPr>
              <a:t>closed-ended </a:t>
            </a:r>
            <a:r>
              <a:rPr lang="en-US" sz="3000" b="1" dirty="0" smtClean="0">
                <a:latin typeface="Rockwell" charset="0"/>
              </a:rPr>
              <a:t>question. </a:t>
            </a:r>
            <a:r>
              <a:rPr lang="en-US" sz="3000" dirty="0" smtClean="0">
                <a:latin typeface="Rockwell" charset="0"/>
              </a:rPr>
              <a:t>            </a:t>
            </a:r>
            <a:r>
              <a:rPr lang="en-US" sz="2400" i="1" dirty="0" smtClean="0">
                <a:latin typeface="Rockwell" charset="0"/>
              </a:rPr>
              <a:t>(Convergent Thinking)</a:t>
            </a:r>
            <a:endParaRPr lang="en-US" sz="2400" i="1" dirty="0">
              <a:latin typeface="Rockwell" charset="0"/>
            </a:endParaRPr>
          </a:p>
          <a:p>
            <a:pPr marL="0" indent="0" eaLnBrk="1" hangingPunct="1">
              <a:buFont typeface="Wingdings" charset="0"/>
              <a:buNone/>
            </a:pPr>
            <a:endParaRPr lang="en-US" sz="3000" b="1" dirty="0">
              <a:latin typeface="Rockwel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91" y="4663784"/>
            <a:ext cx="1608620" cy="16261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>
          <a:xfrm>
            <a:off x="281355" y="298593"/>
            <a:ext cx="8525020" cy="1005840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pPr algn="ctr" eaLnBrk="1" hangingPunct="1"/>
            <a:r>
              <a:rPr lang="en-US" sz="4000" b="1" dirty="0" smtClean="0">
                <a:solidFill>
                  <a:schemeClr val="bg1"/>
                </a:solidFill>
                <a:latin typeface="Rockwell" charset="0"/>
              </a:rPr>
              <a:t>Prioritize Your Questions</a:t>
            </a:r>
            <a:endParaRPr lang="en-US" sz="4000" b="1" dirty="0">
              <a:solidFill>
                <a:schemeClr val="bg1"/>
              </a:solidFill>
              <a:latin typeface="Rockwell" charset="0"/>
            </a:endParaRPr>
          </a:p>
        </p:txBody>
      </p:sp>
      <p:sp>
        <p:nvSpPr>
          <p:cNvPr id="50178" name="Content Placeholder 2"/>
          <p:cNvSpPr>
            <a:spLocks noGrp="1"/>
          </p:cNvSpPr>
          <p:nvPr>
            <p:ph idx="1"/>
          </p:nvPr>
        </p:nvSpPr>
        <p:spPr>
          <a:xfrm>
            <a:off x="281355" y="1440409"/>
            <a:ext cx="8525020" cy="4974459"/>
          </a:xfrm>
          <a:ln w="38100">
            <a:solidFill>
              <a:schemeClr val="tx2"/>
            </a:solidFill>
          </a:ln>
        </p:spPr>
        <p:txBody>
          <a:bodyPr/>
          <a:lstStyle/>
          <a:p>
            <a:pPr marL="0" indent="0" eaLnBrk="1" hangingPunct="1">
              <a:buFont typeface="Wingdings" charset="0"/>
              <a:buNone/>
            </a:pPr>
            <a:r>
              <a:rPr lang="en-US" sz="3000" b="1" dirty="0" smtClean="0">
                <a:latin typeface="Rockwell" charset="0"/>
              </a:rPr>
              <a:t> </a:t>
            </a:r>
          </a:p>
          <a:p>
            <a:pPr marL="0" indent="0" eaLnBrk="1" hangingPunct="1">
              <a:buFont typeface="Wingdings" charset="0"/>
              <a:buNone/>
            </a:pPr>
            <a:endParaRPr lang="en-US" sz="3000" b="1" dirty="0">
              <a:latin typeface="Rockwel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061" y="4676226"/>
            <a:ext cx="1608620" cy="16261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4578" y="1665480"/>
            <a:ext cx="70903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b="1" dirty="0">
                <a:latin typeface="Rockwell"/>
              </a:rPr>
              <a:t>Review your list of </a:t>
            </a:r>
            <a:r>
              <a:rPr lang="en-US" sz="3200" b="1" dirty="0" smtClean="0">
                <a:latin typeface="Rockwell"/>
              </a:rPr>
              <a:t>questions</a:t>
            </a:r>
          </a:p>
          <a:p>
            <a:r>
              <a:rPr lang="en-US" sz="3200" b="1" dirty="0" smtClean="0">
                <a:latin typeface="Rockwell"/>
              </a:rPr>
              <a:t> </a:t>
            </a:r>
            <a:endParaRPr lang="en-US" sz="2000" b="1" dirty="0">
              <a:latin typeface="Rockwell"/>
            </a:endParaRPr>
          </a:p>
          <a:p>
            <a:r>
              <a:rPr lang="en-US" sz="3200" b="1" dirty="0" smtClean="0">
                <a:latin typeface="Rockwell"/>
              </a:rPr>
              <a:t>2. Choose </a:t>
            </a:r>
            <a:r>
              <a:rPr lang="en-US" sz="3200" b="1" dirty="0">
                <a:latin typeface="Rockwell"/>
              </a:rPr>
              <a:t>the three questions you </a:t>
            </a:r>
            <a:r>
              <a:rPr lang="en-US" sz="3200" b="1" dirty="0" smtClean="0">
                <a:latin typeface="Rockwell"/>
              </a:rPr>
              <a:t>	 	consider </a:t>
            </a:r>
            <a:r>
              <a:rPr lang="en-US" sz="3200" b="1" dirty="0">
                <a:latin typeface="Rockwell"/>
              </a:rPr>
              <a:t>most important </a:t>
            </a:r>
            <a:endParaRPr lang="en-US" sz="3200" b="1" dirty="0" smtClean="0">
              <a:latin typeface="Rockwell"/>
            </a:endParaRPr>
          </a:p>
          <a:p>
            <a:endParaRPr lang="en-US" sz="3200" b="1" dirty="0">
              <a:latin typeface="Rockwell"/>
            </a:endParaRPr>
          </a:p>
          <a:p>
            <a:r>
              <a:rPr lang="en-US" sz="3200" b="1" dirty="0" smtClean="0">
                <a:latin typeface="Rockwell"/>
              </a:rPr>
              <a:t>3. While </a:t>
            </a:r>
            <a:r>
              <a:rPr lang="en-US" sz="3200" b="1" dirty="0">
                <a:latin typeface="Rockwell"/>
              </a:rPr>
              <a:t>prioritizing, think about </a:t>
            </a:r>
            <a:r>
              <a:rPr lang="en-US" sz="3200" b="1" dirty="0" smtClean="0">
                <a:latin typeface="Rockwell"/>
              </a:rPr>
              <a:t>the         	Q-Focus </a:t>
            </a:r>
            <a:endParaRPr lang="en-US" sz="3200" b="1" dirty="0">
              <a:latin typeface="Rockwell"/>
            </a:endParaRPr>
          </a:p>
          <a:p>
            <a:pPr marL="514350" indent="-514350">
              <a:buFont typeface="+mj-lt"/>
              <a:buAutoNum type="arabicPeriod"/>
            </a:pPr>
            <a:endParaRPr lang="en-US" sz="3200" b="1" dirty="0">
              <a:latin typeface="Rockwell"/>
            </a:endParaRPr>
          </a:p>
          <a:p>
            <a:pPr marL="514350" indent="-514350">
              <a:buFont typeface="+mj-lt"/>
              <a:buAutoNum type="arabicPeriod"/>
            </a:pPr>
            <a:endParaRPr lang="en-US" sz="3200" b="1" dirty="0">
              <a:latin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68222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>
          <a:xfrm>
            <a:off x="281355" y="298593"/>
            <a:ext cx="8525020" cy="1005840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pPr algn="ctr" eaLnBrk="1" hangingPunct="1"/>
            <a:r>
              <a:rPr lang="en-US" sz="4000" b="1" dirty="0" smtClean="0">
                <a:solidFill>
                  <a:schemeClr val="bg1"/>
                </a:solidFill>
                <a:latin typeface="Rockwell" charset="0"/>
              </a:rPr>
              <a:t>Share Your Questions</a:t>
            </a:r>
            <a:endParaRPr lang="en-US" sz="4000" b="1" dirty="0">
              <a:solidFill>
                <a:schemeClr val="bg1"/>
              </a:solidFill>
              <a:latin typeface="Rockwell" charset="0"/>
            </a:endParaRPr>
          </a:p>
        </p:txBody>
      </p:sp>
      <p:sp>
        <p:nvSpPr>
          <p:cNvPr id="50178" name="Content Placeholder 2"/>
          <p:cNvSpPr>
            <a:spLocks noGrp="1"/>
          </p:cNvSpPr>
          <p:nvPr>
            <p:ph idx="1"/>
          </p:nvPr>
        </p:nvSpPr>
        <p:spPr>
          <a:xfrm>
            <a:off x="281355" y="1440409"/>
            <a:ext cx="8525020" cy="4974459"/>
          </a:xfrm>
          <a:ln w="38100">
            <a:solidFill>
              <a:schemeClr val="tx2"/>
            </a:solidFill>
          </a:ln>
        </p:spPr>
        <p:txBody>
          <a:bodyPr/>
          <a:lstStyle/>
          <a:p>
            <a:pPr marL="0" indent="0" eaLnBrk="1" hangingPunct="1">
              <a:buFont typeface="Wingdings" charset="0"/>
              <a:buNone/>
            </a:pPr>
            <a:r>
              <a:rPr lang="en-US" sz="3000" b="1" dirty="0" smtClean="0">
                <a:latin typeface="Rockwell" charset="0"/>
              </a:rPr>
              <a:t> </a:t>
            </a:r>
          </a:p>
          <a:p>
            <a:pPr marL="0" indent="0" eaLnBrk="1" hangingPunct="1">
              <a:buFont typeface="Wingdings" charset="0"/>
              <a:buNone/>
            </a:pPr>
            <a:endParaRPr lang="en-US" sz="3000" b="1" dirty="0">
              <a:latin typeface="Rockwel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764" y="3432043"/>
            <a:ext cx="1608620" cy="162610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9647" y="1665480"/>
            <a:ext cx="801973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Wingdings" charset="0"/>
              <a:buAutoNum type="arabicPeriod"/>
              <a:defRPr/>
            </a:pPr>
            <a:r>
              <a:rPr lang="en-US" sz="3200" b="1" dirty="0">
                <a:latin typeface="Rockwell" charset="0"/>
              </a:rPr>
              <a:t>Your three priority questions and their numbers in your original sequence.</a:t>
            </a:r>
          </a:p>
          <a:p>
            <a:pPr marL="514350" indent="-514350">
              <a:buFont typeface="Wingdings" charset="0"/>
              <a:buAutoNum type="arabicPeriod"/>
              <a:defRPr/>
            </a:pPr>
            <a:r>
              <a:rPr lang="en-US" sz="3200" b="1" dirty="0">
                <a:latin typeface="Rockwell" charset="0"/>
              </a:rPr>
              <a:t>Rationale for choosing priority questions.</a:t>
            </a:r>
          </a:p>
          <a:p>
            <a:pPr>
              <a:defRPr/>
            </a:pPr>
            <a:endParaRPr lang="en-US" sz="3200" b="1" dirty="0">
              <a:latin typeface="Rockwell" charset="0"/>
            </a:endParaRPr>
          </a:p>
          <a:p>
            <a:pPr>
              <a:defRPr/>
            </a:pPr>
            <a:r>
              <a:rPr lang="en-US" sz="3200" b="1" dirty="0">
                <a:latin typeface="Rockwell" charset="0"/>
              </a:rPr>
              <a:t>THEN:</a:t>
            </a:r>
          </a:p>
          <a:p>
            <a:pPr marL="514350" indent="-514350">
              <a:buFont typeface="Wingdings" charset="0"/>
              <a:buAutoNum type="arabicPeriod"/>
              <a:defRPr/>
            </a:pPr>
            <a:r>
              <a:rPr lang="en-US" sz="3200" b="1" dirty="0">
                <a:latin typeface="Rockwell" charset="0"/>
              </a:rPr>
              <a:t>Create a TABLE LIST of QUESTIONS from your shared priority questions.</a:t>
            </a:r>
          </a:p>
        </p:txBody>
      </p:sp>
    </p:spTree>
    <p:extLst>
      <p:ext uri="{BB962C8B-B14F-4D97-AF65-F5344CB8AC3E}">
        <p14:creationId xmlns:p14="http://schemas.microsoft.com/office/powerpoint/2010/main" val="327220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5" t="5850" r="13202" b="10549"/>
          <a:stretch/>
        </p:blipFill>
        <p:spPr bwMode="auto">
          <a:xfrm>
            <a:off x="0" y="0"/>
            <a:ext cx="9144000" cy="6852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4147" y="152400"/>
            <a:ext cx="7772400" cy="1470025"/>
          </a:xfrm>
          <a:noFill/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Remembering Pearl Harbor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6553200"/>
            <a:ext cx="6172200" cy="284026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en-US" sz="1400" b="1" dirty="0"/>
              <a:t>(Franklin D. Roosevelt Library, NLR-PHOCO-A-8150(29))</a:t>
            </a:r>
            <a:endParaRPr lang="en-US" sz="1400" dirty="0"/>
          </a:p>
        </p:txBody>
      </p:sp>
      <p:pic>
        <p:nvPicPr>
          <p:cNvPr id="4" name="Sad war s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600" y="62484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34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1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6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4837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"/>
            <a:ext cx="9266238" cy="684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847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20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3"/>
          <a:stretch/>
        </p:blipFill>
        <p:spPr bwMode="auto">
          <a:xfrm>
            <a:off x="0" y="0"/>
            <a:ext cx="9144000" cy="6853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8102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3063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846"/>
            <a:ext cx="9144000" cy="6839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8777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66"/>
            <a:ext cx="9144000" cy="6843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49657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373</Words>
  <Application>Microsoft Office PowerPoint</Application>
  <PresentationFormat>On-screen Show (4:3)</PresentationFormat>
  <Paragraphs>74</Paragraphs>
  <Slides>15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ＭＳ Ｐゴシック</vt:lpstr>
      <vt:lpstr>ＭＳ Ｐゴシック</vt:lpstr>
      <vt:lpstr>Arial</vt:lpstr>
      <vt:lpstr>Calibri</vt:lpstr>
      <vt:lpstr>Helvetica</vt:lpstr>
      <vt:lpstr>Rockwell</vt:lpstr>
      <vt:lpstr>Wingdings</vt:lpstr>
      <vt:lpstr>Office Theme</vt:lpstr>
      <vt:lpstr>2_Office Theme</vt:lpstr>
      <vt:lpstr>Questions that matter in the social studies classroom.</vt:lpstr>
      <vt:lpstr>Remembering Pearl Harbor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Produce Your Questions </vt:lpstr>
      <vt:lpstr>Improve Your Questions</vt:lpstr>
      <vt:lpstr>Prioritize Your Questions</vt:lpstr>
      <vt:lpstr>Share Your Questions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Questions that matter in the social studies classroom.</dc:title>
  <dc:creator>Kadi Ralston</dc:creator>
  <cp:lastModifiedBy>Mullins, Carole</cp:lastModifiedBy>
  <cp:revision>46</cp:revision>
  <dcterms:created xsi:type="dcterms:W3CDTF">2014-10-26T13:11:45Z</dcterms:created>
  <dcterms:modified xsi:type="dcterms:W3CDTF">2016-06-16T16:07:24Z</dcterms:modified>
</cp:coreProperties>
</file>