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52"/>
  </p:notesMasterIdLst>
  <p:sldIdLst>
    <p:sldId id="279" r:id="rId4"/>
    <p:sldId id="284" r:id="rId5"/>
    <p:sldId id="283" r:id="rId6"/>
    <p:sldId id="317" r:id="rId7"/>
    <p:sldId id="310" r:id="rId8"/>
    <p:sldId id="307" r:id="rId9"/>
    <p:sldId id="286" r:id="rId10"/>
    <p:sldId id="287" r:id="rId11"/>
    <p:sldId id="304" r:id="rId12"/>
    <p:sldId id="306" r:id="rId13"/>
    <p:sldId id="289" r:id="rId14"/>
    <p:sldId id="256" r:id="rId15"/>
    <p:sldId id="264" r:id="rId16"/>
    <p:sldId id="269" r:id="rId17"/>
    <p:sldId id="272" r:id="rId18"/>
    <p:sldId id="311" r:id="rId19"/>
    <p:sldId id="312" r:id="rId20"/>
    <p:sldId id="313" r:id="rId21"/>
    <p:sldId id="314" r:id="rId22"/>
    <p:sldId id="315" r:id="rId23"/>
    <p:sldId id="266" r:id="rId24"/>
    <p:sldId id="267" r:id="rId25"/>
    <p:sldId id="257" r:id="rId26"/>
    <p:sldId id="259" r:id="rId27"/>
    <p:sldId id="261" r:id="rId28"/>
    <p:sldId id="308" r:id="rId29"/>
    <p:sldId id="309" r:id="rId30"/>
    <p:sldId id="273" r:id="rId31"/>
    <p:sldId id="263" r:id="rId32"/>
    <p:sldId id="275" r:id="rId33"/>
    <p:sldId id="274" r:id="rId34"/>
    <p:sldId id="276" r:id="rId35"/>
    <p:sldId id="290" r:id="rId36"/>
    <p:sldId id="318" r:id="rId37"/>
    <p:sldId id="319" r:id="rId38"/>
    <p:sldId id="291" r:id="rId39"/>
    <p:sldId id="292" r:id="rId40"/>
    <p:sldId id="293" r:id="rId41"/>
    <p:sldId id="294" r:id="rId42"/>
    <p:sldId id="295" r:id="rId43"/>
    <p:sldId id="296" r:id="rId44"/>
    <p:sldId id="297" r:id="rId45"/>
    <p:sldId id="298" r:id="rId46"/>
    <p:sldId id="300" r:id="rId47"/>
    <p:sldId id="302" r:id="rId48"/>
    <p:sldId id="316" r:id="rId49"/>
    <p:sldId id="303" r:id="rId50"/>
    <p:sldId id="30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01" autoAdjust="0"/>
  </p:normalViewPr>
  <p:slideViewPr>
    <p:cSldViewPr snapToGrid="0" snapToObjects="1">
      <p:cViewPr>
        <p:scale>
          <a:sx n="60" d="100"/>
          <a:sy n="60" d="100"/>
        </p:scale>
        <p:origin x="-210" y="5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en-US"/>
        </a:p>
      </dgm:t>
    </dgm:pt>
    <dgm:pt modelId="{4DF9FE7B-F642-4898-A360-D4E3814E1A3D}">
      <dgm:prSet phldrT="[Text]" custT="1"/>
      <dgm:spPr>
        <a:solidFill>
          <a:schemeClr val="tx1"/>
        </a:solidFill>
        <a:ln>
          <a:solidFill>
            <a:schemeClr val="tx1"/>
          </a:solidFill>
        </a:ln>
      </dgm:spPr>
      <dgm:t>
        <a:bodyPr/>
        <a:lstStyle/>
        <a:p>
          <a:r>
            <a:rPr lang="en-US" sz="3200" b="1" dirty="0" smtClean="0"/>
            <a:t>Room 1</a:t>
          </a:r>
          <a:endParaRPr lang="en-US" sz="3200" b="1"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custT="1"/>
      <dgm:spPr>
        <a:ln>
          <a:solidFill>
            <a:schemeClr val="tx1"/>
          </a:solidFill>
        </a:ln>
      </dgm:spPr>
      <dgm:t>
        <a:bodyPr/>
        <a:lstStyle/>
        <a:p>
          <a:r>
            <a:rPr lang="en-US" sz="3200" b="1" dirty="0" smtClean="0"/>
            <a:t>Grades K-5</a:t>
          </a:r>
          <a:endParaRPr lang="en-US" sz="3200" b="1" dirty="0"/>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3929B1E1-4BC4-4C73-ABE8-27CEF96A3652}">
      <dgm:prSet phldrT="[Text]" custT="1"/>
      <dgm:spPr>
        <a:solidFill>
          <a:schemeClr val="tx1"/>
        </a:solidFill>
        <a:ln>
          <a:solidFill>
            <a:schemeClr val="tx1"/>
          </a:solidFill>
        </a:ln>
      </dgm:spPr>
      <dgm:t>
        <a:bodyPr/>
        <a:lstStyle/>
        <a:p>
          <a:r>
            <a:rPr lang="en-US" sz="3200" b="1" dirty="0" smtClean="0"/>
            <a:t>Room 2</a:t>
          </a:r>
          <a:endParaRPr lang="en-US" sz="3200" b="1" dirty="0"/>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custT="1"/>
      <dgm:spPr>
        <a:ln>
          <a:solidFill>
            <a:schemeClr val="tx1"/>
          </a:solidFill>
        </a:ln>
      </dgm:spPr>
      <dgm:t>
        <a:bodyPr/>
        <a:lstStyle/>
        <a:p>
          <a:r>
            <a:rPr lang="en-US" sz="3200" b="1" dirty="0" smtClean="0"/>
            <a:t>Grades 6-8</a:t>
          </a:r>
          <a:endParaRPr lang="en-US" sz="3200" b="1" dirty="0"/>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60CDF8D0-D4FC-4467-A51E-79C5A58B0B2C}">
      <dgm:prSet phldrT="[Text]" custT="1"/>
      <dgm:spPr>
        <a:solidFill>
          <a:schemeClr val="tx1"/>
        </a:solidFill>
        <a:ln>
          <a:solidFill>
            <a:schemeClr val="tx1"/>
          </a:solidFill>
        </a:ln>
      </dgm:spPr>
      <dgm:t>
        <a:bodyPr/>
        <a:lstStyle/>
        <a:p>
          <a:endParaRPr lang="en-US" sz="3200" b="1" dirty="0" smtClean="0"/>
        </a:p>
        <a:p>
          <a:endParaRPr lang="en-US" sz="3200" b="1" dirty="0" smtClean="0"/>
        </a:p>
        <a:p>
          <a:r>
            <a:rPr lang="en-US" sz="3200" b="1" dirty="0" smtClean="0"/>
            <a:t>Main Room</a:t>
          </a:r>
        </a:p>
        <a:p>
          <a:endParaRPr lang="en-US" sz="3200" b="1" dirty="0" smtClean="0"/>
        </a:p>
        <a:p>
          <a:endParaRPr lang="en-US" sz="3200" b="1" dirty="0"/>
        </a:p>
      </dgm: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50629C12-7464-4473-ADEF-1A284F8A9957}">
      <dgm:prSet phldrT="[Text]" custT="1"/>
      <dgm:spPr>
        <a:ln>
          <a:solidFill>
            <a:schemeClr val="tx1"/>
          </a:solidFill>
        </a:ln>
      </dgm:spPr>
      <dgm:t>
        <a:bodyPr/>
        <a:lstStyle/>
        <a:p>
          <a:r>
            <a:rPr lang="en-US" sz="3200" b="1" dirty="0" smtClean="0"/>
            <a:t>Grades 9-12</a:t>
          </a:r>
          <a:endParaRPr lang="en-US" sz="3200" b="1"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FDCDBEC9-AE1E-4CCE-8B41-5987589A0003}" type="pres">
      <dgm:prSet presAssocID="{3F442EA2-39BA-4C9A-AD59-755D4917D532}" presName="diagram" presStyleCnt="0">
        <dgm:presLayoutVars>
          <dgm:dir/>
          <dgm:animLvl val="lvl"/>
          <dgm:resizeHandles val="exact"/>
        </dgm:presLayoutVars>
      </dgm:prSet>
      <dgm:spPr/>
      <dgm:t>
        <a:bodyPr/>
        <a:lstStyle/>
        <a:p>
          <a:endParaRPr lang="en-US"/>
        </a:p>
      </dgm:t>
    </dgm:pt>
    <dgm:pt modelId="{432A7EC1-BAFC-4840-87C4-5C97AF04A681}" type="pres">
      <dgm:prSet presAssocID="{4DF9FE7B-F642-4898-A360-D4E3814E1A3D}" presName="compNode" presStyleCnt="0"/>
      <dgm:spPr/>
    </dgm:pt>
    <dgm:pt modelId="{C54D567C-AB1B-4B32-9E69-AAB5C7D5E02D}" type="pres">
      <dgm:prSet presAssocID="{4DF9FE7B-F642-4898-A360-D4E3814E1A3D}" presName="childRect" presStyleLbl="bgAcc1" presStyleIdx="0" presStyleCnt="3" custScaleX="165238" custLinFactNeighborX="-52240" custLinFactNeighborY="3329">
        <dgm:presLayoutVars>
          <dgm:bulletEnabled val="1"/>
        </dgm:presLayoutVars>
      </dgm:prSet>
      <dgm:spPr/>
      <dgm:t>
        <a:bodyPr/>
        <a:lstStyle/>
        <a:p>
          <a:endParaRPr lang="en-US"/>
        </a:p>
      </dgm:t>
    </dgm:pt>
    <dgm:pt modelId="{5F336156-CAC1-48D1-84FE-C7FFBB03E175}" type="pres">
      <dgm:prSet presAssocID="{4DF9FE7B-F642-4898-A360-D4E3814E1A3D}" presName="parentText" presStyleLbl="node1" presStyleIdx="0" presStyleCnt="0">
        <dgm:presLayoutVars>
          <dgm:chMax val="0"/>
          <dgm:bulletEnabled val="1"/>
        </dgm:presLayoutVars>
      </dgm:prSet>
      <dgm:spPr/>
      <dgm:t>
        <a:bodyPr/>
        <a:lstStyle/>
        <a:p>
          <a:endParaRPr lang="en-US"/>
        </a:p>
      </dgm:t>
    </dgm:pt>
    <dgm:pt modelId="{45661FA1-9E63-4924-A04A-3ECD0C156A3C}" type="pres">
      <dgm:prSet presAssocID="{4DF9FE7B-F642-4898-A360-D4E3814E1A3D}" presName="parentRect" presStyleLbl="alignNode1" presStyleIdx="0" presStyleCnt="3" custScaleX="164233" custScaleY="238167" custLinFactNeighborX="-51598" custLinFactNeighborY="46481"/>
      <dgm:spPr/>
      <dgm:t>
        <a:bodyPr/>
        <a:lstStyle/>
        <a:p>
          <a:endParaRPr lang="en-US"/>
        </a:p>
      </dgm:t>
    </dgm:pt>
    <dgm:pt modelId="{E78F0B5A-A83D-45A2-824A-4CCE3CDF5660}" type="pres">
      <dgm:prSet presAssocID="{4DF9FE7B-F642-4898-A360-D4E3814E1A3D}" presName="adorn" presStyleLbl="fgAccFollowNode1" presStyleIdx="0" presStyleCnt="3" custScaleX="222949" custScaleY="209192" custLinFactX="-53579" custLinFactNeighborX="-100000" custLinFactNeighborY="-72244"/>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DD04628D-DF17-44C0-A86B-E8801F21374E}" type="pres">
      <dgm:prSet presAssocID="{43C18EFF-81FC-4D70-8C6B-E95FF3730413}" presName="sibTrans" presStyleLbl="sibTrans2D1" presStyleIdx="0" presStyleCnt="0"/>
      <dgm:spPr/>
      <dgm:t>
        <a:bodyPr/>
        <a:lstStyle/>
        <a:p>
          <a:endParaRPr lang="en-US"/>
        </a:p>
      </dgm:t>
    </dgm:pt>
    <dgm:pt modelId="{662C1C69-AA06-4EEC-AFB7-E59E1540B13C}" type="pres">
      <dgm:prSet presAssocID="{3929B1E1-4BC4-4C73-ABE8-27CEF96A3652}" presName="compNode" presStyleCnt="0"/>
      <dgm:spPr/>
    </dgm:pt>
    <dgm:pt modelId="{7BE8BC53-A2D4-4A39-9862-F214FFEBB084}" type="pres">
      <dgm:prSet presAssocID="{3929B1E1-4BC4-4C73-ABE8-27CEF96A3652}" presName="childRect" presStyleLbl="bgAcc1" presStyleIdx="1" presStyleCnt="3" custScaleX="161094" custLinFactNeighborX="-2697" custLinFactNeighborY="4972">
        <dgm:presLayoutVars>
          <dgm:bulletEnabled val="1"/>
        </dgm:presLayoutVars>
      </dgm:prSet>
      <dgm:spPr/>
      <dgm:t>
        <a:bodyPr/>
        <a:lstStyle/>
        <a:p>
          <a:endParaRPr lang="en-US"/>
        </a:p>
      </dgm:t>
    </dgm:pt>
    <dgm:pt modelId="{71F5E178-8651-4F82-9348-9E9388196B13}" type="pres">
      <dgm:prSet presAssocID="{3929B1E1-4BC4-4C73-ABE8-27CEF96A3652}" presName="parentText" presStyleLbl="node1" presStyleIdx="0" presStyleCnt="0">
        <dgm:presLayoutVars>
          <dgm:chMax val="0"/>
          <dgm:bulletEnabled val="1"/>
        </dgm:presLayoutVars>
      </dgm:prSet>
      <dgm:spPr/>
      <dgm:t>
        <a:bodyPr/>
        <a:lstStyle/>
        <a:p>
          <a:endParaRPr lang="en-US"/>
        </a:p>
      </dgm:t>
    </dgm:pt>
    <dgm:pt modelId="{3D87F9EC-0EF2-4E1F-832B-F5A0B6E57823}" type="pres">
      <dgm:prSet presAssocID="{3929B1E1-4BC4-4C73-ABE8-27CEF96A3652}" presName="parentRect" presStyleLbl="alignNode1" presStyleIdx="1" presStyleCnt="3" custScaleX="162683" custScaleY="241585" custLinFactNeighborX="-686" custLinFactNeighborY="48180"/>
      <dgm:spPr/>
      <dgm:t>
        <a:bodyPr/>
        <a:lstStyle/>
        <a:p>
          <a:endParaRPr lang="en-US"/>
        </a:p>
      </dgm:t>
    </dgm:pt>
    <dgm:pt modelId="{42C06BBC-9A5D-40A3-80D0-B4B1C29C72EA}" type="pres">
      <dgm:prSet presAssocID="{3929B1E1-4BC4-4C73-ABE8-27CEF96A3652}" presName="adorn" presStyleLbl="fgAccFollowNode1" presStyleIdx="1" presStyleCnt="3" custScaleX="207088" custScaleY="194504" custLinFactNeighborX="-5558" custLinFactNeighborY="-63384"/>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121106E9-CECD-433B-B681-765D3F1D95D5}" type="pres">
      <dgm:prSet presAssocID="{19BA0C22-38BB-4E9F-89D5-0FF5FF9F12CE}" presName="sibTrans" presStyleLbl="sibTrans2D1" presStyleIdx="0" presStyleCnt="0"/>
      <dgm:spPr/>
      <dgm:t>
        <a:bodyPr/>
        <a:lstStyle/>
        <a:p>
          <a:endParaRPr lang="en-US"/>
        </a:p>
      </dgm:t>
    </dgm:pt>
    <dgm:pt modelId="{5F93E55B-BC5E-4F31-AD6B-7E82906227C4}" type="pres">
      <dgm:prSet presAssocID="{60CDF8D0-D4FC-4467-A51E-79C5A58B0B2C}" presName="compNode" presStyleCnt="0"/>
      <dgm:spPr/>
    </dgm:pt>
    <dgm:pt modelId="{B40B5973-13D1-43F0-90B1-9C8B02C03C7E}" type="pres">
      <dgm:prSet presAssocID="{60CDF8D0-D4FC-4467-A51E-79C5A58B0B2C}" presName="childRect" presStyleLbl="bgAcc1" presStyleIdx="2" presStyleCnt="3" custScaleX="183872" custScaleY="127776" custLinFactNeighborX="-3684" custLinFactNeighborY="13248">
        <dgm:presLayoutVars>
          <dgm:bulletEnabled val="1"/>
        </dgm:presLayoutVars>
      </dgm:prSet>
      <dgm:spPr/>
      <dgm:t>
        <a:bodyPr/>
        <a:lstStyle/>
        <a:p>
          <a:endParaRPr lang="en-US"/>
        </a:p>
      </dgm:t>
    </dgm:pt>
    <dgm:pt modelId="{9342E10C-66CE-479D-9AA9-FB842E94BE5E}" type="pres">
      <dgm:prSet presAssocID="{60CDF8D0-D4FC-4467-A51E-79C5A58B0B2C}" presName="parentText" presStyleLbl="node1" presStyleIdx="0" presStyleCnt="0">
        <dgm:presLayoutVars>
          <dgm:chMax val="0"/>
          <dgm:bulletEnabled val="1"/>
        </dgm:presLayoutVars>
      </dgm:prSet>
      <dgm:spPr/>
      <dgm:t>
        <a:bodyPr/>
        <a:lstStyle/>
        <a:p>
          <a:endParaRPr lang="en-US"/>
        </a:p>
      </dgm:t>
    </dgm:pt>
    <dgm:pt modelId="{C3EC0D71-47EC-472A-81C7-75FF8C96610F}" type="pres">
      <dgm:prSet presAssocID="{60CDF8D0-D4FC-4467-A51E-79C5A58B0B2C}" presName="parentRect" presStyleLbl="alignNode1" presStyleIdx="2" presStyleCnt="3" custScaleX="188642" custScaleY="238981" custLinFactNeighborX="-156" custLinFactNeighborY="2442"/>
      <dgm:spPr/>
      <dgm:t>
        <a:bodyPr/>
        <a:lstStyle/>
        <a:p>
          <a:endParaRPr lang="en-US"/>
        </a:p>
      </dgm:t>
    </dgm:pt>
    <dgm:pt modelId="{B1C3D5B3-1A6B-499A-A97F-D66357BF68B3}" type="pres">
      <dgm:prSet presAssocID="{60CDF8D0-D4FC-4467-A51E-79C5A58B0B2C}" presName="adorn" presStyleLbl="fgAccFollowNode1" presStyleIdx="2" presStyleCnt="3" custScaleX="240531" custScaleY="185042" custLinFactNeighborX="-25861" custLinFactNeighborY="-7147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Lst>
  <dgm:cxnLst>
    <dgm:cxn modelId="{9DA2F94E-3E04-43A5-8FA9-DD52B2EAA7BB}" type="presOf" srcId="{4DF9FE7B-F642-4898-A360-D4E3814E1A3D}" destId="{5F336156-CAC1-48D1-84FE-C7FFBB03E175}" srcOrd="0" destOrd="0" presId="urn:microsoft.com/office/officeart/2005/8/layout/bList2"/>
    <dgm:cxn modelId="{F315CE54-4CBC-44A7-BBE9-D43AED709FFF}" type="presOf" srcId="{99E0600D-9954-43F4-8926-13B8777FAAA1}" destId="{7BE8BC53-A2D4-4A39-9862-F214FFEBB084}" srcOrd="0" destOrd="0" presId="urn:microsoft.com/office/officeart/2005/8/layout/bList2"/>
    <dgm:cxn modelId="{1D32FCC9-657C-4348-9C0D-52115D559FEB}" srcId="{60CDF8D0-D4FC-4467-A51E-79C5A58B0B2C}" destId="{50629C12-7464-4473-ADEF-1A284F8A9957}" srcOrd="0" destOrd="0" parTransId="{9D1CB46C-0CFA-4B27-9224-267431FBD094}" sibTransId="{4576BCC5-0598-4332-A2E7-87AC3ADD4EB8}"/>
    <dgm:cxn modelId="{36D352F4-57ED-4EA0-87CB-F880784430C4}" type="presOf" srcId="{60CDF8D0-D4FC-4467-A51E-79C5A58B0B2C}" destId="{C3EC0D71-47EC-472A-81C7-75FF8C96610F}" srcOrd="1" destOrd="0" presId="urn:microsoft.com/office/officeart/2005/8/layout/bList2"/>
    <dgm:cxn modelId="{AABBF025-EDB2-47D5-A178-59EE034A059A}" type="presOf" srcId="{3929B1E1-4BC4-4C73-ABE8-27CEF96A3652}" destId="{71F5E178-8651-4F82-9348-9E9388196B13}" srcOrd="0" destOrd="0" presId="urn:microsoft.com/office/officeart/2005/8/layout/bList2"/>
    <dgm:cxn modelId="{0C62A45F-FB61-43BB-A061-F02E0B14AD52}" type="presOf" srcId="{60CDF8D0-D4FC-4467-A51E-79C5A58B0B2C}" destId="{9342E10C-66CE-479D-9AA9-FB842E94BE5E}" srcOrd="0" destOrd="0" presId="urn:microsoft.com/office/officeart/2005/8/layout/bList2"/>
    <dgm:cxn modelId="{7BD53FEC-F957-4352-93B0-51EBD00B5EB0}" type="presOf" srcId="{43C18EFF-81FC-4D70-8C6B-E95FF3730413}" destId="{DD04628D-DF17-44C0-A86B-E8801F21374E}" srcOrd="0" destOrd="0" presId="urn:microsoft.com/office/officeart/2005/8/layout/bList2"/>
    <dgm:cxn modelId="{BACAF8D5-2690-4D72-85FB-934C5B7C7C29}" type="presOf" srcId="{3F442EA2-39BA-4C9A-AD59-755D4917D532}" destId="{FDCDBEC9-AE1E-4CCE-8B41-5987589A0003}" srcOrd="0" destOrd="0" presId="urn:microsoft.com/office/officeart/2005/8/layout/bList2"/>
    <dgm:cxn modelId="{2BA65DEC-E719-4ED3-8135-48349D42DD04}" srcId="{3F442EA2-39BA-4C9A-AD59-755D4917D532}" destId="{60CDF8D0-D4FC-4467-A51E-79C5A58B0B2C}" srcOrd="2" destOrd="0" parTransId="{E12A269F-AB82-486A-9077-80F2BBBE48C2}" sibTransId="{3F7FD59D-A716-4310-A89A-AB6F740D9FFF}"/>
    <dgm:cxn modelId="{59F5B54E-85F7-470F-8CCF-85590BDEA2B0}" type="presOf" srcId="{3929B1E1-4BC4-4C73-ABE8-27CEF96A3652}" destId="{3D87F9EC-0EF2-4E1F-832B-F5A0B6E57823}" srcOrd="1" destOrd="0" presId="urn:microsoft.com/office/officeart/2005/8/layout/bList2"/>
    <dgm:cxn modelId="{656BBB07-04A1-4D3E-A074-F043A7EE87D5}" type="presOf" srcId="{EFF2750D-B4B3-474C-8B62-8B638DC31F7E}" destId="{C54D567C-AB1B-4B32-9E69-AAB5C7D5E02D}" srcOrd="0" destOrd="0" presId="urn:microsoft.com/office/officeart/2005/8/layout/bList2"/>
    <dgm:cxn modelId="{1339090C-9A95-4C05-841C-FA3AF987601B}" srcId="{3F442EA2-39BA-4C9A-AD59-755D4917D532}" destId="{3929B1E1-4BC4-4C73-ABE8-27CEF96A3652}" srcOrd="1" destOrd="0" parTransId="{F356CC76-9117-4B79-A270-BBBAFD3E9C79}" sibTransId="{19BA0C22-38BB-4E9F-89D5-0FF5FF9F12CE}"/>
    <dgm:cxn modelId="{E93CF983-6CF3-4D40-AA6C-4F6B23118CE3}" type="presOf" srcId="{19BA0C22-38BB-4E9F-89D5-0FF5FF9F12CE}" destId="{121106E9-CECD-433B-B681-765D3F1D95D5}" srcOrd="0" destOrd="0" presId="urn:microsoft.com/office/officeart/2005/8/layout/bList2"/>
    <dgm:cxn modelId="{EBD8BE8D-6018-43E2-B081-034BB5656EB6}" srcId="{3F442EA2-39BA-4C9A-AD59-755D4917D532}" destId="{4DF9FE7B-F642-4898-A360-D4E3814E1A3D}" srcOrd="0" destOrd="0" parTransId="{1C10F06D-860A-4604-A7AD-02E614FE3976}" sibTransId="{43C18EFF-81FC-4D70-8C6B-E95FF3730413}"/>
    <dgm:cxn modelId="{60ADBF96-8554-40F9-BA5B-D3083AC020A5}" type="presOf" srcId="{4DF9FE7B-F642-4898-A360-D4E3814E1A3D}" destId="{45661FA1-9E63-4924-A04A-3ECD0C156A3C}" srcOrd="1" destOrd="0" presId="urn:microsoft.com/office/officeart/2005/8/layout/bList2"/>
    <dgm:cxn modelId="{0DBE762F-4190-4422-A59D-8F78FFC6394B}" type="presOf" srcId="{50629C12-7464-4473-ADEF-1A284F8A9957}" destId="{B40B5973-13D1-43F0-90B1-9C8B02C03C7E}" srcOrd="0" destOrd="0" presId="urn:microsoft.com/office/officeart/2005/8/layout/bList2"/>
    <dgm:cxn modelId="{A058DDA2-48CA-4E5B-B389-F71A59C262B0}" srcId="{4DF9FE7B-F642-4898-A360-D4E3814E1A3D}" destId="{EFF2750D-B4B3-474C-8B62-8B638DC31F7E}" srcOrd="0" destOrd="0" parTransId="{AEBC78E6-CDDC-4C8F-A157-3C51E907FACD}" sibTransId="{75C067D7-FCD2-4969-8F27-4BBDA88E75ED}"/>
    <dgm:cxn modelId="{09FCCB9D-A30A-4326-970E-26252D39327F}" srcId="{3929B1E1-4BC4-4C73-ABE8-27CEF96A3652}" destId="{99E0600D-9954-43F4-8926-13B8777FAAA1}" srcOrd="0" destOrd="0" parTransId="{BE23F476-2C5C-42ED-BF2B-CD5FC7ADDDF6}" sibTransId="{C44937DC-4907-4769-AA8B-1B3E7391D7B0}"/>
    <dgm:cxn modelId="{0A5DCB9D-DA06-4824-AF40-7A79CA6D0C89}" type="presParOf" srcId="{FDCDBEC9-AE1E-4CCE-8B41-5987589A0003}" destId="{432A7EC1-BAFC-4840-87C4-5C97AF04A681}" srcOrd="0" destOrd="0" presId="urn:microsoft.com/office/officeart/2005/8/layout/bList2"/>
    <dgm:cxn modelId="{54894039-3A5A-4FA1-AD05-2334D190908E}" type="presParOf" srcId="{432A7EC1-BAFC-4840-87C4-5C97AF04A681}" destId="{C54D567C-AB1B-4B32-9E69-AAB5C7D5E02D}" srcOrd="0" destOrd="0" presId="urn:microsoft.com/office/officeart/2005/8/layout/bList2"/>
    <dgm:cxn modelId="{FAFB24A4-FB47-48EF-8D9F-C92F73967713}" type="presParOf" srcId="{432A7EC1-BAFC-4840-87C4-5C97AF04A681}" destId="{5F336156-CAC1-48D1-84FE-C7FFBB03E175}" srcOrd="1" destOrd="0" presId="urn:microsoft.com/office/officeart/2005/8/layout/bList2"/>
    <dgm:cxn modelId="{89B0D160-8933-4D1E-B541-A7CBE6CACBC7}" type="presParOf" srcId="{432A7EC1-BAFC-4840-87C4-5C97AF04A681}" destId="{45661FA1-9E63-4924-A04A-3ECD0C156A3C}" srcOrd="2" destOrd="0" presId="urn:microsoft.com/office/officeart/2005/8/layout/bList2"/>
    <dgm:cxn modelId="{EC9B5144-6C79-423B-A2EF-297B16DD9327}" type="presParOf" srcId="{432A7EC1-BAFC-4840-87C4-5C97AF04A681}" destId="{E78F0B5A-A83D-45A2-824A-4CCE3CDF5660}" srcOrd="3" destOrd="0" presId="urn:microsoft.com/office/officeart/2005/8/layout/bList2"/>
    <dgm:cxn modelId="{10B506E0-1913-4BB5-80D7-3530A700789F}" type="presParOf" srcId="{FDCDBEC9-AE1E-4CCE-8B41-5987589A0003}" destId="{DD04628D-DF17-44C0-A86B-E8801F21374E}" srcOrd="1" destOrd="0" presId="urn:microsoft.com/office/officeart/2005/8/layout/bList2"/>
    <dgm:cxn modelId="{2528D01E-E30F-4277-8D90-6C9F603C1149}" type="presParOf" srcId="{FDCDBEC9-AE1E-4CCE-8B41-5987589A0003}" destId="{662C1C69-AA06-4EEC-AFB7-E59E1540B13C}" srcOrd="2" destOrd="0" presId="urn:microsoft.com/office/officeart/2005/8/layout/bList2"/>
    <dgm:cxn modelId="{62D1EB48-33AD-4F3D-AA55-DED753D451B2}" type="presParOf" srcId="{662C1C69-AA06-4EEC-AFB7-E59E1540B13C}" destId="{7BE8BC53-A2D4-4A39-9862-F214FFEBB084}" srcOrd="0" destOrd="0" presId="urn:microsoft.com/office/officeart/2005/8/layout/bList2"/>
    <dgm:cxn modelId="{55737E06-1DA3-4341-87A8-A14836D81628}" type="presParOf" srcId="{662C1C69-AA06-4EEC-AFB7-E59E1540B13C}" destId="{71F5E178-8651-4F82-9348-9E9388196B13}" srcOrd="1" destOrd="0" presId="urn:microsoft.com/office/officeart/2005/8/layout/bList2"/>
    <dgm:cxn modelId="{C1E7CFC8-0783-4EBC-996A-91F09E124414}" type="presParOf" srcId="{662C1C69-AA06-4EEC-AFB7-E59E1540B13C}" destId="{3D87F9EC-0EF2-4E1F-832B-F5A0B6E57823}" srcOrd="2" destOrd="0" presId="urn:microsoft.com/office/officeart/2005/8/layout/bList2"/>
    <dgm:cxn modelId="{4897A659-E7E6-4F32-81EA-2A30358E4883}" type="presParOf" srcId="{662C1C69-AA06-4EEC-AFB7-E59E1540B13C}" destId="{42C06BBC-9A5D-40A3-80D0-B4B1C29C72EA}" srcOrd="3" destOrd="0" presId="urn:microsoft.com/office/officeart/2005/8/layout/bList2"/>
    <dgm:cxn modelId="{7A4544B3-3D6D-4FBE-A576-35EB97954F65}" type="presParOf" srcId="{FDCDBEC9-AE1E-4CCE-8B41-5987589A0003}" destId="{121106E9-CECD-433B-B681-765D3F1D95D5}" srcOrd="3" destOrd="0" presId="urn:microsoft.com/office/officeart/2005/8/layout/bList2"/>
    <dgm:cxn modelId="{730DCA73-B103-48D1-8E80-AF2840D17D48}" type="presParOf" srcId="{FDCDBEC9-AE1E-4CCE-8B41-5987589A0003}" destId="{5F93E55B-BC5E-4F31-AD6B-7E82906227C4}" srcOrd="4" destOrd="0" presId="urn:microsoft.com/office/officeart/2005/8/layout/bList2"/>
    <dgm:cxn modelId="{FA9771BA-6B2B-46C4-A339-A274A7FC337E}" type="presParOf" srcId="{5F93E55B-BC5E-4F31-AD6B-7E82906227C4}" destId="{B40B5973-13D1-43F0-90B1-9C8B02C03C7E}" srcOrd="0" destOrd="0" presId="urn:microsoft.com/office/officeart/2005/8/layout/bList2"/>
    <dgm:cxn modelId="{F3274103-5BA1-4143-A810-71B330493E6A}" type="presParOf" srcId="{5F93E55B-BC5E-4F31-AD6B-7E82906227C4}" destId="{9342E10C-66CE-479D-9AA9-FB842E94BE5E}" srcOrd="1" destOrd="0" presId="urn:microsoft.com/office/officeart/2005/8/layout/bList2"/>
    <dgm:cxn modelId="{6438170E-CF27-428A-8499-AD4DE74912E9}" type="presParOf" srcId="{5F93E55B-BC5E-4F31-AD6B-7E82906227C4}" destId="{C3EC0D71-47EC-472A-81C7-75FF8C96610F}" srcOrd="2" destOrd="0" presId="urn:microsoft.com/office/officeart/2005/8/layout/bList2"/>
    <dgm:cxn modelId="{8DBBFA12-AA88-4482-A48A-55CD8DDDF45E}" type="presParOf" srcId="{5F93E55B-BC5E-4F31-AD6B-7E82906227C4}" destId="{B1C3D5B3-1A6B-499A-A97F-D66357BF68B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17EF2-C2E0-43C7-962F-75CBC06F145E}" type="doc">
      <dgm:prSet loTypeId="urn:microsoft.com/office/officeart/2005/8/layout/equation2" loCatId="process" qsTypeId="urn:microsoft.com/office/officeart/2005/8/quickstyle/simple1" qsCatId="simple" csTypeId="urn:microsoft.com/office/officeart/2005/8/colors/accent1_2" csCatId="accent1" phldr="1"/>
      <dgm:spPr/>
    </dgm:pt>
    <dgm:pt modelId="{401F2FB5-262D-4307-A927-04EE1AF6C75C}">
      <dgm:prSet phldrT="[Text]"/>
      <dgm:spPr/>
      <dgm:t>
        <a:bodyPr/>
        <a:lstStyle/>
        <a:p>
          <a:r>
            <a:rPr lang="en-US" dirty="0" smtClean="0"/>
            <a:t>A major resource </a:t>
          </a:r>
          <a:endParaRPr lang="en-US" dirty="0"/>
        </a:p>
      </dgm:t>
    </dgm:pt>
    <dgm:pt modelId="{351D99A4-99E7-4602-B77E-5CD9DB5CDE44}" type="parTrans" cxnId="{9A927ECD-6769-4EA6-9B61-A4B08D571AB8}">
      <dgm:prSet/>
      <dgm:spPr/>
      <dgm:t>
        <a:bodyPr/>
        <a:lstStyle/>
        <a:p>
          <a:endParaRPr lang="en-US"/>
        </a:p>
      </dgm:t>
    </dgm:pt>
    <dgm:pt modelId="{FBB6597A-916E-44D7-86BB-FB2F8762B953}" type="sibTrans" cxnId="{9A927ECD-6769-4EA6-9B61-A4B08D571AB8}">
      <dgm:prSet/>
      <dgm:spPr/>
      <dgm:t>
        <a:bodyPr/>
        <a:lstStyle/>
        <a:p>
          <a:endParaRPr lang="en-US"/>
        </a:p>
      </dgm:t>
    </dgm:pt>
    <dgm:pt modelId="{9EAEAC0C-B5D1-4923-88B0-1EE37B8777E0}">
      <dgm:prSet phldrT="[Text]"/>
      <dgm:spPr/>
      <dgm:t>
        <a:bodyPr/>
        <a:lstStyle/>
        <a:p>
          <a:r>
            <a:rPr lang="en-US" dirty="0" smtClean="0"/>
            <a:t>Support structures </a:t>
          </a:r>
          <a:endParaRPr lang="en-US" dirty="0"/>
        </a:p>
      </dgm:t>
    </dgm:pt>
    <dgm:pt modelId="{782BB0F0-4F08-42B1-B6E2-0271094A20F5}" type="parTrans" cxnId="{FBA39201-E42F-4D3F-9FD4-C0117F29E929}">
      <dgm:prSet/>
      <dgm:spPr/>
      <dgm:t>
        <a:bodyPr/>
        <a:lstStyle/>
        <a:p>
          <a:endParaRPr lang="en-US"/>
        </a:p>
      </dgm:t>
    </dgm:pt>
    <dgm:pt modelId="{0F616B92-C86C-4776-8CD1-B71B4E7FEDDB}" type="sibTrans" cxnId="{FBA39201-E42F-4D3F-9FD4-C0117F29E929}">
      <dgm:prSet/>
      <dgm:spPr/>
      <dgm:t>
        <a:bodyPr/>
        <a:lstStyle/>
        <a:p>
          <a:endParaRPr lang="en-US"/>
        </a:p>
      </dgm:t>
    </dgm:pt>
    <dgm:pt modelId="{E5CBA446-8DE2-4AE0-A195-6BA65F5C596C}">
      <dgm:prSet phldrT="[Text]"/>
      <dgm:spPr/>
      <dgm:t>
        <a:bodyPr/>
        <a:lstStyle/>
        <a:p>
          <a:r>
            <a:rPr lang="en-US" dirty="0" smtClean="0"/>
            <a:t>Example: Think and Apply activities designed as starting points to engage  further with the content, processes and supports offered in the KMCF</a:t>
          </a:r>
          <a:endParaRPr lang="en-US" dirty="0"/>
        </a:p>
      </dgm:t>
    </dgm:pt>
    <dgm:pt modelId="{C5AE78FB-0263-4AC6-A0AB-2F8CBAB764F5}" type="parTrans" cxnId="{F91A7ECC-CBDC-4516-9F32-683387277BF8}">
      <dgm:prSet/>
      <dgm:spPr/>
      <dgm:t>
        <a:bodyPr/>
        <a:lstStyle/>
        <a:p>
          <a:endParaRPr lang="en-US"/>
        </a:p>
      </dgm:t>
    </dgm:pt>
    <dgm:pt modelId="{89645277-AFF7-42A2-AD70-2068944E56E5}" type="sibTrans" cxnId="{F91A7ECC-CBDC-4516-9F32-683387277BF8}">
      <dgm:prSet/>
      <dgm:spPr/>
      <dgm:t>
        <a:bodyPr/>
        <a:lstStyle/>
        <a:p>
          <a:endParaRPr lang="en-US"/>
        </a:p>
      </dgm:t>
    </dgm:pt>
    <dgm:pt modelId="{80B27D5C-78EC-483D-A8B4-37B47E32431D}" type="pres">
      <dgm:prSet presAssocID="{FD117EF2-C2E0-43C7-962F-75CBC06F145E}" presName="Name0" presStyleCnt="0">
        <dgm:presLayoutVars>
          <dgm:dir/>
          <dgm:resizeHandles val="exact"/>
        </dgm:presLayoutVars>
      </dgm:prSet>
      <dgm:spPr/>
    </dgm:pt>
    <dgm:pt modelId="{4F7C7B01-DE83-4F5A-AC74-07FD2BEC36DA}" type="pres">
      <dgm:prSet presAssocID="{FD117EF2-C2E0-43C7-962F-75CBC06F145E}" presName="vNodes" presStyleCnt="0"/>
      <dgm:spPr/>
    </dgm:pt>
    <dgm:pt modelId="{96DBC944-61AC-4F5A-9393-804B9F04E854}" type="pres">
      <dgm:prSet presAssocID="{401F2FB5-262D-4307-A927-04EE1AF6C75C}" presName="node" presStyleLbl="node1" presStyleIdx="0" presStyleCnt="3" custScaleX="146794" custScaleY="127450">
        <dgm:presLayoutVars>
          <dgm:bulletEnabled val="1"/>
        </dgm:presLayoutVars>
      </dgm:prSet>
      <dgm:spPr/>
      <dgm:t>
        <a:bodyPr/>
        <a:lstStyle/>
        <a:p>
          <a:endParaRPr lang="en-US"/>
        </a:p>
      </dgm:t>
    </dgm:pt>
    <dgm:pt modelId="{338A1173-267A-4EAF-9924-913CDD7A9B5E}" type="pres">
      <dgm:prSet presAssocID="{FBB6597A-916E-44D7-86BB-FB2F8762B953}" presName="spacerT" presStyleCnt="0"/>
      <dgm:spPr/>
    </dgm:pt>
    <dgm:pt modelId="{E56A91FB-B9B3-4741-8B3E-F36109E03CEB}" type="pres">
      <dgm:prSet presAssocID="{FBB6597A-916E-44D7-86BB-FB2F8762B953}" presName="sibTrans" presStyleLbl="sibTrans2D1" presStyleIdx="0" presStyleCnt="2"/>
      <dgm:spPr/>
      <dgm:t>
        <a:bodyPr/>
        <a:lstStyle/>
        <a:p>
          <a:endParaRPr lang="en-US"/>
        </a:p>
      </dgm:t>
    </dgm:pt>
    <dgm:pt modelId="{4598E3E3-0E35-477B-932A-8346BA89A8AF}" type="pres">
      <dgm:prSet presAssocID="{FBB6597A-916E-44D7-86BB-FB2F8762B953}" presName="spacerB" presStyleCnt="0"/>
      <dgm:spPr/>
    </dgm:pt>
    <dgm:pt modelId="{58561274-2D95-4F1F-B13F-8E9658E8A6A0}" type="pres">
      <dgm:prSet presAssocID="{9EAEAC0C-B5D1-4923-88B0-1EE37B8777E0}" presName="node" presStyleLbl="node1" presStyleIdx="1" presStyleCnt="3" custScaleX="148929" custScaleY="117962" custLinFactNeighborX="-1039" custLinFactNeighborY="-45560">
        <dgm:presLayoutVars>
          <dgm:bulletEnabled val="1"/>
        </dgm:presLayoutVars>
      </dgm:prSet>
      <dgm:spPr/>
      <dgm:t>
        <a:bodyPr/>
        <a:lstStyle/>
        <a:p>
          <a:endParaRPr lang="en-US"/>
        </a:p>
      </dgm:t>
    </dgm:pt>
    <dgm:pt modelId="{12C93FE2-5530-4AAE-9DB7-AFB0B4A3E9E3}" type="pres">
      <dgm:prSet presAssocID="{FD117EF2-C2E0-43C7-962F-75CBC06F145E}" presName="sibTransLast" presStyleLbl="sibTrans2D1" presStyleIdx="1" presStyleCnt="2"/>
      <dgm:spPr/>
      <dgm:t>
        <a:bodyPr/>
        <a:lstStyle/>
        <a:p>
          <a:endParaRPr lang="en-US"/>
        </a:p>
      </dgm:t>
    </dgm:pt>
    <dgm:pt modelId="{47221A35-2E26-4DCC-9346-76EC85A4DF65}" type="pres">
      <dgm:prSet presAssocID="{FD117EF2-C2E0-43C7-962F-75CBC06F145E}" presName="connectorText" presStyleLbl="sibTrans2D1" presStyleIdx="1" presStyleCnt="2"/>
      <dgm:spPr/>
      <dgm:t>
        <a:bodyPr/>
        <a:lstStyle/>
        <a:p>
          <a:endParaRPr lang="en-US"/>
        </a:p>
      </dgm:t>
    </dgm:pt>
    <dgm:pt modelId="{1612FCF6-9534-48CC-9450-93AFF40B2799}" type="pres">
      <dgm:prSet presAssocID="{FD117EF2-C2E0-43C7-962F-75CBC06F145E}" presName="lastNode" presStyleLbl="node1" presStyleIdx="2" presStyleCnt="3" custScaleX="129353" custScaleY="129898">
        <dgm:presLayoutVars>
          <dgm:bulletEnabled val="1"/>
        </dgm:presLayoutVars>
      </dgm:prSet>
      <dgm:spPr/>
      <dgm:t>
        <a:bodyPr/>
        <a:lstStyle/>
        <a:p>
          <a:endParaRPr lang="en-US"/>
        </a:p>
      </dgm:t>
    </dgm:pt>
  </dgm:ptLst>
  <dgm:cxnLst>
    <dgm:cxn modelId="{359EF8A6-451F-4017-AEA9-2B07F817641F}" type="presOf" srcId="{FD117EF2-C2E0-43C7-962F-75CBC06F145E}" destId="{80B27D5C-78EC-483D-A8B4-37B47E32431D}" srcOrd="0" destOrd="0" presId="urn:microsoft.com/office/officeart/2005/8/layout/equation2"/>
    <dgm:cxn modelId="{05C10E7E-34D8-4DFC-95DB-5D262186B85F}" type="presOf" srcId="{0F616B92-C86C-4776-8CD1-B71B4E7FEDDB}" destId="{12C93FE2-5530-4AAE-9DB7-AFB0B4A3E9E3}" srcOrd="0" destOrd="0" presId="urn:microsoft.com/office/officeart/2005/8/layout/equation2"/>
    <dgm:cxn modelId="{1B467EFC-6981-4761-969F-DC8B7BB34C9D}" type="presOf" srcId="{FBB6597A-916E-44D7-86BB-FB2F8762B953}" destId="{E56A91FB-B9B3-4741-8B3E-F36109E03CEB}" srcOrd="0" destOrd="0" presId="urn:microsoft.com/office/officeart/2005/8/layout/equation2"/>
    <dgm:cxn modelId="{D424E7E9-1E20-4CE4-843A-69ADEE06AF86}" type="presOf" srcId="{9EAEAC0C-B5D1-4923-88B0-1EE37B8777E0}" destId="{58561274-2D95-4F1F-B13F-8E9658E8A6A0}" srcOrd="0" destOrd="0" presId="urn:microsoft.com/office/officeart/2005/8/layout/equation2"/>
    <dgm:cxn modelId="{FBA39201-E42F-4D3F-9FD4-C0117F29E929}" srcId="{FD117EF2-C2E0-43C7-962F-75CBC06F145E}" destId="{9EAEAC0C-B5D1-4923-88B0-1EE37B8777E0}" srcOrd="1" destOrd="0" parTransId="{782BB0F0-4F08-42B1-B6E2-0271094A20F5}" sibTransId="{0F616B92-C86C-4776-8CD1-B71B4E7FEDDB}"/>
    <dgm:cxn modelId="{2C965C0F-2886-494A-884A-7016B3B05E64}" type="presOf" srcId="{E5CBA446-8DE2-4AE0-A195-6BA65F5C596C}" destId="{1612FCF6-9534-48CC-9450-93AFF40B2799}" srcOrd="0" destOrd="0" presId="urn:microsoft.com/office/officeart/2005/8/layout/equation2"/>
    <dgm:cxn modelId="{9A927ECD-6769-4EA6-9B61-A4B08D571AB8}" srcId="{FD117EF2-C2E0-43C7-962F-75CBC06F145E}" destId="{401F2FB5-262D-4307-A927-04EE1AF6C75C}" srcOrd="0" destOrd="0" parTransId="{351D99A4-99E7-4602-B77E-5CD9DB5CDE44}" sibTransId="{FBB6597A-916E-44D7-86BB-FB2F8762B953}"/>
    <dgm:cxn modelId="{24F7D0BB-7682-4DC8-9355-96F7E93F8D8A}" type="presOf" srcId="{0F616B92-C86C-4776-8CD1-B71B4E7FEDDB}" destId="{47221A35-2E26-4DCC-9346-76EC85A4DF65}" srcOrd="1" destOrd="0" presId="urn:microsoft.com/office/officeart/2005/8/layout/equation2"/>
    <dgm:cxn modelId="{EFDCF086-9359-4D6D-972F-1BE1B5DD10A9}" type="presOf" srcId="{401F2FB5-262D-4307-A927-04EE1AF6C75C}" destId="{96DBC944-61AC-4F5A-9393-804B9F04E854}" srcOrd="0" destOrd="0" presId="urn:microsoft.com/office/officeart/2005/8/layout/equation2"/>
    <dgm:cxn modelId="{F91A7ECC-CBDC-4516-9F32-683387277BF8}" srcId="{FD117EF2-C2E0-43C7-962F-75CBC06F145E}" destId="{E5CBA446-8DE2-4AE0-A195-6BA65F5C596C}" srcOrd="2" destOrd="0" parTransId="{C5AE78FB-0263-4AC6-A0AB-2F8CBAB764F5}" sibTransId="{89645277-AFF7-42A2-AD70-2068944E56E5}"/>
    <dgm:cxn modelId="{22358F58-C8B7-4C6F-A64C-8B96385CEF3A}" type="presParOf" srcId="{80B27D5C-78EC-483D-A8B4-37B47E32431D}" destId="{4F7C7B01-DE83-4F5A-AC74-07FD2BEC36DA}" srcOrd="0" destOrd="0" presId="urn:microsoft.com/office/officeart/2005/8/layout/equation2"/>
    <dgm:cxn modelId="{3079A7E7-538C-4092-8AD4-C4EFCA7699C9}" type="presParOf" srcId="{4F7C7B01-DE83-4F5A-AC74-07FD2BEC36DA}" destId="{96DBC944-61AC-4F5A-9393-804B9F04E854}" srcOrd="0" destOrd="0" presId="urn:microsoft.com/office/officeart/2005/8/layout/equation2"/>
    <dgm:cxn modelId="{CAF37D4A-E811-41CD-B661-046FFDEF99A8}" type="presParOf" srcId="{4F7C7B01-DE83-4F5A-AC74-07FD2BEC36DA}" destId="{338A1173-267A-4EAF-9924-913CDD7A9B5E}" srcOrd="1" destOrd="0" presId="urn:microsoft.com/office/officeart/2005/8/layout/equation2"/>
    <dgm:cxn modelId="{311CF2F2-3E3B-4CF7-BC00-E51DC93193C5}" type="presParOf" srcId="{4F7C7B01-DE83-4F5A-AC74-07FD2BEC36DA}" destId="{E56A91FB-B9B3-4741-8B3E-F36109E03CEB}" srcOrd="2" destOrd="0" presId="urn:microsoft.com/office/officeart/2005/8/layout/equation2"/>
    <dgm:cxn modelId="{A9C35E69-4DE9-4DE1-982E-10474AEEC4F0}" type="presParOf" srcId="{4F7C7B01-DE83-4F5A-AC74-07FD2BEC36DA}" destId="{4598E3E3-0E35-477B-932A-8346BA89A8AF}" srcOrd="3" destOrd="0" presId="urn:microsoft.com/office/officeart/2005/8/layout/equation2"/>
    <dgm:cxn modelId="{1010C370-A23C-43EF-8F1C-CE3110174486}" type="presParOf" srcId="{4F7C7B01-DE83-4F5A-AC74-07FD2BEC36DA}" destId="{58561274-2D95-4F1F-B13F-8E9658E8A6A0}" srcOrd="4" destOrd="0" presId="urn:microsoft.com/office/officeart/2005/8/layout/equation2"/>
    <dgm:cxn modelId="{D607650C-25EB-43B5-8C95-49B25EAB1955}" type="presParOf" srcId="{80B27D5C-78EC-483D-A8B4-37B47E32431D}" destId="{12C93FE2-5530-4AAE-9DB7-AFB0B4A3E9E3}" srcOrd="1" destOrd="0" presId="urn:microsoft.com/office/officeart/2005/8/layout/equation2"/>
    <dgm:cxn modelId="{1C37FD1C-734D-4480-8EAA-434CBB14115B}" type="presParOf" srcId="{12C93FE2-5530-4AAE-9DB7-AFB0B4A3E9E3}" destId="{47221A35-2E26-4DCC-9346-76EC85A4DF65}" srcOrd="0" destOrd="0" presId="urn:microsoft.com/office/officeart/2005/8/layout/equation2"/>
    <dgm:cxn modelId="{3E0B5EA2-FCF1-40C0-A62A-98CC7E797846}" type="presParOf" srcId="{80B27D5C-78EC-483D-A8B4-37B47E32431D}" destId="{1612FCF6-9534-48CC-9450-93AFF40B279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E77B78-DD0C-4017-8978-8D470994EAC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00D3797-0CF5-4D77-BB6B-741FDF495B2F}" type="pres">
      <dgm:prSet presAssocID="{2EE77B78-DD0C-4017-8978-8D470994EAC2}" presName="diagram" presStyleCnt="0">
        <dgm:presLayoutVars>
          <dgm:dir/>
          <dgm:resizeHandles val="exact"/>
        </dgm:presLayoutVars>
      </dgm:prSet>
      <dgm:spPr/>
      <dgm:t>
        <a:bodyPr/>
        <a:lstStyle/>
        <a:p>
          <a:endParaRPr lang="en-US"/>
        </a:p>
      </dgm:t>
    </dgm:pt>
  </dgm:ptLst>
  <dgm:cxnLst>
    <dgm:cxn modelId="{D2A86B0C-2D66-4913-9418-FEFA390D7057}" type="presOf" srcId="{2EE77B78-DD0C-4017-8978-8D470994EAC2}" destId="{F00D3797-0CF5-4D77-BB6B-741FDF495B2F}"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14DD8D-30A3-472B-9210-E1EBAC2F314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DAAE101-C9B4-4EBF-AF4C-D542931554AB}">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Curriculum framing</a:t>
          </a:r>
          <a:endParaRPr lang="en-US" dirty="0"/>
        </a:p>
      </dgm:t>
    </dgm:pt>
    <dgm:pt modelId="{FCDF9CB1-18D4-4137-9784-A593170F0BB3}" type="parTrans" cxnId="{0626EE9C-8A1F-463E-8575-6DAC8886EC82}">
      <dgm:prSet/>
      <dgm:spPr/>
      <dgm:t>
        <a:bodyPr/>
        <a:lstStyle/>
        <a:p>
          <a:endParaRPr lang="en-US"/>
        </a:p>
      </dgm:t>
    </dgm:pt>
    <dgm:pt modelId="{8051A72C-368E-440C-9531-BAC867ADA1DC}" type="sibTrans" cxnId="{0626EE9C-8A1F-463E-8575-6DAC8886EC82}">
      <dgm:prSet/>
      <dgm:spPr/>
      <dgm:t>
        <a:bodyPr/>
        <a:lstStyle/>
        <a:p>
          <a:endParaRPr lang="en-US"/>
        </a:p>
      </dgm:t>
    </dgm:pt>
    <dgm:pt modelId="{A26B8169-AADE-459C-90F5-F54447D4547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Curriculum writing</a:t>
          </a:r>
          <a:endParaRPr lang="en-US" dirty="0"/>
        </a:p>
      </dgm:t>
    </dgm:pt>
    <dgm:pt modelId="{497C154F-0C51-4805-A1A5-8915238C3B1C}" type="parTrans" cxnId="{B8BC1341-3E7A-419A-ADE8-AF91D87F5A1E}">
      <dgm:prSet/>
      <dgm:spPr/>
      <dgm:t>
        <a:bodyPr/>
        <a:lstStyle/>
        <a:p>
          <a:endParaRPr lang="en-US"/>
        </a:p>
      </dgm:t>
    </dgm:pt>
    <dgm:pt modelId="{E2A3192E-250D-4389-9868-E6523C0DCA51}" type="sibTrans" cxnId="{B8BC1341-3E7A-419A-ADE8-AF91D87F5A1E}">
      <dgm:prSet/>
      <dgm:spPr/>
      <dgm:t>
        <a:bodyPr/>
        <a:lstStyle/>
        <a:p>
          <a:endParaRPr lang="en-US"/>
        </a:p>
      </dgm:t>
    </dgm:pt>
    <dgm:pt modelId="{DAAE7665-5874-429F-A951-24CEA3EB5EA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Curriculum implementation</a:t>
          </a:r>
          <a:endParaRPr lang="en-US" dirty="0"/>
        </a:p>
      </dgm:t>
    </dgm:pt>
    <dgm:pt modelId="{353DBB1C-6C8F-4387-862A-C5D97B83AA30}" type="parTrans" cxnId="{74AEE827-8616-434A-8D34-236CAA437AB0}">
      <dgm:prSet/>
      <dgm:spPr/>
      <dgm:t>
        <a:bodyPr/>
        <a:lstStyle/>
        <a:p>
          <a:endParaRPr lang="en-US"/>
        </a:p>
      </dgm:t>
    </dgm:pt>
    <dgm:pt modelId="{A2042758-E6E6-4434-8302-7C320E51A1BA}" type="sibTrans" cxnId="{74AEE827-8616-434A-8D34-236CAA437AB0}">
      <dgm:prSet/>
      <dgm:spPr/>
      <dgm:t>
        <a:bodyPr/>
        <a:lstStyle/>
        <a:p>
          <a:endParaRPr lang="en-US"/>
        </a:p>
      </dgm:t>
    </dgm:pt>
    <dgm:pt modelId="{AC8D2FA4-2588-4115-9577-75AA9D390ED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Curriculum review</a:t>
          </a:r>
          <a:endParaRPr lang="en-US" dirty="0"/>
        </a:p>
      </dgm:t>
    </dgm:pt>
    <dgm:pt modelId="{2EF75E10-FD40-49AC-A01F-F857FD1827E7}" type="parTrans" cxnId="{6251B84A-847D-40EA-B311-011D30A26451}">
      <dgm:prSet/>
      <dgm:spPr/>
      <dgm:t>
        <a:bodyPr/>
        <a:lstStyle/>
        <a:p>
          <a:endParaRPr lang="en-US"/>
        </a:p>
      </dgm:t>
    </dgm:pt>
    <dgm:pt modelId="{14421951-1263-4267-9EED-B89F969EADE7}" type="sibTrans" cxnId="{6251B84A-847D-40EA-B311-011D30A26451}">
      <dgm:prSet/>
      <dgm:spPr/>
      <dgm:t>
        <a:bodyPr/>
        <a:lstStyle/>
        <a:p>
          <a:endParaRPr lang="en-US"/>
        </a:p>
      </dgm:t>
    </dgm:pt>
    <dgm:pt modelId="{CB1E2CF1-E5DE-4089-88F5-819CE1964E83}">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Curriculum evaluation</a:t>
          </a:r>
          <a:endParaRPr lang="en-US" dirty="0"/>
        </a:p>
      </dgm:t>
    </dgm:pt>
    <dgm:pt modelId="{F57517E1-BD13-4929-9814-601B08478F70}" type="parTrans" cxnId="{EC892815-9C48-40C9-BCC3-89C4E075F0DE}">
      <dgm:prSet/>
      <dgm:spPr/>
      <dgm:t>
        <a:bodyPr/>
        <a:lstStyle/>
        <a:p>
          <a:endParaRPr lang="en-US"/>
        </a:p>
      </dgm:t>
    </dgm:pt>
    <dgm:pt modelId="{E9FFDFAD-869A-467F-A0B5-306F5E2B7204}" type="sibTrans" cxnId="{EC892815-9C48-40C9-BCC3-89C4E075F0DE}">
      <dgm:prSet/>
      <dgm:spPr/>
      <dgm:t>
        <a:bodyPr/>
        <a:lstStyle/>
        <a:p>
          <a:endParaRPr lang="en-US"/>
        </a:p>
      </dgm:t>
    </dgm:pt>
    <dgm:pt modelId="{1A44FD0D-2A19-4CBB-B815-EC288DD13857}" type="pres">
      <dgm:prSet presAssocID="{9814DD8D-30A3-472B-9210-E1EBAC2F3147}" presName="cycle" presStyleCnt="0">
        <dgm:presLayoutVars>
          <dgm:dir/>
          <dgm:resizeHandles val="exact"/>
        </dgm:presLayoutVars>
      </dgm:prSet>
      <dgm:spPr/>
      <dgm:t>
        <a:bodyPr/>
        <a:lstStyle/>
        <a:p>
          <a:endParaRPr lang="en-US"/>
        </a:p>
      </dgm:t>
    </dgm:pt>
    <dgm:pt modelId="{44D829DD-E186-40F8-8867-344ACD147F1B}" type="pres">
      <dgm:prSet presAssocID="{DDAAE101-C9B4-4EBF-AF4C-D542931554AB}" presName="node" presStyleLbl="node1" presStyleIdx="0" presStyleCnt="5">
        <dgm:presLayoutVars>
          <dgm:bulletEnabled val="1"/>
        </dgm:presLayoutVars>
      </dgm:prSet>
      <dgm:spPr/>
      <dgm:t>
        <a:bodyPr/>
        <a:lstStyle/>
        <a:p>
          <a:endParaRPr lang="en-US"/>
        </a:p>
      </dgm:t>
    </dgm:pt>
    <dgm:pt modelId="{5D0A55B3-54ED-4538-87E3-128F8CDBCFF5}" type="pres">
      <dgm:prSet presAssocID="{DDAAE101-C9B4-4EBF-AF4C-D542931554AB}" presName="spNode" presStyleCnt="0"/>
      <dgm:spPr/>
    </dgm:pt>
    <dgm:pt modelId="{C3C356F5-E8B1-4963-AB8E-F22CE882420E}" type="pres">
      <dgm:prSet presAssocID="{8051A72C-368E-440C-9531-BAC867ADA1DC}" presName="sibTrans" presStyleLbl="sibTrans1D1" presStyleIdx="0" presStyleCnt="5"/>
      <dgm:spPr/>
      <dgm:t>
        <a:bodyPr/>
        <a:lstStyle/>
        <a:p>
          <a:endParaRPr lang="en-US"/>
        </a:p>
      </dgm:t>
    </dgm:pt>
    <dgm:pt modelId="{DB25D949-B7BF-43F2-B09E-79D76C15BC03}" type="pres">
      <dgm:prSet presAssocID="{A26B8169-AADE-459C-90F5-F54447D4547D}" presName="node" presStyleLbl="node1" presStyleIdx="1" presStyleCnt="5">
        <dgm:presLayoutVars>
          <dgm:bulletEnabled val="1"/>
        </dgm:presLayoutVars>
      </dgm:prSet>
      <dgm:spPr/>
      <dgm:t>
        <a:bodyPr/>
        <a:lstStyle/>
        <a:p>
          <a:endParaRPr lang="en-US"/>
        </a:p>
      </dgm:t>
    </dgm:pt>
    <dgm:pt modelId="{C198AFD2-7EF6-410E-BB2E-90D1AF0B5209}" type="pres">
      <dgm:prSet presAssocID="{A26B8169-AADE-459C-90F5-F54447D4547D}" presName="spNode" presStyleCnt="0"/>
      <dgm:spPr/>
    </dgm:pt>
    <dgm:pt modelId="{94B93EDA-F510-4000-8BEC-9C50D4CBD80C}" type="pres">
      <dgm:prSet presAssocID="{E2A3192E-250D-4389-9868-E6523C0DCA51}" presName="sibTrans" presStyleLbl="sibTrans1D1" presStyleIdx="1" presStyleCnt="5"/>
      <dgm:spPr/>
      <dgm:t>
        <a:bodyPr/>
        <a:lstStyle/>
        <a:p>
          <a:endParaRPr lang="en-US"/>
        </a:p>
      </dgm:t>
    </dgm:pt>
    <dgm:pt modelId="{325C7470-51D2-4F66-AE78-E5E908BEF9D4}" type="pres">
      <dgm:prSet presAssocID="{DAAE7665-5874-429F-A951-24CEA3EB5EA4}" presName="node" presStyleLbl="node1" presStyleIdx="2" presStyleCnt="5">
        <dgm:presLayoutVars>
          <dgm:bulletEnabled val="1"/>
        </dgm:presLayoutVars>
      </dgm:prSet>
      <dgm:spPr/>
      <dgm:t>
        <a:bodyPr/>
        <a:lstStyle/>
        <a:p>
          <a:endParaRPr lang="en-US"/>
        </a:p>
      </dgm:t>
    </dgm:pt>
    <dgm:pt modelId="{B700CCE0-8D07-4894-A053-2AE8BE8BA284}" type="pres">
      <dgm:prSet presAssocID="{DAAE7665-5874-429F-A951-24CEA3EB5EA4}" presName="spNode" presStyleCnt="0"/>
      <dgm:spPr/>
    </dgm:pt>
    <dgm:pt modelId="{357E74F2-B33E-4F29-81FA-ED9BD4543F99}" type="pres">
      <dgm:prSet presAssocID="{A2042758-E6E6-4434-8302-7C320E51A1BA}" presName="sibTrans" presStyleLbl="sibTrans1D1" presStyleIdx="2" presStyleCnt="5"/>
      <dgm:spPr/>
      <dgm:t>
        <a:bodyPr/>
        <a:lstStyle/>
        <a:p>
          <a:endParaRPr lang="en-US"/>
        </a:p>
      </dgm:t>
    </dgm:pt>
    <dgm:pt modelId="{C9C2D8DD-55C6-4553-B3A6-256D56BBF971}" type="pres">
      <dgm:prSet presAssocID="{AC8D2FA4-2588-4115-9577-75AA9D390ED8}" presName="node" presStyleLbl="node1" presStyleIdx="3" presStyleCnt="5">
        <dgm:presLayoutVars>
          <dgm:bulletEnabled val="1"/>
        </dgm:presLayoutVars>
      </dgm:prSet>
      <dgm:spPr/>
      <dgm:t>
        <a:bodyPr/>
        <a:lstStyle/>
        <a:p>
          <a:endParaRPr lang="en-US"/>
        </a:p>
      </dgm:t>
    </dgm:pt>
    <dgm:pt modelId="{8D17578F-7CC8-4314-829B-358B9E88B0BF}" type="pres">
      <dgm:prSet presAssocID="{AC8D2FA4-2588-4115-9577-75AA9D390ED8}" presName="spNode" presStyleCnt="0"/>
      <dgm:spPr/>
    </dgm:pt>
    <dgm:pt modelId="{E586E245-1D4C-4129-8EFB-3B84543151B8}" type="pres">
      <dgm:prSet presAssocID="{14421951-1263-4267-9EED-B89F969EADE7}" presName="sibTrans" presStyleLbl="sibTrans1D1" presStyleIdx="3" presStyleCnt="5"/>
      <dgm:spPr/>
      <dgm:t>
        <a:bodyPr/>
        <a:lstStyle/>
        <a:p>
          <a:endParaRPr lang="en-US"/>
        </a:p>
      </dgm:t>
    </dgm:pt>
    <dgm:pt modelId="{FF57BA92-55B9-44BE-BD50-0FE4489B4BD9}" type="pres">
      <dgm:prSet presAssocID="{CB1E2CF1-E5DE-4089-88F5-819CE1964E83}" presName="node" presStyleLbl="node1" presStyleIdx="4" presStyleCnt="5">
        <dgm:presLayoutVars>
          <dgm:bulletEnabled val="1"/>
        </dgm:presLayoutVars>
      </dgm:prSet>
      <dgm:spPr/>
      <dgm:t>
        <a:bodyPr/>
        <a:lstStyle/>
        <a:p>
          <a:endParaRPr lang="en-US"/>
        </a:p>
      </dgm:t>
    </dgm:pt>
    <dgm:pt modelId="{347072B2-4CB1-402D-8CC2-F0005A43871D}" type="pres">
      <dgm:prSet presAssocID="{CB1E2CF1-E5DE-4089-88F5-819CE1964E83}" presName="spNode" presStyleCnt="0"/>
      <dgm:spPr/>
    </dgm:pt>
    <dgm:pt modelId="{9C1B2ECE-F9C3-4E83-B1DB-E0C4A6E24BE3}" type="pres">
      <dgm:prSet presAssocID="{E9FFDFAD-869A-467F-A0B5-306F5E2B7204}" presName="sibTrans" presStyleLbl="sibTrans1D1" presStyleIdx="4" presStyleCnt="5"/>
      <dgm:spPr/>
      <dgm:t>
        <a:bodyPr/>
        <a:lstStyle/>
        <a:p>
          <a:endParaRPr lang="en-US"/>
        </a:p>
      </dgm:t>
    </dgm:pt>
  </dgm:ptLst>
  <dgm:cxnLst>
    <dgm:cxn modelId="{E80BD582-2868-4F28-843C-D0CE2954872D}" type="presOf" srcId="{DDAAE101-C9B4-4EBF-AF4C-D542931554AB}" destId="{44D829DD-E186-40F8-8867-344ACD147F1B}" srcOrd="0" destOrd="0" presId="urn:microsoft.com/office/officeart/2005/8/layout/cycle5"/>
    <dgm:cxn modelId="{0626EE9C-8A1F-463E-8575-6DAC8886EC82}" srcId="{9814DD8D-30A3-472B-9210-E1EBAC2F3147}" destId="{DDAAE101-C9B4-4EBF-AF4C-D542931554AB}" srcOrd="0" destOrd="0" parTransId="{FCDF9CB1-18D4-4137-9784-A593170F0BB3}" sibTransId="{8051A72C-368E-440C-9531-BAC867ADA1DC}"/>
    <dgm:cxn modelId="{4ED8CECC-3D85-47D9-9578-19E788C82947}" type="presOf" srcId="{8051A72C-368E-440C-9531-BAC867ADA1DC}" destId="{C3C356F5-E8B1-4963-AB8E-F22CE882420E}" srcOrd="0" destOrd="0" presId="urn:microsoft.com/office/officeart/2005/8/layout/cycle5"/>
    <dgm:cxn modelId="{60441157-474A-414F-AD1C-AA9BE155D1CA}" type="presOf" srcId="{E2A3192E-250D-4389-9868-E6523C0DCA51}" destId="{94B93EDA-F510-4000-8BEC-9C50D4CBD80C}" srcOrd="0" destOrd="0" presId="urn:microsoft.com/office/officeart/2005/8/layout/cycle5"/>
    <dgm:cxn modelId="{EA38B21F-FCCE-410F-A296-EBD36002D536}" type="presOf" srcId="{E9FFDFAD-869A-467F-A0B5-306F5E2B7204}" destId="{9C1B2ECE-F9C3-4E83-B1DB-E0C4A6E24BE3}" srcOrd="0" destOrd="0" presId="urn:microsoft.com/office/officeart/2005/8/layout/cycle5"/>
    <dgm:cxn modelId="{C7A03A9B-09F0-4F2B-A3BA-B1BCCDB44884}" type="presOf" srcId="{A26B8169-AADE-459C-90F5-F54447D4547D}" destId="{DB25D949-B7BF-43F2-B09E-79D76C15BC03}" srcOrd="0" destOrd="0" presId="urn:microsoft.com/office/officeart/2005/8/layout/cycle5"/>
    <dgm:cxn modelId="{B8BC1341-3E7A-419A-ADE8-AF91D87F5A1E}" srcId="{9814DD8D-30A3-472B-9210-E1EBAC2F3147}" destId="{A26B8169-AADE-459C-90F5-F54447D4547D}" srcOrd="1" destOrd="0" parTransId="{497C154F-0C51-4805-A1A5-8915238C3B1C}" sibTransId="{E2A3192E-250D-4389-9868-E6523C0DCA51}"/>
    <dgm:cxn modelId="{86E476E0-64F3-4750-915E-12637EE59644}" type="presOf" srcId="{14421951-1263-4267-9EED-B89F969EADE7}" destId="{E586E245-1D4C-4129-8EFB-3B84543151B8}" srcOrd="0" destOrd="0" presId="urn:microsoft.com/office/officeart/2005/8/layout/cycle5"/>
    <dgm:cxn modelId="{74AEE827-8616-434A-8D34-236CAA437AB0}" srcId="{9814DD8D-30A3-472B-9210-E1EBAC2F3147}" destId="{DAAE7665-5874-429F-A951-24CEA3EB5EA4}" srcOrd="2" destOrd="0" parTransId="{353DBB1C-6C8F-4387-862A-C5D97B83AA30}" sibTransId="{A2042758-E6E6-4434-8302-7C320E51A1BA}"/>
    <dgm:cxn modelId="{4DB8E68F-17F8-4565-BE9F-2651A1F24968}" type="presOf" srcId="{AC8D2FA4-2588-4115-9577-75AA9D390ED8}" destId="{C9C2D8DD-55C6-4553-B3A6-256D56BBF971}" srcOrd="0" destOrd="0" presId="urn:microsoft.com/office/officeart/2005/8/layout/cycle5"/>
    <dgm:cxn modelId="{12AF8307-A794-4A08-B26B-65AD484707C3}" type="presOf" srcId="{DAAE7665-5874-429F-A951-24CEA3EB5EA4}" destId="{325C7470-51D2-4F66-AE78-E5E908BEF9D4}" srcOrd="0" destOrd="0" presId="urn:microsoft.com/office/officeart/2005/8/layout/cycle5"/>
    <dgm:cxn modelId="{671EFE5F-0998-4575-9BBC-0F5313148A3A}" type="presOf" srcId="{CB1E2CF1-E5DE-4089-88F5-819CE1964E83}" destId="{FF57BA92-55B9-44BE-BD50-0FE4489B4BD9}" srcOrd="0" destOrd="0" presId="urn:microsoft.com/office/officeart/2005/8/layout/cycle5"/>
    <dgm:cxn modelId="{EAC66567-9D9A-4B1D-946A-C0B8B38A0493}" type="presOf" srcId="{9814DD8D-30A3-472B-9210-E1EBAC2F3147}" destId="{1A44FD0D-2A19-4CBB-B815-EC288DD13857}" srcOrd="0" destOrd="0" presId="urn:microsoft.com/office/officeart/2005/8/layout/cycle5"/>
    <dgm:cxn modelId="{9499DC6D-75BE-4CBF-A4CD-DBB9BC9F4762}" type="presOf" srcId="{A2042758-E6E6-4434-8302-7C320E51A1BA}" destId="{357E74F2-B33E-4F29-81FA-ED9BD4543F99}" srcOrd="0" destOrd="0" presId="urn:microsoft.com/office/officeart/2005/8/layout/cycle5"/>
    <dgm:cxn modelId="{EC892815-9C48-40C9-BCC3-89C4E075F0DE}" srcId="{9814DD8D-30A3-472B-9210-E1EBAC2F3147}" destId="{CB1E2CF1-E5DE-4089-88F5-819CE1964E83}" srcOrd="4" destOrd="0" parTransId="{F57517E1-BD13-4929-9814-601B08478F70}" sibTransId="{E9FFDFAD-869A-467F-A0B5-306F5E2B7204}"/>
    <dgm:cxn modelId="{6251B84A-847D-40EA-B311-011D30A26451}" srcId="{9814DD8D-30A3-472B-9210-E1EBAC2F3147}" destId="{AC8D2FA4-2588-4115-9577-75AA9D390ED8}" srcOrd="3" destOrd="0" parTransId="{2EF75E10-FD40-49AC-A01F-F857FD1827E7}" sibTransId="{14421951-1263-4267-9EED-B89F969EADE7}"/>
    <dgm:cxn modelId="{CD020700-7E57-4B9A-9243-F2C9B8EC799A}" type="presParOf" srcId="{1A44FD0D-2A19-4CBB-B815-EC288DD13857}" destId="{44D829DD-E186-40F8-8867-344ACD147F1B}" srcOrd="0" destOrd="0" presId="urn:microsoft.com/office/officeart/2005/8/layout/cycle5"/>
    <dgm:cxn modelId="{0DD11CFA-3241-4A4D-91FE-050CF87C4E48}" type="presParOf" srcId="{1A44FD0D-2A19-4CBB-B815-EC288DD13857}" destId="{5D0A55B3-54ED-4538-87E3-128F8CDBCFF5}" srcOrd="1" destOrd="0" presId="urn:microsoft.com/office/officeart/2005/8/layout/cycle5"/>
    <dgm:cxn modelId="{DB33B1F4-F279-45EA-B2C5-3CA8EB9E82B4}" type="presParOf" srcId="{1A44FD0D-2A19-4CBB-B815-EC288DD13857}" destId="{C3C356F5-E8B1-4963-AB8E-F22CE882420E}" srcOrd="2" destOrd="0" presId="urn:microsoft.com/office/officeart/2005/8/layout/cycle5"/>
    <dgm:cxn modelId="{12A8F278-F507-404A-ACCE-A44641F05381}" type="presParOf" srcId="{1A44FD0D-2A19-4CBB-B815-EC288DD13857}" destId="{DB25D949-B7BF-43F2-B09E-79D76C15BC03}" srcOrd="3" destOrd="0" presId="urn:microsoft.com/office/officeart/2005/8/layout/cycle5"/>
    <dgm:cxn modelId="{0146E003-36C6-4767-82CC-F126256E1EFB}" type="presParOf" srcId="{1A44FD0D-2A19-4CBB-B815-EC288DD13857}" destId="{C198AFD2-7EF6-410E-BB2E-90D1AF0B5209}" srcOrd="4" destOrd="0" presId="urn:microsoft.com/office/officeart/2005/8/layout/cycle5"/>
    <dgm:cxn modelId="{EB137CD6-3F64-4B62-A351-88FCA23D2CB2}" type="presParOf" srcId="{1A44FD0D-2A19-4CBB-B815-EC288DD13857}" destId="{94B93EDA-F510-4000-8BEC-9C50D4CBD80C}" srcOrd="5" destOrd="0" presId="urn:microsoft.com/office/officeart/2005/8/layout/cycle5"/>
    <dgm:cxn modelId="{AE0D1272-920B-4C47-836A-201E804B5BA0}" type="presParOf" srcId="{1A44FD0D-2A19-4CBB-B815-EC288DD13857}" destId="{325C7470-51D2-4F66-AE78-E5E908BEF9D4}" srcOrd="6" destOrd="0" presId="urn:microsoft.com/office/officeart/2005/8/layout/cycle5"/>
    <dgm:cxn modelId="{B09BCB4C-F461-426E-845B-FA90E33711F0}" type="presParOf" srcId="{1A44FD0D-2A19-4CBB-B815-EC288DD13857}" destId="{B700CCE0-8D07-4894-A053-2AE8BE8BA284}" srcOrd="7" destOrd="0" presId="urn:microsoft.com/office/officeart/2005/8/layout/cycle5"/>
    <dgm:cxn modelId="{6EDD4502-1AFC-4609-B188-8A2B6860DEE1}" type="presParOf" srcId="{1A44FD0D-2A19-4CBB-B815-EC288DD13857}" destId="{357E74F2-B33E-4F29-81FA-ED9BD4543F99}" srcOrd="8" destOrd="0" presId="urn:microsoft.com/office/officeart/2005/8/layout/cycle5"/>
    <dgm:cxn modelId="{54653D9C-CCC6-4FE4-8E8C-50461CA4A827}" type="presParOf" srcId="{1A44FD0D-2A19-4CBB-B815-EC288DD13857}" destId="{C9C2D8DD-55C6-4553-B3A6-256D56BBF971}" srcOrd="9" destOrd="0" presId="urn:microsoft.com/office/officeart/2005/8/layout/cycle5"/>
    <dgm:cxn modelId="{430CAD08-07BC-49B1-B1D8-A9C6441984DA}" type="presParOf" srcId="{1A44FD0D-2A19-4CBB-B815-EC288DD13857}" destId="{8D17578F-7CC8-4314-829B-358B9E88B0BF}" srcOrd="10" destOrd="0" presId="urn:microsoft.com/office/officeart/2005/8/layout/cycle5"/>
    <dgm:cxn modelId="{22970A87-FCB7-422F-A3BA-90C2145C0BDF}" type="presParOf" srcId="{1A44FD0D-2A19-4CBB-B815-EC288DD13857}" destId="{E586E245-1D4C-4129-8EFB-3B84543151B8}" srcOrd="11" destOrd="0" presId="urn:microsoft.com/office/officeart/2005/8/layout/cycle5"/>
    <dgm:cxn modelId="{85424DC2-3B87-48BC-BE72-519F8D133593}" type="presParOf" srcId="{1A44FD0D-2A19-4CBB-B815-EC288DD13857}" destId="{FF57BA92-55B9-44BE-BD50-0FE4489B4BD9}" srcOrd="12" destOrd="0" presId="urn:microsoft.com/office/officeart/2005/8/layout/cycle5"/>
    <dgm:cxn modelId="{70556C77-5ADF-4B06-847F-632B4EC025F9}" type="presParOf" srcId="{1A44FD0D-2A19-4CBB-B815-EC288DD13857}" destId="{347072B2-4CB1-402D-8CC2-F0005A43871D}" srcOrd="13" destOrd="0" presId="urn:microsoft.com/office/officeart/2005/8/layout/cycle5"/>
    <dgm:cxn modelId="{ADE4364A-0174-4AF3-8CEF-7F7EF2BF61CC}" type="presParOf" srcId="{1A44FD0D-2A19-4CBB-B815-EC288DD13857}" destId="{9C1B2ECE-F9C3-4E83-B1DB-E0C4A6E24BE3}"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93E547-075D-4591-8467-694B8D94AA5F}"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035D273B-0C30-4541-ABA5-FAD5DB5A1629}">
      <dgm:prSet phldrT="[Text]" custT="1"/>
      <dgm:spPr/>
      <dgm:t>
        <a:bodyPr/>
        <a:lstStyle/>
        <a:p>
          <a:pPr algn="ctr"/>
          <a:r>
            <a:rPr lang="en-US" sz="1400" b="1" dirty="0">
              <a:latin typeface="+mn-lt"/>
              <a:cs typeface="Arial" pitchFamily="34" charset="0"/>
            </a:rPr>
            <a:t>WHAT</a:t>
          </a:r>
        </a:p>
        <a:p>
          <a:pPr algn="ctr"/>
          <a:r>
            <a:rPr lang="en-US" sz="1400" b="1" dirty="0">
              <a:latin typeface="+mn-lt"/>
              <a:cs typeface="Arial" pitchFamily="34" charset="0"/>
            </a:rPr>
            <a:t>set the direction for guiding  instruction and learning </a:t>
          </a:r>
        </a:p>
      </dgm:t>
    </dgm:pt>
    <dgm:pt modelId="{FA405377-30EF-4060-A3D3-30A5CB823255}" type="sibTrans" cxnId="{2AC2F59F-0D27-4BB8-A0BB-517A930DB7B7}">
      <dgm:prSet/>
      <dgm:spPr/>
      <dgm:t>
        <a:bodyPr/>
        <a:lstStyle/>
        <a:p>
          <a:endParaRPr lang="en-US"/>
        </a:p>
      </dgm:t>
    </dgm:pt>
    <dgm:pt modelId="{1E971810-D9F6-4601-A6BB-18FE23715601}" type="parTrans" cxnId="{2AC2F59F-0D27-4BB8-A0BB-517A930DB7B7}">
      <dgm:prSet/>
      <dgm:spPr/>
      <dgm:t>
        <a:bodyPr/>
        <a:lstStyle/>
        <a:p>
          <a:endParaRPr lang="en-US"/>
        </a:p>
      </dgm:t>
    </dgm:pt>
    <dgm:pt modelId="{F0F83F49-C9A8-4D41-9DBE-E822AF1ECF74}">
      <dgm:prSet phldrT="[Text]" custT="1"/>
      <dgm:spPr/>
      <dgm:t>
        <a:bodyPr/>
        <a:lstStyle/>
        <a:p>
          <a:pPr algn="ctr"/>
          <a:r>
            <a:rPr lang="en-US" sz="1400" b="1" dirty="0">
              <a:latin typeface="+mn-lt"/>
              <a:cs typeface="Arial" pitchFamily="34" charset="0"/>
            </a:rPr>
            <a:t>WHY </a:t>
          </a:r>
        </a:p>
        <a:p>
          <a:pPr algn="ctr"/>
          <a:r>
            <a:rPr lang="en-US" sz="1400" b="1" dirty="0">
              <a:latin typeface="+mn-lt"/>
              <a:cs typeface="Arial" pitchFamily="34" charset="0"/>
            </a:rPr>
            <a:t>reframe the curriculum in a 21st century context</a:t>
          </a:r>
        </a:p>
      </dgm:t>
    </dgm:pt>
    <dgm:pt modelId="{DAB0582F-0035-43A1-8331-1DFC3068CB45}" type="sibTrans" cxnId="{729EDEAA-5B45-4010-AE7F-CDF307B9D499}">
      <dgm:prSet/>
      <dgm:spPr/>
      <dgm:t>
        <a:bodyPr/>
        <a:lstStyle/>
        <a:p>
          <a:endParaRPr lang="en-US"/>
        </a:p>
      </dgm:t>
    </dgm:pt>
    <dgm:pt modelId="{0AE2C680-9F65-4902-BF7F-46F26F60E10A}" type="parTrans" cxnId="{729EDEAA-5B45-4010-AE7F-CDF307B9D499}">
      <dgm:prSet/>
      <dgm:spPr/>
      <dgm:t>
        <a:bodyPr/>
        <a:lstStyle/>
        <a:p>
          <a:endParaRPr lang="en-US"/>
        </a:p>
      </dgm:t>
    </dgm:pt>
    <dgm:pt modelId="{BDE08D0E-BD69-4B84-99EA-7FE8761235F5}">
      <dgm:prSet phldrT="[Text]" custT="1"/>
      <dgm:spPr/>
      <dgm:t>
        <a:bodyPr/>
        <a:lstStyle/>
        <a:p>
          <a:r>
            <a:rPr lang="en-US" sz="1400" b="1" dirty="0">
              <a:latin typeface="Arial" pitchFamily="34" charset="0"/>
              <a:cs typeface="Arial" pitchFamily="34" charset="0"/>
            </a:rPr>
            <a:t> </a:t>
          </a:r>
          <a:r>
            <a:rPr lang="en-US" sz="1400" b="1" dirty="0">
              <a:latin typeface="+mn-lt"/>
              <a:cs typeface="Arial" pitchFamily="34" charset="0"/>
            </a:rPr>
            <a:t>HOW</a:t>
          </a:r>
        </a:p>
        <a:p>
          <a:r>
            <a:rPr lang="en-US" sz="1400" b="1" dirty="0">
              <a:latin typeface="+mn-lt"/>
              <a:cs typeface="Arial" pitchFamily="34" charset="0"/>
            </a:rPr>
            <a:t>guidance for districts/schools in the design of curriculum</a:t>
          </a:r>
        </a:p>
      </dgm:t>
    </dgm:pt>
    <dgm:pt modelId="{BA8163CF-E8E1-4179-9A9D-B665FADD2397}" type="sibTrans" cxnId="{88F906B1-30F2-4A77-911D-71FFF4E09990}">
      <dgm:prSet/>
      <dgm:spPr/>
      <dgm:t>
        <a:bodyPr/>
        <a:lstStyle/>
        <a:p>
          <a:endParaRPr lang="en-US"/>
        </a:p>
      </dgm:t>
    </dgm:pt>
    <dgm:pt modelId="{E9AF6B47-165C-4847-9191-C409962E2E4F}" type="parTrans" cxnId="{88F906B1-30F2-4A77-911D-71FFF4E09990}">
      <dgm:prSet/>
      <dgm:spPr/>
      <dgm:t>
        <a:bodyPr/>
        <a:lstStyle/>
        <a:p>
          <a:endParaRPr lang="en-US"/>
        </a:p>
      </dgm:t>
    </dgm:pt>
    <dgm:pt modelId="{188C2723-CAF2-4D3A-83A9-8561F521998C}" type="pres">
      <dgm:prSet presAssocID="{A593E547-075D-4591-8467-694B8D94AA5F}" presName="Name0" presStyleCnt="0">
        <dgm:presLayoutVars>
          <dgm:dir/>
          <dgm:resizeHandles val="exact"/>
        </dgm:presLayoutVars>
      </dgm:prSet>
      <dgm:spPr/>
      <dgm:t>
        <a:bodyPr/>
        <a:lstStyle/>
        <a:p>
          <a:endParaRPr lang="en-US"/>
        </a:p>
      </dgm:t>
    </dgm:pt>
    <dgm:pt modelId="{21F5C3D4-E72E-42C0-89D8-C312FA0FB150}" type="pres">
      <dgm:prSet presAssocID="{F0F83F49-C9A8-4D41-9DBE-E822AF1ECF74}" presName="node" presStyleLbl="node1" presStyleIdx="0" presStyleCnt="3">
        <dgm:presLayoutVars>
          <dgm:bulletEnabled val="1"/>
        </dgm:presLayoutVars>
      </dgm:prSet>
      <dgm:spPr/>
      <dgm:t>
        <a:bodyPr/>
        <a:lstStyle/>
        <a:p>
          <a:endParaRPr lang="en-US"/>
        </a:p>
      </dgm:t>
    </dgm:pt>
    <dgm:pt modelId="{BF748004-6918-4F55-812A-E1D6CB2A4014}" type="pres">
      <dgm:prSet presAssocID="{DAB0582F-0035-43A1-8331-1DFC3068CB45}" presName="sibTrans" presStyleCnt="0"/>
      <dgm:spPr/>
      <dgm:t>
        <a:bodyPr/>
        <a:lstStyle/>
        <a:p>
          <a:endParaRPr lang="en-US"/>
        </a:p>
      </dgm:t>
    </dgm:pt>
    <dgm:pt modelId="{12D45E78-FFA9-4CF7-B235-034DA6FCBC4E}" type="pres">
      <dgm:prSet presAssocID="{BDE08D0E-BD69-4B84-99EA-7FE8761235F5}" presName="node" presStyleLbl="node1" presStyleIdx="1" presStyleCnt="3" custLinFactNeighborX="13290" custLinFactNeighborY="969">
        <dgm:presLayoutVars>
          <dgm:bulletEnabled val="1"/>
        </dgm:presLayoutVars>
      </dgm:prSet>
      <dgm:spPr/>
      <dgm:t>
        <a:bodyPr/>
        <a:lstStyle/>
        <a:p>
          <a:endParaRPr lang="en-US"/>
        </a:p>
      </dgm:t>
    </dgm:pt>
    <dgm:pt modelId="{C271A0B9-9E51-43D8-B622-00D247E5F8E1}" type="pres">
      <dgm:prSet presAssocID="{BA8163CF-E8E1-4179-9A9D-B665FADD2397}" presName="sibTrans" presStyleCnt="0"/>
      <dgm:spPr/>
      <dgm:t>
        <a:bodyPr/>
        <a:lstStyle/>
        <a:p>
          <a:endParaRPr lang="en-US"/>
        </a:p>
      </dgm:t>
    </dgm:pt>
    <dgm:pt modelId="{3DCC2C9A-D478-4E21-B35E-82B44E13A27E}" type="pres">
      <dgm:prSet presAssocID="{035D273B-0C30-4541-ABA5-FAD5DB5A1629}" presName="node" presStyleLbl="node1" presStyleIdx="2" presStyleCnt="3" custLinFactNeighborX="514" custLinFactNeighborY="-1974">
        <dgm:presLayoutVars>
          <dgm:bulletEnabled val="1"/>
        </dgm:presLayoutVars>
      </dgm:prSet>
      <dgm:spPr/>
      <dgm:t>
        <a:bodyPr/>
        <a:lstStyle/>
        <a:p>
          <a:endParaRPr lang="en-US"/>
        </a:p>
      </dgm:t>
    </dgm:pt>
  </dgm:ptLst>
  <dgm:cxnLst>
    <dgm:cxn modelId="{C5633744-B893-478A-94A5-CAEE299C16F3}" type="presOf" srcId="{035D273B-0C30-4541-ABA5-FAD5DB5A1629}" destId="{3DCC2C9A-D478-4E21-B35E-82B44E13A27E}" srcOrd="0" destOrd="0" presId="urn:microsoft.com/office/officeart/2005/8/layout/hList6"/>
    <dgm:cxn modelId="{DDC6E291-C13E-4B61-94AB-D2F37586338B}" type="presOf" srcId="{A593E547-075D-4591-8467-694B8D94AA5F}" destId="{188C2723-CAF2-4D3A-83A9-8561F521998C}" srcOrd="0" destOrd="0" presId="urn:microsoft.com/office/officeart/2005/8/layout/hList6"/>
    <dgm:cxn modelId="{729EDEAA-5B45-4010-AE7F-CDF307B9D499}" srcId="{A593E547-075D-4591-8467-694B8D94AA5F}" destId="{F0F83F49-C9A8-4D41-9DBE-E822AF1ECF74}" srcOrd="0" destOrd="0" parTransId="{0AE2C680-9F65-4902-BF7F-46F26F60E10A}" sibTransId="{DAB0582F-0035-43A1-8331-1DFC3068CB45}"/>
    <dgm:cxn modelId="{2AC2F59F-0D27-4BB8-A0BB-517A930DB7B7}" srcId="{A593E547-075D-4591-8467-694B8D94AA5F}" destId="{035D273B-0C30-4541-ABA5-FAD5DB5A1629}" srcOrd="2" destOrd="0" parTransId="{1E971810-D9F6-4601-A6BB-18FE23715601}" sibTransId="{FA405377-30EF-4060-A3D3-30A5CB823255}"/>
    <dgm:cxn modelId="{88F906B1-30F2-4A77-911D-71FFF4E09990}" srcId="{A593E547-075D-4591-8467-694B8D94AA5F}" destId="{BDE08D0E-BD69-4B84-99EA-7FE8761235F5}" srcOrd="1" destOrd="0" parTransId="{E9AF6B47-165C-4847-9191-C409962E2E4F}" sibTransId="{BA8163CF-E8E1-4179-9A9D-B665FADD2397}"/>
    <dgm:cxn modelId="{BD59912D-9CC1-49D5-BFED-2F2F86EBE35A}" type="presOf" srcId="{F0F83F49-C9A8-4D41-9DBE-E822AF1ECF74}" destId="{21F5C3D4-E72E-42C0-89D8-C312FA0FB150}" srcOrd="0" destOrd="0" presId="urn:microsoft.com/office/officeart/2005/8/layout/hList6"/>
    <dgm:cxn modelId="{B4F236D1-D34F-46CD-BE1A-6A0C4740306C}" type="presOf" srcId="{BDE08D0E-BD69-4B84-99EA-7FE8761235F5}" destId="{12D45E78-FFA9-4CF7-B235-034DA6FCBC4E}" srcOrd="0" destOrd="0" presId="urn:microsoft.com/office/officeart/2005/8/layout/hList6"/>
    <dgm:cxn modelId="{8EFE172B-A7E7-4422-A6AC-1F2B6EFD4247}" type="presParOf" srcId="{188C2723-CAF2-4D3A-83A9-8561F521998C}" destId="{21F5C3D4-E72E-42C0-89D8-C312FA0FB150}" srcOrd="0" destOrd="0" presId="urn:microsoft.com/office/officeart/2005/8/layout/hList6"/>
    <dgm:cxn modelId="{4D7E32DA-323E-44E5-9D5C-0A3BE8144F69}" type="presParOf" srcId="{188C2723-CAF2-4D3A-83A9-8561F521998C}" destId="{BF748004-6918-4F55-812A-E1D6CB2A4014}" srcOrd="1" destOrd="0" presId="urn:microsoft.com/office/officeart/2005/8/layout/hList6"/>
    <dgm:cxn modelId="{BEFCB0C3-4163-4BA7-B382-3863DA9DE314}" type="presParOf" srcId="{188C2723-CAF2-4D3A-83A9-8561F521998C}" destId="{12D45E78-FFA9-4CF7-B235-034DA6FCBC4E}" srcOrd="2" destOrd="0" presId="urn:microsoft.com/office/officeart/2005/8/layout/hList6"/>
    <dgm:cxn modelId="{54AFE2A8-4D66-4D99-AC03-48F2360D4625}" type="presParOf" srcId="{188C2723-CAF2-4D3A-83A9-8561F521998C}" destId="{C271A0B9-9E51-43D8-B622-00D247E5F8E1}" srcOrd="3" destOrd="0" presId="urn:microsoft.com/office/officeart/2005/8/layout/hList6"/>
    <dgm:cxn modelId="{E47CFD6A-78E1-42C5-8FC0-C39AEFD67D76}" type="presParOf" srcId="{188C2723-CAF2-4D3A-83A9-8561F521998C}" destId="{3DCC2C9A-D478-4E21-B35E-82B44E13A27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42DBA2-44BE-4AF7-B3D1-67F96951F8A6}"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891BB0EE-76B5-41D6-BB4A-289D85FE9665}">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a:t>Rationale for revisiting curriculum planning</a:t>
          </a:r>
        </a:p>
        <a:p>
          <a:r>
            <a:rPr lang="en-US" sz="1600"/>
            <a:t>Pages 8-16</a:t>
          </a:r>
        </a:p>
      </dgm:t>
    </dgm:pt>
    <dgm:pt modelId="{158C746E-646F-440C-B8F0-60641DA477B7}" type="parTrans" cxnId="{9F6123C5-E7CF-4798-974D-4E9CFA7F48D6}">
      <dgm:prSet/>
      <dgm:spPr/>
      <dgm:t>
        <a:bodyPr/>
        <a:lstStyle/>
        <a:p>
          <a:endParaRPr lang="en-US"/>
        </a:p>
      </dgm:t>
    </dgm:pt>
    <dgm:pt modelId="{4BE6EE0E-0F50-48BE-A3FA-8E1E9F0B0118}" type="sibTrans" cxnId="{9F6123C5-E7CF-4798-974D-4E9CFA7F48D6}">
      <dgm:prSet/>
      <dgm:spPr/>
      <dgm:t>
        <a:bodyPr/>
        <a:lstStyle/>
        <a:p>
          <a:endParaRPr lang="en-US"/>
        </a:p>
      </dgm:t>
    </dgm:pt>
    <dgm:pt modelId="{741E20D7-3BD5-4526-A17C-36FF3338582B}">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600"/>
            <a:t>Planning a 21st century curriculum</a:t>
          </a:r>
        </a:p>
        <a:p>
          <a:r>
            <a:rPr lang="en-US" sz="1600"/>
            <a:t>Pages 17-31</a:t>
          </a:r>
        </a:p>
      </dgm:t>
    </dgm:pt>
    <dgm:pt modelId="{F867E9C4-1EF1-434A-A75D-A4FF1274968F}" type="parTrans" cxnId="{67633A68-01FB-4A78-8A8D-BC3AC59DC90B}">
      <dgm:prSet/>
      <dgm:spPr/>
      <dgm:t>
        <a:bodyPr/>
        <a:lstStyle/>
        <a:p>
          <a:endParaRPr lang="en-US"/>
        </a:p>
      </dgm:t>
    </dgm:pt>
    <dgm:pt modelId="{05345B4B-1783-4856-A44A-8B64893CC281}" type="sibTrans" cxnId="{67633A68-01FB-4A78-8A8D-BC3AC59DC90B}">
      <dgm:prSet/>
      <dgm:spPr/>
      <dgm:t>
        <a:bodyPr/>
        <a:lstStyle/>
        <a:p>
          <a:endParaRPr lang="en-US"/>
        </a:p>
      </dgm:t>
    </dgm:pt>
    <dgm:pt modelId="{01C38E83-BD20-4A5B-9C9E-65B49669DD39}">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600"/>
            <a:t>Implementing</a:t>
          </a:r>
          <a:r>
            <a:rPr lang="en-US" sz="1600" baseline="0"/>
            <a:t> a 21st century curriculum</a:t>
          </a:r>
        </a:p>
        <a:p>
          <a:r>
            <a:rPr lang="en-US" sz="1600" baseline="0"/>
            <a:t>Pages 32-71</a:t>
          </a:r>
          <a:endParaRPr lang="en-US" sz="1600"/>
        </a:p>
      </dgm:t>
    </dgm:pt>
    <dgm:pt modelId="{2336B8AA-84CD-48E1-98B8-CB10E120CB49}" type="parTrans" cxnId="{C191DA65-16A8-4655-86D1-CA30466F4612}">
      <dgm:prSet/>
      <dgm:spPr/>
      <dgm:t>
        <a:bodyPr/>
        <a:lstStyle/>
        <a:p>
          <a:endParaRPr lang="en-US"/>
        </a:p>
      </dgm:t>
    </dgm:pt>
    <dgm:pt modelId="{7E70345E-C35E-4463-8714-195994735721}" type="sibTrans" cxnId="{C191DA65-16A8-4655-86D1-CA30466F4612}">
      <dgm:prSet/>
      <dgm:spPr/>
      <dgm:t>
        <a:bodyPr/>
        <a:lstStyle/>
        <a:p>
          <a:endParaRPr lang="en-US"/>
        </a:p>
      </dgm:t>
    </dgm:pt>
    <dgm:pt modelId="{D4EC7F8F-700D-40B7-AC72-8E2A6F232E1E}">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600"/>
            <a:t>21st century Assessment </a:t>
          </a:r>
        </a:p>
        <a:p>
          <a:r>
            <a:rPr lang="en-US" sz="1600"/>
            <a:t>Pages 72-77</a:t>
          </a:r>
        </a:p>
      </dgm:t>
    </dgm:pt>
    <dgm:pt modelId="{E65B3FB7-85EB-4FE4-96F7-79DE7F4CD20D}" type="parTrans" cxnId="{A14CB6D2-CE61-42CF-95C7-9BE905891A62}">
      <dgm:prSet/>
      <dgm:spPr/>
      <dgm:t>
        <a:bodyPr/>
        <a:lstStyle/>
        <a:p>
          <a:endParaRPr lang="en-US"/>
        </a:p>
      </dgm:t>
    </dgm:pt>
    <dgm:pt modelId="{8AEA0A53-90E2-4B05-8D16-046C7827E27D}" type="sibTrans" cxnId="{A14CB6D2-CE61-42CF-95C7-9BE905891A62}">
      <dgm:prSet/>
      <dgm:spPr/>
      <dgm:t>
        <a:bodyPr/>
        <a:lstStyle/>
        <a:p>
          <a:endParaRPr lang="en-US"/>
        </a:p>
      </dgm:t>
    </dgm:pt>
    <dgm:pt modelId="{02C426A4-EBC9-44A2-8F9E-589422D1D072}">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600"/>
            <a:t>Professional Learning in the 21st century</a:t>
          </a:r>
        </a:p>
        <a:p>
          <a:r>
            <a:rPr lang="en-US" sz="1600"/>
            <a:t>Pages 78-84</a:t>
          </a:r>
        </a:p>
      </dgm:t>
    </dgm:pt>
    <dgm:pt modelId="{28A8A136-2455-439A-8566-4B92CEF326B0}" type="parTrans" cxnId="{9228F9F9-5428-4A03-A45A-100FB781D6C9}">
      <dgm:prSet/>
      <dgm:spPr/>
      <dgm:t>
        <a:bodyPr/>
        <a:lstStyle/>
        <a:p>
          <a:endParaRPr lang="en-US"/>
        </a:p>
      </dgm:t>
    </dgm:pt>
    <dgm:pt modelId="{B132BFF0-EE58-4D09-A4C8-FAEB8E0128D2}" type="sibTrans" cxnId="{9228F9F9-5428-4A03-A45A-100FB781D6C9}">
      <dgm:prSet/>
      <dgm:spPr/>
      <dgm:t>
        <a:bodyPr/>
        <a:lstStyle/>
        <a:p>
          <a:endParaRPr lang="en-US"/>
        </a:p>
      </dgm:t>
    </dgm:pt>
    <dgm:pt modelId="{507E5F0B-64A4-47EF-B811-74E118D5039D}" type="pres">
      <dgm:prSet presAssocID="{A242DBA2-44BE-4AF7-B3D1-67F96951F8A6}" presName="compositeShape" presStyleCnt="0">
        <dgm:presLayoutVars>
          <dgm:chMax val="7"/>
          <dgm:dir/>
          <dgm:resizeHandles val="exact"/>
        </dgm:presLayoutVars>
      </dgm:prSet>
      <dgm:spPr/>
      <dgm:t>
        <a:bodyPr/>
        <a:lstStyle/>
        <a:p>
          <a:endParaRPr lang="en-US"/>
        </a:p>
      </dgm:t>
    </dgm:pt>
    <dgm:pt modelId="{F40B7DE5-DCEC-49DE-B32C-B6ADC48386E0}" type="pres">
      <dgm:prSet presAssocID="{A242DBA2-44BE-4AF7-B3D1-67F96951F8A6}" presName="wedge1" presStyleLbl="node1" presStyleIdx="0" presStyleCnt="5"/>
      <dgm:spPr/>
      <dgm:t>
        <a:bodyPr/>
        <a:lstStyle/>
        <a:p>
          <a:endParaRPr lang="en-US"/>
        </a:p>
      </dgm:t>
    </dgm:pt>
    <dgm:pt modelId="{BA7E9BFD-8A3F-4A55-84F6-19A72F1849D0}" type="pres">
      <dgm:prSet presAssocID="{A242DBA2-44BE-4AF7-B3D1-67F96951F8A6}" presName="dummy1a" presStyleCnt="0"/>
      <dgm:spPr/>
    </dgm:pt>
    <dgm:pt modelId="{DFECAFE3-CB27-441B-B49C-46F391FCD7CE}" type="pres">
      <dgm:prSet presAssocID="{A242DBA2-44BE-4AF7-B3D1-67F96951F8A6}" presName="dummy1b" presStyleCnt="0"/>
      <dgm:spPr/>
    </dgm:pt>
    <dgm:pt modelId="{AB2062AC-1327-41B5-90B6-714AB65CC931}" type="pres">
      <dgm:prSet presAssocID="{A242DBA2-44BE-4AF7-B3D1-67F96951F8A6}" presName="wedge1Tx" presStyleLbl="node1" presStyleIdx="0" presStyleCnt="5">
        <dgm:presLayoutVars>
          <dgm:chMax val="0"/>
          <dgm:chPref val="0"/>
          <dgm:bulletEnabled val="1"/>
        </dgm:presLayoutVars>
      </dgm:prSet>
      <dgm:spPr/>
      <dgm:t>
        <a:bodyPr/>
        <a:lstStyle/>
        <a:p>
          <a:endParaRPr lang="en-US"/>
        </a:p>
      </dgm:t>
    </dgm:pt>
    <dgm:pt modelId="{D0A581D6-BCFF-4672-927A-9BD1209A5885}" type="pres">
      <dgm:prSet presAssocID="{A242DBA2-44BE-4AF7-B3D1-67F96951F8A6}" presName="wedge2" presStyleLbl="node1" presStyleIdx="1" presStyleCnt="5"/>
      <dgm:spPr/>
      <dgm:t>
        <a:bodyPr/>
        <a:lstStyle/>
        <a:p>
          <a:endParaRPr lang="en-US"/>
        </a:p>
      </dgm:t>
    </dgm:pt>
    <dgm:pt modelId="{61B42342-8474-4B6B-9232-C905058C7318}" type="pres">
      <dgm:prSet presAssocID="{A242DBA2-44BE-4AF7-B3D1-67F96951F8A6}" presName="dummy2a" presStyleCnt="0"/>
      <dgm:spPr/>
    </dgm:pt>
    <dgm:pt modelId="{2E6AE28F-A136-487A-9E6B-CD0572860F2E}" type="pres">
      <dgm:prSet presAssocID="{A242DBA2-44BE-4AF7-B3D1-67F96951F8A6}" presName="dummy2b" presStyleCnt="0"/>
      <dgm:spPr/>
    </dgm:pt>
    <dgm:pt modelId="{DCFCAB1D-9095-4056-A6A5-1724F943F1A1}" type="pres">
      <dgm:prSet presAssocID="{A242DBA2-44BE-4AF7-B3D1-67F96951F8A6}" presName="wedge2Tx" presStyleLbl="node1" presStyleIdx="1" presStyleCnt="5">
        <dgm:presLayoutVars>
          <dgm:chMax val="0"/>
          <dgm:chPref val="0"/>
          <dgm:bulletEnabled val="1"/>
        </dgm:presLayoutVars>
      </dgm:prSet>
      <dgm:spPr/>
      <dgm:t>
        <a:bodyPr/>
        <a:lstStyle/>
        <a:p>
          <a:endParaRPr lang="en-US"/>
        </a:p>
      </dgm:t>
    </dgm:pt>
    <dgm:pt modelId="{95F12D6C-418D-4114-97A3-1F395112A34F}" type="pres">
      <dgm:prSet presAssocID="{A242DBA2-44BE-4AF7-B3D1-67F96951F8A6}" presName="wedge3" presStyleLbl="node1" presStyleIdx="2" presStyleCnt="5" custLinFactNeighborX="-620"/>
      <dgm:spPr/>
      <dgm:t>
        <a:bodyPr/>
        <a:lstStyle/>
        <a:p>
          <a:endParaRPr lang="en-US"/>
        </a:p>
      </dgm:t>
    </dgm:pt>
    <dgm:pt modelId="{D2581FB3-AC04-494B-999A-0A69B5723975}" type="pres">
      <dgm:prSet presAssocID="{A242DBA2-44BE-4AF7-B3D1-67F96951F8A6}" presName="dummy3a" presStyleCnt="0"/>
      <dgm:spPr/>
    </dgm:pt>
    <dgm:pt modelId="{2015BC6C-A00B-46C4-B430-5119766B9BBB}" type="pres">
      <dgm:prSet presAssocID="{A242DBA2-44BE-4AF7-B3D1-67F96951F8A6}" presName="dummy3b" presStyleCnt="0"/>
      <dgm:spPr/>
    </dgm:pt>
    <dgm:pt modelId="{999A6220-E4F8-464E-891B-0EE83786FCBF}" type="pres">
      <dgm:prSet presAssocID="{A242DBA2-44BE-4AF7-B3D1-67F96951F8A6}" presName="wedge3Tx" presStyleLbl="node1" presStyleIdx="2" presStyleCnt="5">
        <dgm:presLayoutVars>
          <dgm:chMax val="0"/>
          <dgm:chPref val="0"/>
          <dgm:bulletEnabled val="1"/>
        </dgm:presLayoutVars>
      </dgm:prSet>
      <dgm:spPr/>
      <dgm:t>
        <a:bodyPr/>
        <a:lstStyle/>
        <a:p>
          <a:endParaRPr lang="en-US"/>
        </a:p>
      </dgm:t>
    </dgm:pt>
    <dgm:pt modelId="{1159F388-84B1-4C7D-AEAA-FAC71E7ADB77}" type="pres">
      <dgm:prSet presAssocID="{A242DBA2-44BE-4AF7-B3D1-67F96951F8A6}" presName="wedge4" presStyleLbl="node1" presStyleIdx="3" presStyleCnt="5"/>
      <dgm:spPr/>
      <dgm:t>
        <a:bodyPr/>
        <a:lstStyle/>
        <a:p>
          <a:endParaRPr lang="en-US"/>
        </a:p>
      </dgm:t>
    </dgm:pt>
    <dgm:pt modelId="{433A7181-07F9-4B6F-A6C7-D5B9DD8D6404}" type="pres">
      <dgm:prSet presAssocID="{A242DBA2-44BE-4AF7-B3D1-67F96951F8A6}" presName="dummy4a" presStyleCnt="0"/>
      <dgm:spPr/>
    </dgm:pt>
    <dgm:pt modelId="{E39BD803-4909-44A0-89FB-7989899CCFAC}" type="pres">
      <dgm:prSet presAssocID="{A242DBA2-44BE-4AF7-B3D1-67F96951F8A6}" presName="dummy4b" presStyleCnt="0"/>
      <dgm:spPr/>
    </dgm:pt>
    <dgm:pt modelId="{66CFE3C2-71F1-4EC2-A364-77081076CAAD}" type="pres">
      <dgm:prSet presAssocID="{A242DBA2-44BE-4AF7-B3D1-67F96951F8A6}" presName="wedge4Tx" presStyleLbl="node1" presStyleIdx="3" presStyleCnt="5">
        <dgm:presLayoutVars>
          <dgm:chMax val="0"/>
          <dgm:chPref val="0"/>
          <dgm:bulletEnabled val="1"/>
        </dgm:presLayoutVars>
      </dgm:prSet>
      <dgm:spPr/>
      <dgm:t>
        <a:bodyPr/>
        <a:lstStyle/>
        <a:p>
          <a:endParaRPr lang="en-US"/>
        </a:p>
      </dgm:t>
    </dgm:pt>
    <dgm:pt modelId="{9B0F607C-3BB8-468D-AFC1-281FCA28BB91}" type="pres">
      <dgm:prSet presAssocID="{A242DBA2-44BE-4AF7-B3D1-67F96951F8A6}" presName="wedge5" presStyleLbl="node1" presStyleIdx="4" presStyleCnt="5"/>
      <dgm:spPr/>
      <dgm:t>
        <a:bodyPr/>
        <a:lstStyle/>
        <a:p>
          <a:endParaRPr lang="en-US"/>
        </a:p>
      </dgm:t>
    </dgm:pt>
    <dgm:pt modelId="{6F0ECCC0-CA8F-4C29-BE63-9BC5A89657E2}" type="pres">
      <dgm:prSet presAssocID="{A242DBA2-44BE-4AF7-B3D1-67F96951F8A6}" presName="dummy5a" presStyleCnt="0"/>
      <dgm:spPr/>
    </dgm:pt>
    <dgm:pt modelId="{8FBD48A3-6060-41B9-A26A-BFDEC543224B}" type="pres">
      <dgm:prSet presAssocID="{A242DBA2-44BE-4AF7-B3D1-67F96951F8A6}" presName="dummy5b" presStyleCnt="0"/>
      <dgm:spPr/>
    </dgm:pt>
    <dgm:pt modelId="{0656A952-9714-441E-8631-913C2B197C18}" type="pres">
      <dgm:prSet presAssocID="{A242DBA2-44BE-4AF7-B3D1-67F96951F8A6}" presName="wedge5Tx" presStyleLbl="node1" presStyleIdx="4" presStyleCnt="5">
        <dgm:presLayoutVars>
          <dgm:chMax val="0"/>
          <dgm:chPref val="0"/>
          <dgm:bulletEnabled val="1"/>
        </dgm:presLayoutVars>
      </dgm:prSet>
      <dgm:spPr/>
      <dgm:t>
        <a:bodyPr/>
        <a:lstStyle/>
        <a:p>
          <a:endParaRPr lang="en-US"/>
        </a:p>
      </dgm:t>
    </dgm:pt>
    <dgm:pt modelId="{8FE298EA-D76A-487A-806C-19B2EE20521E}" type="pres">
      <dgm:prSet presAssocID="{4BE6EE0E-0F50-48BE-A3FA-8E1E9F0B0118}" presName="arrowWedge1" presStyleLbl="fgSibTrans2D1" presStyleIdx="0" presStyleCnt="5"/>
      <dgm:spPr/>
    </dgm:pt>
    <dgm:pt modelId="{A49DF143-92B2-458A-A669-C5F212B9E8F2}" type="pres">
      <dgm:prSet presAssocID="{05345B4B-1783-4856-A44A-8B64893CC281}" presName="arrowWedge2" presStyleLbl="fgSibTrans2D1" presStyleIdx="1" presStyleCnt="5"/>
      <dgm:spPr/>
    </dgm:pt>
    <dgm:pt modelId="{177090F7-4A77-4CC4-AE48-67A24BD81CA9}" type="pres">
      <dgm:prSet presAssocID="{7E70345E-C35E-4463-8714-195994735721}" presName="arrowWedge3" presStyleLbl="fgSibTrans2D1" presStyleIdx="2" presStyleCnt="5"/>
      <dgm:spPr/>
    </dgm:pt>
    <dgm:pt modelId="{705197EE-7BFC-47A8-80AA-154572B340D8}" type="pres">
      <dgm:prSet presAssocID="{8AEA0A53-90E2-4B05-8D16-046C7827E27D}" presName="arrowWedge4" presStyleLbl="fgSibTrans2D1" presStyleIdx="3" presStyleCnt="5" custLinFactNeighborX="368" custLinFactNeighborY="2023"/>
      <dgm:spPr/>
    </dgm:pt>
    <dgm:pt modelId="{A5F3E696-8C8D-4846-9D6D-67811818065A}" type="pres">
      <dgm:prSet presAssocID="{B132BFF0-EE58-4D09-A4C8-FAEB8E0128D2}" presName="arrowWedge5" presStyleLbl="fgSibTrans2D1" presStyleIdx="4" presStyleCnt="5"/>
      <dgm:spPr/>
    </dgm:pt>
  </dgm:ptLst>
  <dgm:cxnLst>
    <dgm:cxn modelId="{0DCBE661-356F-4DF7-B8E9-C76725C105CF}" type="presOf" srcId="{891BB0EE-76B5-41D6-BB4A-289D85FE9665}" destId="{F40B7DE5-DCEC-49DE-B32C-B6ADC48386E0}" srcOrd="0" destOrd="0" presId="urn:microsoft.com/office/officeart/2005/8/layout/cycle8"/>
    <dgm:cxn modelId="{56645197-5C7C-44FB-91F1-C6AFD39F47A1}" type="presOf" srcId="{02C426A4-EBC9-44A2-8F9E-589422D1D072}" destId="{9B0F607C-3BB8-468D-AFC1-281FCA28BB91}" srcOrd="0" destOrd="0" presId="urn:microsoft.com/office/officeart/2005/8/layout/cycle8"/>
    <dgm:cxn modelId="{DDCFB15E-B450-464B-A1C8-C0F5B9B78FFC}" type="presOf" srcId="{A242DBA2-44BE-4AF7-B3D1-67F96951F8A6}" destId="{507E5F0B-64A4-47EF-B811-74E118D5039D}" srcOrd="0" destOrd="0" presId="urn:microsoft.com/office/officeart/2005/8/layout/cycle8"/>
    <dgm:cxn modelId="{DB4F92C2-67EC-4408-997E-9411B06C4A71}" type="presOf" srcId="{891BB0EE-76B5-41D6-BB4A-289D85FE9665}" destId="{AB2062AC-1327-41B5-90B6-714AB65CC931}" srcOrd="1" destOrd="0" presId="urn:microsoft.com/office/officeart/2005/8/layout/cycle8"/>
    <dgm:cxn modelId="{9F6123C5-E7CF-4798-974D-4E9CFA7F48D6}" srcId="{A242DBA2-44BE-4AF7-B3D1-67F96951F8A6}" destId="{891BB0EE-76B5-41D6-BB4A-289D85FE9665}" srcOrd="0" destOrd="0" parTransId="{158C746E-646F-440C-B8F0-60641DA477B7}" sibTransId="{4BE6EE0E-0F50-48BE-A3FA-8E1E9F0B0118}"/>
    <dgm:cxn modelId="{8BC1C6ED-4A85-4BE4-A9CD-239A98B56022}" type="presOf" srcId="{01C38E83-BD20-4A5B-9C9E-65B49669DD39}" destId="{999A6220-E4F8-464E-891B-0EE83786FCBF}" srcOrd="1" destOrd="0" presId="urn:microsoft.com/office/officeart/2005/8/layout/cycle8"/>
    <dgm:cxn modelId="{531A757F-6F4B-4A7E-B0A3-7EBFBEC5480E}" type="presOf" srcId="{01C38E83-BD20-4A5B-9C9E-65B49669DD39}" destId="{95F12D6C-418D-4114-97A3-1F395112A34F}" srcOrd="0" destOrd="0" presId="urn:microsoft.com/office/officeart/2005/8/layout/cycle8"/>
    <dgm:cxn modelId="{A14CB6D2-CE61-42CF-95C7-9BE905891A62}" srcId="{A242DBA2-44BE-4AF7-B3D1-67F96951F8A6}" destId="{D4EC7F8F-700D-40B7-AC72-8E2A6F232E1E}" srcOrd="3" destOrd="0" parTransId="{E65B3FB7-85EB-4FE4-96F7-79DE7F4CD20D}" sibTransId="{8AEA0A53-90E2-4B05-8D16-046C7827E27D}"/>
    <dgm:cxn modelId="{39A1BFDA-A4C4-483E-9E46-F92780BC6164}" type="presOf" srcId="{02C426A4-EBC9-44A2-8F9E-589422D1D072}" destId="{0656A952-9714-441E-8631-913C2B197C18}" srcOrd="1" destOrd="0" presId="urn:microsoft.com/office/officeart/2005/8/layout/cycle8"/>
    <dgm:cxn modelId="{FF3CFD66-714F-4EDA-AE27-E91109E94815}" type="presOf" srcId="{741E20D7-3BD5-4526-A17C-36FF3338582B}" destId="{DCFCAB1D-9095-4056-A6A5-1724F943F1A1}" srcOrd="1" destOrd="0" presId="urn:microsoft.com/office/officeart/2005/8/layout/cycle8"/>
    <dgm:cxn modelId="{9228F9F9-5428-4A03-A45A-100FB781D6C9}" srcId="{A242DBA2-44BE-4AF7-B3D1-67F96951F8A6}" destId="{02C426A4-EBC9-44A2-8F9E-589422D1D072}" srcOrd="4" destOrd="0" parTransId="{28A8A136-2455-439A-8566-4B92CEF326B0}" sibTransId="{B132BFF0-EE58-4D09-A4C8-FAEB8E0128D2}"/>
    <dgm:cxn modelId="{67633A68-01FB-4A78-8A8D-BC3AC59DC90B}" srcId="{A242DBA2-44BE-4AF7-B3D1-67F96951F8A6}" destId="{741E20D7-3BD5-4526-A17C-36FF3338582B}" srcOrd="1" destOrd="0" parTransId="{F867E9C4-1EF1-434A-A75D-A4FF1274968F}" sibTransId="{05345B4B-1783-4856-A44A-8B64893CC281}"/>
    <dgm:cxn modelId="{C191DA65-16A8-4655-86D1-CA30466F4612}" srcId="{A242DBA2-44BE-4AF7-B3D1-67F96951F8A6}" destId="{01C38E83-BD20-4A5B-9C9E-65B49669DD39}" srcOrd="2" destOrd="0" parTransId="{2336B8AA-84CD-48E1-98B8-CB10E120CB49}" sibTransId="{7E70345E-C35E-4463-8714-195994735721}"/>
    <dgm:cxn modelId="{09C01B53-10F8-4DD2-AB65-258D5490DC76}" type="presOf" srcId="{D4EC7F8F-700D-40B7-AC72-8E2A6F232E1E}" destId="{66CFE3C2-71F1-4EC2-A364-77081076CAAD}" srcOrd="1" destOrd="0" presId="urn:microsoft.com/office/officeart/2005/8/layout/cycle8"/>
    <dgm:cxn modelId="{F323A642-7717-4161-95C4-07957067D7F7}" type="presOf" srcId="{D4EC7F8F-700D-40B7-AC72-8E2A6F232E1E}" destId="{1159F388-84B1-4C7D-AEAA-FAC71E7ADB77}" srcOrd="0" destOrd="0" presId="urn:microsoft.com/office/officeart/2005/8/layout/cycle8"/>
    <dgm:cxn modelId="{C8A25B65-2108-4415-92FB-D6A9012D6E64}" type="presOf" srcId="{741E20D7-3BD5-4526-A17C-36FF3338582B}" destId="{D0A581D6-BCFF-4672-927A-9BD1209A5885}" srcOrd="0" destOrd="0" presId="urn:microsoft.com/office/officeart/2005/8/layout/cycle8"/>
    <dgm:cxn modelId="{86ADE301-8026-4631-A87A-BA26C38F99E4}" type="presParOf" srcId="{507E5F0B-64A4-47EF-B811-74E118D5039D}" destId="{F40B7DE5-DCEC-49DE-B32C-B6ADC48386E0}" srcOrd="0" destOrd="0" presId="urn:microsoft.com/office/officeart/2005/8/layout/cycle8"/>
    <dgm:cxn modelId="{4F6D701B-03D4-4F23-9688-D12177591D81}" type="presParOf" srcId="{507E5F0B-64A4-47EF-B811-74E118D5039D}" destId="{BA7E9BFD-8A3F-4A55-84F6-19A72F1849D0}" srcOrd="1" destOrd="0" presId="urn:microsoft.com/office/officeart/2005/8/layout/cycle8"/>
    <dgm:cxn modelId="{16C4E971-EEDC-4EC6-A95F-7D3FFBB20A98}" type="presParOf" srcId="{507E5F0B-64A4-47EF-B811-74E118D5039D}" destId="{DFECAFE3-CB27-441B-B49C-46F391FCD7CE}" srcOrd="2" destOrd="0" presId="urn:microsoft.com/office/officeart/2005/8/layout/cycle8"/>
    <dgm:cxn modelId="{69B0805F-850E-4617-890F-99C7FC6A7993}" type="presParOf" srcId="{507E5F0B-64A4-47EF-B811-74E118D5039D}" destId="{AB2062AC-1327-41B5-90B6-714AB65CC931}" srcOrd="3" destOrd="0" presId="urn:microsoft.com/office/officeart/2005/8/layout/cycle8"/>
    <dgm:cxn modelId="{B26C1989-6C66-48CB-8654-05C16CCF71AE}" type="presParOf" srcId="{507E5F0B-64A4-47EF-B811-74E118D5039D}" destId="{D0A581D6-BCFF-4672-927A-9BD1209A5885}" srcOrd="4" destOrd="0" presId="urn:microsoft.com/office/officeart/2005/8/layout/cycle8"/>
    <dgm:cxn modelId="{7018CD69-6DD0-4742-B773-65385EBF4556}" type="presParOf" srcId="{507E5F0B-64A4-47EF-B811-74E118D5039D}" destId="{61B42342-8474-4B6B-9232-C905058C7318}" srcOrd="5" destOrd="0" presId="urn:microsoft.com/office/officeart/2005/8/layout/cycle8"/>
    <dgm:cxn modelId="{EC95D53F-0E66-4507-8954-383345FA811C}" type="presParOf" srcId="{507E5F0B-64A4-47EF-B811-74E118D5039D}" destId="{2E6AE28F-A136-487A-9E6B-CD0572860F2E}" srcOrd="6" destOrd="0" presId="urn:microsoft.com/office/officeart/2005/8/layout/cycle8"/>
    <dgm:cxn modelId="{C6D96488-0AB7-4008-AA10-1A45C9C800B3}" type="presParOf" srcId="{507E5F0B-64A4-47EF-B811-74E118D5039D}" destId="{DCFCAB1D-9095-4056-A6A5-1724F943F1A1}" srcOrd="7" destOrd="0" presId="urn:microsoft.com/office/officeart/2005/8/layout/cycle8"/>
    <dgm:cxn modelId="{2D1171D2-21FF-4297-9106-5E49FFCF9514}" type="presParOf" srcId="{507E5F0B-64A4-47EF-B811-74E118D5039D}" destId="{95F12D6C-418D-4114-97A3-1F395112A34F}" srcOrd="8" destOrd="0" presId="urn:microsoft.com/office/officeart/2005/8/layout/cycle8"/>
    <dgm:cxn modelId="{35B5B6EA-3340-4103-9403-5D8196268A42}" type="presParOf" srcId="{507E5F0B-64A4-47EF-B811-74E118D5039D}" destId="{D2581FB3-AC04-494B-999A-0A69B5723975}" srcOrd="9" destOrd="0" presId="urn:microsoft.com/office/officeart/2005/8/layout/cycle8"/>
    <dgm:cxn modelId="{9C96122F-35E4-44A0-B6CF-FFDA9E188E80}" type="presParOf" srcId="{507E5F0B-64A4-47EF-B811-74E118D5039D}" destId="{2015BC6C-A00B-46C4-B430-5119766B9BBB}" srcOrd="10" destOrd="0" presId="urn:microsoft.com/office/officeart/2005/8/layout/cycle8"/>
    <dgm:cxn modelId="{D535A194-BC81-47EC-9B1F-C36CF5787CE3}" type="presParOf" srcId="{507E5F0B-64A4-47EF-B811-74E118D5039D}" destId="{999A6220-E4F8-464E-891B-0EE83786FCBF}" srcOrd="11" destOrd="0" presId="urn:microsoft.com/office/officeart/2005/8/layout/cycle8"/>
    <dgm:cxn modelId="{7FF7E345-5111-4685-B5E2-82B114873520}" type="presParOf" srcId="{507E5F0B-64A4-47EF-B811-74E118D5039D}" destId="{1159F388-84B1-4C7D-AEAA-FAC71E7ADB77}" srcOrd="12" destOrd="0" presId="urn:microsoft.com/office/officeart/2005/8/layout/cycle8"/>
    <dgm:cxn modelId="{6D6837CA-9775-48AC-A8BE-AA6BF6494359}" type="presParOf" srcId="{507E5F0B-64A4-47EF-B811-74E118D5039D}" destId="{433A7181-07F9-4B6F-A6C7-D5B9DD8D6404}" srcOrd="13" destOrd="0" presId="urn:microsoft.com/office/officeart/2005/8/layout/cycle8"/>
    <dgm:cxn modelId="{963C90C9-2FB9-4667-A247-23893521A95A}" type="presParOf" srcId="{507E5F0B-64A4-47EF-B811-74E118D5039D}" destId="{E39BD803-4909-44A0-89FB-7989899CCFAC}" srcOrd="14" destOrd="0" presId="urn:microsoft.com/office/officeart/2005/8/layout/cycle8"/>
    <dgm:cxn modelId="{1E4BA75D-544F-4DDF-BF0A-33FCC9E669E4}" type="presParOf" srcId="{507E5F0B-64A4-47EF-B811-74E118D5039D}" destId="{66CFE3C2-71F1-4EC2-A364-77081076CAAD}" srcOrd="15" destOrd="0" presId="urn:microsoft.com/office/officeart/2005/8/layout/cycle8"/>
    <dgm:cxn modelId="{27560AA3-7574-4F3A-A737-0124D3E9DB6F}" type="presParOf" srcId="{507E5F0B-64A4-47EF-B811-74E118D5039D}" destId="{9B0F607C-3BB8-468D-AFC1-281FCA28BB91}" srcOrd="16" destOrd="0" presId="urn:microsoft.com/office/officeart/2005/8/layout/cycle8"/>
    <dgm:cxn modelId="{86FBD8CA-F2EE-4134-B21D-669097B39EF0}" type="presParOf" srcId="{507E5F0B-64A4-47EF-B811-74E118D5039D}" destId="{6F0ECCC0-CA8F-4C29-BE63-9BC5A89657E2}" srcOrd="17" destOrd="0" presId="urn:microsoft.com/office/officeart/2005/8/layout/cycle8"/>
    <dgm:cxn modelId="{A84788FC-33BF-43F8-8D4D-4E497B6B7230}" type="presParOf" srcId="{507E5F0B-64A4-47EF-B811-74E118D5039D}" destId="{8FBD48A3-6060-41B9-A26A-BFDEC543224B}" srcOrd="18" destOrd="0" presId="urn:microsoft.com/office/officeart/2005/8/layout/cycle8"/>
    <dgm:cxn modelId="{269A803D-28F6-48F2-A3D2-B1A84D685AA8}" type="presParOf" srcId="{507E5F0B-64A4-47EF-B811-74E118D5039D}" destId="{0656A952-9714-441E-8631-913C2B197C18}" srcOrd="19" destOrd="0" presId="urn:microsoft.com/office/officeart/2005/8/layout/cycle8"/>
    <dgm:cxn modelId="{4AB1AEFD-21F9-4A23-A2FF-8DDBA6F5EE6B}" type="presParOf" srcId="{507E5F0B-64A4-47EF-B811-74E118D5039D}" destId="{8FE298EA-D76A-487A-806C-19B2EE20521E}" srcOrd="20" destOrd="0" presId="urn:microsoft.com/office/officeart/2005/8/layout/cycle8"/>
    <dgm:cxn modelId="{FAA3F912-0E7C-4A9B-8ADE-F5D1D7D265A7}" type="presParOf" srcId="{507E5F0B-64A4-47EF-B811-74E118D5039D}" destId="{A49DF143-92B2-458A-A669-C5F212B9E8F2}" srcOrd="21" destOrd="0" presId="urn:microsoft.com/office/officeart/2005/8/layout/cycle8"/>
    <dgm:cxn modelId="{EB8BF235-33AA-4D7D-84B1-D1B285A81551}" type="presParOf" srcId="{507E5F0B-64A4-47EF-B811-74E118D5039D}" destId="{177090F7-4A77-4CC4-AE48-67A24BD81CA9}" srcOrd="22" destOrd="0" presId="urn:microsoft.com/office/officeart/2005/8/layout/cycle8"/>
    <dgm:cxn modelId="{28DA8E89-CC84-4A14-9036-56F67DCA6496}" type="presParOf" srcId="{507E5F0B-64A4-47EF-B811-74E118D5039D}" destId="{705197EE-7BFC-47A8-80AA-154572B340D8}" srcOrd="23" destOrd="0" presId="urn:microsoft.com/office/officeart/2005/8/layout/cycle8"/>
    <dgm:cxn modelId="{4AB13539-6AAA-483D-861F-26579B79385B}" type="presParOf" srcId="{507E5F0B-64A4-47EF-B811-74E118D5039D}" destId="{A5F3E696-8C8D-4846-9D6D-67811818065A}"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D567C-AB1B-4B32-9E69-AAB5C7D5E02D}">
      <dsp:nvSpPr>
        <dsp:cNvPr id="0" name=""/>
        <dsp:cNvSpPr/>
      </dsp:nvSpPr>
      <dsp:spPr>
        <a:xfrm>
          <a:off x="417570" y="43057"/>
          <a:ext cx="2642947" cy="11939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smtClean="0"/>
            <a:t>Grades K-5</a:t>
          </a:r>
          <a:endParaRPr lang="en-US" sz="3200" b="1" kern="1200" dirty="0"/>
        </a:p>
      </dsp:txBody>
      <dsp:txXfrm>
        <a:off x="445546" y="71033"/>
        <a:ext cx="2586995" cy="1166001"/>
      </dsp:txXfrm>
    </dsp:sp>
    <dsp:sp modelId="{45661FA1-9E63-4924-A04A-3ECD0C156A3C}">
      <dsp:nvSpPr>
        <dsp:cNvPr id="0" name=""/>
        <dsp:cNvSpPr/>
      </dsp:nvSpPr>
      <dsp:spPr>
        <a:xfrm>
          <a:off x="435876" y="1081243"/>
          <a:ext cx="2626873" cy="1222774"/>
        </a:xfrm>
        <a:prstGeom prst="rect">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b="1" kern="1200" dirty="0" smtClean="0"/>
            <a:t>Room 1</a:t>
          </a:r>
          <a:endParaRPr lang="en-US" sz="3200" b="1" kern="1200" dirty="0"/>
        </a:p>
      </dsp:txBody>
      <dsp:txXfrm>
        <a:off x="435876" y="1081243"/>
        <a:ext cx="1849910" cy="1222774"/>
      </dsp:txXfrm>
    </dsp:sp>
    <dsp:sp modelId="{E78F0B5A-A83D-45A2-824A-4CCE3CDF5660}">
      <dsp:nvSpPr>
        <dsp:cNvPr id="0" name=""/>
        <dsp:cNvSpPr/>
      </dsp:nvSpPr>
      <dsp:spPr>
        <a:xfrm>
          <a:off x="1742605" y="568764"/>
          <a:ext cx="1248108" cy="11710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8BC53-A2D4-4A39-9862-F214FFEBB084}">
      <dsp:nvSpPr>
        <dsp:cNvPr id="0" name=""/>
        <dsp:cNvSpPr/>
      </dsp:nvSpPr>
      <dsp:spPr>
        <a:xfrm>
          <a:off x="4004347" y="83230"/>
          <a:ext cx="2576665" cy="11939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smtClean="0"/>
            <a:t>Grades 6-8</a:t>
          </a:r>
          <a:endParaRPr lang="en-US" sz="3200" b="1" kern="1200" dirty="0"/>
        </a:p>
      </dsp:txBody>
      <dsp:txXfrm>
        <a:off x="4032323" y="111206"/>
        <a:ext cx="2520713" cy="1166001"/>
      </dsp:txXfrm>
    </dsp:sp>
    <dsp:sp modelId="{3D87F9EC-0EF2-4E1F-832B-F5A0B6E57823}">
      <dsp:nvSpPr>
        <dsp:cNvPr id="0" name=""/>
        <dsp:cNvSpPr/>
      </dsp:nvSpPr>
      <dsp:spPr>
        <a:xfrm>
          <a:off x="4023805" y="1101748"/>
          <a:ext cx="2602081" cy="1240322"/>
        </a:xfrm>
        <a:prstGeom prst="rect">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b="1" kern="1200" dirty="0" smtClean="0"/>
            <a:t>Room 2</a:t>
          </a:r>
          <a:endParaRPr lang="en-US" sz="3200" b="1" kern="1200" dirty="0"/>
        </a:p>
      </dsp:txBody>
      <dsp:txXfrm>
        <a:off x="4023805" y="1101748"/>
        <a:ext cx="1832451" cy="1240322"/>
      </dsp:txXfrm>
    </dsp:sp>
    <dsp:sp modelId="{42C06BBC-9A5D-40A3-80D0-B4B1C29C72EA}">
      <dsp:nvSpPr>
        <dsp:cNvPr id="0" name=""/>
        <dsp:cNvSpPr/>
      </dsp:nvSpPr>
      <dsp:spPr>
        <a:xfrm>
          <a:off x="5376855" y="680034"/>
          <a:ext cx="1159315" cy="10888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sp>
    <dsp:sp modelId="{B40B5973-13D1-43F0-90B1-9C8B02C03C7E}">
      <dsp:nvSpPr>
        <dsp:cNvPr id="0" name=""/>
        <dsp:cNvSpPr/>
      </dsp:nvSpPr>
      <dsp:spPr>
        <a:xfrm>
          <a:off x="2415576" y="2579737"/>
          <a:ext cx="2940994" cy="152561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smtClean="0"/>
            <a:t>Grades 9-12</a:t>
          </a:r>
          <a:endParaRPr lang="en-US" sz="3200" b="1" kern="1200" dirty="0"/>
        </a:p>
      </dsp:txBody>
      <dsp:txXfrm>
        <a:off x="2451323" y="2615484"/>
        <a:ext cx="2869500" cy="1489869"/>
      </dsp:txXfrm>
    </dsp:sp>
    <dsp:sp modelId="{C3EC0D71-47EC-472A-81C7-75FF8C96610F}">
      <dsp:nvSpPr>
        <dsp:cNvPr id="0" name=""/>
        <dsp:cNvSpPr/>
      </dsp:nvSpPr>
      <dsp:spPr>
        <a:xfrm>
          <a:off x="2433858" y="3437121"/>
          <a:ext cx="3017289" cy="1226953"/>
        </a:xfrm>
        <a:prstGeom prst="rect">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endParaRPr lang="en-US" sz="3200" b="1" kern="1200" dirty="0" smtClean="0"/>
        </a:p>
        <a:p>
          <a:pPr lvl="0" algn="l" defTabSz="1422400">
            <a:lnSpc>
              <a:spcPct val="90000"/>
            </a:lnSpc>
            <a:spcBef>
              <a:spcPct val="0"/>
            </a:spcBef>
            <a:spcAft>
              <a:spcPct val="35000"/>
            </a:spcAft>
          </a:pPr>
          <a:endParaRPr lang="en-US" sz="3200" b="1" kern="1200" dirty="0" smtClean="0"/>
        </a:p>
        <a:p>
          <a:pPr lvl="0" algn="l" defTabSz="1422400">
            <a:lnSpc>
              <a:spcPct val="90000"/>
            </a:lnSpc>
            <a:spcBef>
              <a:spcPct val="0"/>
            </a:spcBef>
            <a:spcAft>
              <a:spcPct val="35000"/>
            </a:spcAft>
          </a:pPr>
          <a:r>
            <a:rPr lang="en-US" sz="3200" b="1" kern="1200" dirty="0" smtClean="0"/>
            <a:t>Main Room</a:t>
          </a:r>
        </a:p>
        <a:p>
          <a:pPr lvl="0" algn="l" defTabSz="1422400">
            <a:lnSpc>
              <a:spcPct val="90000"/>
            </a:lnSpc>
            <a:spcBef>
              <a:spcPct val="0"/>
            </a:spcBef>
            <a:spcAft>
              <a:spcPct val="35000"/>
            </a:spcAft>
          </a:pPr>
          <a:endParaRPr lang="en-US" sz="3200" b="1" kern="1200" dirty="0" smtClean="0"/>
        </a:p>
        <a:p>
          <a:pPr lvl="0" algn="l" defTabSz="1422400">
            <a:lnSpc>
              <a:spcPct val="90000"/>
            </a:lnSpc>
            <a:spcBef>
              <a:spcPct val="0"/>
            </a:spcBef>
            <a:spcAft>
              <a:spcPct val="35000"/>
            </a:spcAft>
          </a:pPr>
          <a:endParaRPr lang="en-US" sz="3200" b="1" kern="1200" dirty="0"/>
        </a:p>
      </dsp:txBody>
      <dsp:txXfrm>
        <a:off x="2433858" y="3437121"/>
        <a:ext cx="2124852" cy="1226953"/>
      </dsp:txXfrm>
    </dsp:sp>
    <dsp:sp modelId="{B1C3D5B3-1A6B-499A-A97F-D66357BF68B3}">
      <dsp:nvSpPr>
        <dsp:cNvPr id="0" name=""/>
        <dsp:cNvSpPr/>
      </dsp:nvSpPr>
      <dsp:spPr>
        <a:xfrm>
          <a:off x="3778766" y="3224732"/>
          <a:ext cx="1346535" cy="103589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BC944-61AC-4F5A-9393-804B9F04E854}">
      <dsp:nvSpPr>
        <dsp:cNvPr id="0" name=""/>
        <dsp:cNvSpPr/>
      </dsp:nvSpPr>
      <dsp:spPr>
        <a:xfrm>
          <a:off x="822638" y="2302"/>
          <a:ext cx="2076346" cy="1802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A major resource </a:t>
          </a:r>
          <a:endParaRPr lang="en-US" sz="2700" kern="1200" dirty="0"/>
        </a:p>
      </dsp:txBody>
      <dsp:txXfrm>
        <a:off x="1126712" y="266306"/>
        <a:ext cx="1468198" cy="1274724"/>
      </dsp:txXfrm>
    </dsp:sp>
    <dsp:sp modelId="{E56A91FB-B9B3-4741-8B3E-F36109E03CEB}">
      <dsp:nvSpPr>
        <dsp:cNvPr id="0" name=""/>
        <dsp:cNvSpPr/>
      </dsp:nvSpPr>
      <dsp:spPr>
        <a:xfrm>
          <a:off x="1450617" y="1919889"/>
          <a:ext cx="820388" cy="82038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59359" y="2233605"/>
        <a:ext cx="602904" cy="192956"/>
      </dsp:txXfrm>
    </dsp:sp>
    <dsp:sp modelId="{58561274-2D95-4F1F-B13F-8E9658E8A6A0}">
      <dsp:nvSpPr>
        <dsp:cNvPr id="0" name=""/>
        <dsp:cNvSpPr/>
      </dsp:nvSpPr>
      <dsp:spPr>
        <a:xfrm>
          <a:off x="792842" y="2802804"/>
          <a:ext cx="2106544" cy="16685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Support structures </a:t>
          </a:r>
          <a:endParaRPr lang="en-US" sz="2700" kern="1200" dirty="0"/>
        </a:p>
      </dsp:txBody>
      <dsp:txXfrm>
        <a:off x="1101338" y="3047154"/>
        <a:ext cx="1489552" cy="1179828"/>
      </dsp:txXfrm>
    </dsp:sp>
    <dsp:sp modelId="{12C93FE2-5530-4AAE-9DB7-AFB0B4A3E9E3}">
      <dsp:nvSpPr>
        <dsp:cNvPr id="0" name=""/>
        <dsp:cNvSpPr/>
      </dsp:nvSpPr>
      <dsp:spPr>
        <a:xfrm rot="24009">
          <a:off x="3115236" y="1984189"/>
          <a:ext cx="457622" cy="526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3115238" y="2088946"/>
        <a:ext cx="320335" cy="315708"/>
      </dsp:txXfrm>
    </dsp:sp>
    <dsp:sp modelId="{1612FCF6-9534-48CC-9450-93AFF40B2799}">
      <dsp:nvSpPr>
        <dsp:cNvPr id="0" name=""/>
        <dsp:cNvSpPr/>
      </dsp:nvSpPr>
      <dsp:spPr>
        <a:xfrm>
          <a:off x="3762761" y="425623"/>
          <a:ext cx="3659299" cy="36747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Example: Think and Apply activities designed as starting points to engage  further with the content, processes and supports offered in the KMCF</a:t>
          </a:r>
          <a:endParaRPr lang="en-US" sz="2200" kern="1200" dirty="0"/>
        </a:p>
      </dsp:txBody>
      <dsp:txXfrm>
        <a:off x="4298653" y="963773"/>
        <a:ext cx="2587515" cy="2598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829DD-E186-40F8-8867-344ACD147F1B}">
      <dsp:nvSpPr>
        <dsp:cNvPr id="0" name=""/>
        <dsp:cNvSpPr/>
      </dsp:nvSpPr>
      <dsp:spPr>
        <a:xfrm>
          <a:off x="3351311" y="62"/>
          <a:ext cx="1526976" cy="992534"/>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framing</a:t>
          </a:r>
          <a:endParaRPr lang="en-US" sz="1500" kern="1200" dirty="0"/>
        </a:p>
      </dsp:txBody>
      <dsp:txXfrm>
        <a:off x="3399763" y="48514"/>
        <a:ext cx="1430072" cy="895630"/>
      </dsp:txXfrm>
    </dsp:sp>
    <dsp:sp modelId="{C3C356F5-E8B1-4963-AB8E-F22CE882420E}">
      <dsp:nvSpPr>
        <dsp:cNvPr id="0" name=""/>
        <dsp:cNvSpPr/>
      </dsp:nvSpPr>
      <dsp:spPr>
        <a:xfrm>
          <a:off x="2130515" y="496330"/>
          <a:ext cx="3968569" cy="3968569"/>
        </a:xfrm>
        <a:custGeom>
          <a:avLst/>
          <a:gdLst/>
          <a:ahLst/>
          <a:cxnLst/>
          <a:rect l="0" t="0" r="0" b="0"/>
          <a:pathLst>
            <a:path>
              <a:moveTo>
                <a:pt x="2952655" y="252336"/>
              </a:moveTo>
              <a:arcTo wR="1984284" hR="1984284" stAng="17952632" swAng="12128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25D949-B7BF-43F2-B09E-79D76C15BC03}">
      <dsp:nvSpPr>
        <dsp:cNvPr id="0" name=""/>
        <dsp:cNvSpPr/>
      </dsp:nvSpPr>
      <dsp:spPr>
        <a:xfrm>
          <a:off x="5238478" y="1371169"/>
          <a:ext cx="1526976" cy="9925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writing</a:t>
          </a:r>
          <a:endParaRPr lang="en-US" sz="1500" kern="1200" dirty="0"/>
        </a:p>
      </dsp:txBody>
      <dsp:txXfrm>
        <a:off x="5286930" y="1419621"/>
        <a:ext cx="1430072" cy="895630"/>
      </dsp:txXfrm>
    </dsp:sp>
    <dsp:sp modelId="{94B93EDA-F510-4000-8BEC-9C50D4CBD80C}">
      <dsp:nvSpPr>
        <dsp:cNvPr id="0" name=""/>
        <dsp:cNvSpPr/>
      </dsp:nvSpPr>
      <dsp:spPr>
        <a:xfrm>
          <a:off x="2130515" y="496330"/>
          <a:ext cx="3968569" cy="3968569"/>
        </a:xfrm>
        <a:custGeom>
          <a:avLst/>
          <a:gdLst/>
          <a:ahLst/>
          <a:cxnLst/>
          <a:rect l="0" t="0" r="0" b="0"/>
          <a:pathLst>
            <a:path>
              <a:moveTo>
                <a:pt x="3963826" y="2121401"/>
              </a:moveTo>
              <a:arcTo wR="1984284" hR="1984284" stAng="21837742" swAng="13607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5C7470-51D2-4F66-AE78-E5E908BEF9D4}">
      <dsp:nvSpPr>
        <dsp:cNvPr id="0" name=""/>
        <dsp:cNvSpPr/>
      </dsp:nvSpPr>
      <dsp:spPr>
        <a:xfrm>
          <a:off x="4517645" y="3589667"/>
          <a:ext cx="1526976" cy="9925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implementation</a:t>
          </a:r>
          <a:endParaRPr lang="en-US" sz="1500" kern="1200" dirty="0"/>
        </a:p>
      </dsp:txBody>
      <dsp:txXfrm>
        <a:off x="4566097" y="3638119"/>
        <a:ext cx="1430072" cy="895630"/>
      </dsp:txXfrm>
    </dsp:sp>
    <dsp:sp modelId="{357E74F2-B33E-4F29-81FA-ED9BD4543F99}">
      <dsp:nvSpPr>
        <dsp:cNvPr id="0" name=""/>
        <dsp:cNvSpPr/>
      </dsp:nvSpPr>
      <dsp:spPr>
        <a:xfrm>
          <a:off x="2130515" y="496330"/>
          <a:ext cx="3968569" cy="3968569"/>
        </a:xfrm>
        <a:custGeom>
          <a:avLst/>
          <a:gdLst/>
          <a:ahLst/>
          <a:cxnLst/>
          <a:rect l="0" t="0" r="0" b="0"/>
          <a:pathLst>
            <a:path>
              <a:moveTo>
                <a:pt x="2228193" y="3953522"/>
              </a:moveTo>
              <a:arcTo wR="1984284" hR="1984284" stAng="4976360" swAng="8472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C2D8DD-55C6-4553-B3A6-256D56BBF971}">
      <dsp:nvSpPr>
        <dsp:cNvPr id="0" name=""/>
        <dsp:cNvSpPr/>
      </dsp:nvSpPr>
      <dsp:spPr>
        <a:xfrm>
          <a:off x="2184978" y="3589667"/>
          <a:ext cx="1526976" cy="9925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review</a:t>
          </a:r>
          <a:endParaRPr lang="en-US" sz="1500" kern="1200" dirty="0"/>
        </a:p>
      </dsp:txBody>
      <dsp:txXfrm>
        <a:off x="2233430" y="3638119"/>
        <a:ext cx="1430072" cy="895630"/>
      </dsp:txXfrm>
    </dsp:sp>
    <dsp:sp modelId="{E586E245-1D4C-4129-8EFB-3B84543151B8}">
      <dsp:nvSpPr>
        <dsp:cNvPr id="0" name=""/>
        <dsp:cNvSpPr/>
      </dsp:nvSpPr>
      <dsp:spPr>
        <a:xfrm>
          <a:off x="2130515" y="496330"/>
          <a:ext cx="3968569" cy="3968569"/>
        </a:xfrm>
        <a:custGeom>
          <a:avLst/>
          <a:gdLst/>
          <a:ahLst/>
          <a:cxnLst/>
          <a:rect l="0" t="0" r="0" b="0"/>
          <a:pathLst>
            <a:path>
              <a:moveTo>
                <a:pt x="210663" y="2874033"/>
              </a:moveTo>
              <a:arcTo wR="1984284" hR="1984284" stAng="9201545" swAng="13607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F57BA92-55B9-44BE-BD50-0FE4489B4BD9}">
      <dsp:nvSpPr>
        <dsp:cNvPr id="0" name=""/>
        <dsp:cNvSpPr/>
      </dsp:nvSpPr>
      <dsp:spPr>
        <a:xfrm>
          <a:off x="1464144" y="1371169"/>
          <a:ext cx="1526976" cy="9925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evaluation</a:t>
          </a:r>
          <a:endParaRPr lang="en-US" sz="1500" kern="1200" dirty="0"/>
        </a:p>
      </dsp:txBody>
      <dsp:txXfrm>
        <a:off x="1512596" y="1419621"/>
        <a:ext cx="1430072" cy="895630"/>
      </dsp:txXfrm>
    </dsp:sp>
    <dsp:sp modelId="{9C1B2ECE-F9C3-4E83-B1DB-E0C4A6E24BE3}">
      <dsp:nvSpPr>
        <dsp:cNvPr id="0" name=""/>
        <dsp:cNvSpPr/>
      </dsp:nvSpPr>
      <dsp:spPr>
        <a:xfrm>
          <a:off x="2130515" y="496330"/>
          <a:ext cx="3968569" cy="3968569"/>
        </a:xfrm>
        <a:custGeom>
          <a:avLst/>
          <a:gdLst/>
          <a:ahLst/>
          <a:cxnLst/>
          <a:rect l="0" t="0" r="0" b="0"/>
          <a:pathLst>
            <a:path>
              <a:moveTo>
                <a:pt x="477131" y="693597"/>
              </a:moveTo>
              <a:arcTo wR="1984284" hR="1984284" stAng="13234554" swAng="12128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5C3D4-E72E-42C0-89D8-C312FA0FB150}">
      <dsp:nvSpPr>
        <dsp:cNvPr id="0" name=""/>
        <dsp:cNvSpPr/>
      </dsp:nvSpPr>
      <dsp:spPr>
        <a:xfrm rot="16200000">
          <a:off x="188639" y="-187821"/>
          <a:ext cx="1752600" cy="2128242"/>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a:latin typeface="+mn-lt"/>
              <a:cs typeface="Arial" pitchFamily="34" charset="0"/>
            </a:rPr>
            <a:t>WHY </a:t>
          </a:r>
        </a:p>
        <a:p>
          <a:pPr lvl="0" algn="ctr" defTabSz="622300">
            <a:lnSpc>
              <a:spcPct val="90000"/>
            </a:lnSpc>
            <a:spcBef>
              <a:spcPct val="0"/>
            </a:spcBef>
            <a:spcAft>
              <a:spcPct val="35000"/>
            </a:spcAft>
          </a:pPr>
          <a:r>
            <a:rPr lang="en-US" sz="1400" b="1" kern="1200" dirty="0">
              <a:latin typeface="+mn-lt"/>
              <a:cs typeface="Arial" pitchFamily="34" charset="0"/>
            </a:rPr>
            <a:t>reframe the curriculum in a 21st century context</a:t>
          </a:r>
        </a:p>
      </dsp:txBody>
      <dsp:txXfrm rot="5400000">
        <a:off x="818" y="350520"/>
        <a:ext cx="2128242" cy="1051560"/>
      </dsp:txXfrm>
    </dsp:sp>
    <dsp:sp modelId="{12D45E78-FFA9-4CF7-B235-034DA6FCBC4E}">
      <dsp:nvSpPr>
        <dsp:cNvPr id="0" name=""/>
        <dsp:cNvSpPr/>
      </dsp:nvSpPr>
      <dsp:spPr>
        <a:xfrm rot="16200000">
          <a:off x="2497713" y="-187821"/>
          <a:ext cx="1752600" cy="2128242"/>
        </a:xfrm>
        <a:prstGeom prst="flowChartManualOperati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 </a:t>
          </a:r>
          <a:r>
            <a:rPr lang="en-US" sz="1400" b="1" kern="1200" dirty="0">
              <a:latin typeface="+mn-lt"/>
              <a:cs typeface="Arial" pitchFamily="34" charset="0"/>
            </a:rPr>
            <a:t>HOW</a:t>
          </a:r>
        </a:p>
        <a:p>
          <a:pPr lvl="0" algn="ctr" defTabSz="622300">
            <a:lnSpc>
              <a:spcPct val="90000"/>
            </a:lnSpc>
            <a:spcBef>
              <a:spcPct val="0"/>
            </a:spcBef>
            <a:spcAft>
              <a:spcPct val="35000"/>
            </a:spcAft>
          </a:pPr>
          <a:r>
            <a:rPr lang="en-US" sz="1400" b="1" kern="1200" dirty="0">
              <a:latin typeface="+mn-lt"/>
              <a:cs typeface="Arial" pitchFamily="34" charset="0"/>
            </a:rPr>
            <a:t>guidance for districts/schools in the design of curriculum</a:t>
          </a:r>
        </a:p>
      </dsp:txBody>
      <dsp:txXfrm rot="5400000">
        <a:off x="2309892" y="350520"/>
        <a:ext cx="2128242" cy="1051560"/>
      </dsp:txXfrm>
    </dsp:sp>
    <dsp:sp modelId="{3DCC2C9A-D478-4E21-B35E-82B44E13A27E}">
      <dsp:nvSpPr>
        <dsp:cNvPr id="0" name=""/>
        <dsp:cNvSpPr/>
      </dsp:nvSpPr>
      <dsp:spPr>
        <a:xfrm rot="16200000">
          <a:off x="4765178" y="-187821"/>
          <a:ext cx="1752600" cy="2128242"/>
        </a:xfrm>
        <a:prstGeom prst="flowChartManualOperati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a:latin typeface="+mn-lt"/>
              <a:cs typeface="Arial" pitchFamily="34" charset="0"/>
            </a:rPr>
            <a:t>WHAT</a:t>
          </a:r>
        </a:p>
        <a:p>
          <a:pPr lvl="0" algn="ctr" defTabSz="622300">
            <a:lnSpc>
              <a:spcPct val="90000"/>
            </a:lnSpc>
            <a:spcBef>
              <a:spcPct val="0"/>
            </a:spcBef>
            <a:spcAft>
              <a:spcPct val="35000"/>
            </a:spcAft>
          </a:pPr>
          <a:r>
            <a:rPr lang="en-US" sz="1400" b="1" kern="1200" dirty="0">
              <a:latin typeface="+mn-lt"/>
              <a:cs typeface="Arial" pitchFamily="34" charset="0"/>
            </a:rPr>
            <a:t>set the direction for guiding  instruction and learning </a:t>
          </a:r>
        </a:p>
      </dsp:txBody>
      <dsp:txXfrm rot="5400000">
        <a:off x="4577357" y="350520"/>
        <a:ext cx="2128242" cy="1051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B7DE5-DCEC-49DE-B32C-B6ADC48386E0}">
      <dsp:nvSpPr>
        <dsp:cNvPr id="0" name=""/>
        <dsp:cNvSpPr/>
      </dsp:nvSpPr>
      <dsp:spPr>
        <a:xfrm>
          <a:off x="503651" y="563445"/>
          <a:ext cx="4608576" cy="4608576"/>
        </a:xfrm>
        <a:prstGeom prst="pie">
          <a:avLst>
            <a:gd name="adj1" fmla="val 16200000"/>
            <a:gd name="adj2" fmla="val 2052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Rationale for revisiting curriculum planning</a:t>
          </a:r>
        </a:p>
        <a:p>
          <a:pPr lvl="0" algn="ctr" defTabSz="711200">
            <a:lnSpc>
              <a:spcPct val="90000"/>
            </a:lnSpc>
            <a:spcBef>
              <a:spcPct val="0"/>
            </a:spcBef>
            <a:spcAft>
              <a:spcPct val="35000"/>
            </a:spcAft>
          </a:pPr>
          <a:r>
            <a:rPr lang="en-US" sz="1600" kern="1200"/>
            <a:t>Pages 8-16</a:t>
          </a:r>
        </a:p>
      </dsp:txBody>
      <dsp:txXfrm>
        <a:off x="2907791" y="1338125"/>
        <a:ext cx="1481328" cy="987552"/>
      </dsp:txXfrm>
    </dsp:sp>
    <dsp:sp modelId="{D0A581D6-BCFF-4672-927A-9BD1209A5885}">
      <dsp:nvSpPr>
        <dsp:cNvPr id="0" name=""/>
        <dsp:cNvSpPr/>
      </dsp:nvSpPr>
      <dsp:spPr>
        <a:xfrm>
          <a:off x="543153" y="686341"/>
          <a:ext cx="4608576" cy="4608576"/>
        </a:xfrm>
        <a:prstGeom prst="pie">
          <a:avLst>
            <a:gd name="adj1" fmla="val 20520000"/>
            <a:gd name="adj2" fmla="val 324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Planning a 21st century curriculum</a:t>
          </a:r>
        </a:p>
        <a:p>
          <a:pPr lvl="0" algn="ctr" defTabSz="711200">
            <a:lnSpc>
              <a:spcPct val="90000"/>
            </a:lnSpc>
            <a:spcBef>
              <a:spcPct val="0"/>
            </a:spcBef>
            <a:spcAft>
              <a:spcPct val="35000"/>
            </a:spcAft>
          </a:pPr>
          <a:r>
            <a:rPr lang="en-US" sz="1600" kern="1200"/>
            <a:t>Pages 17-31</a:t>
          </a:r>
        </a:p>
      </dsp:txBody>
      <dsp:txXfrm>
        <a:off x="3511296" y="2792021"/>
        <a:ext cx="1371600" cy="1097280"/>
      </dsp:txXfrm>
    </dsp:sp>
    <dsp:sp modelId="{95F12D6C-418D-4114-97A3-1F395112A34F}">
      <dsp:nvSpPr>
        <dsp:cNvPr id="0" name=""/>
        <dsp:cNvSpPr/>
      </dsp:nvSpPr>
      <dsp:spPr>
        <a:xfrm>
          <a:off x="410338" y="762053"/>
          <a:ext cx="4608576" cy="4608576"/>
        </a:xfrm>
        <a:prstGeom prst="pie">
          <a:avLst>
            <a:gd name="adj1" fmla="val 3240000"/>
            <a:gd name="adj2" fmla="val 756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Implementing</a:t>
          </a:r>
          <a:r>
            <a:rPr lang="en-US" sz="1600" kern="1200" baseline="0"/>
            <a:t> a 21st century curriculum</a:t>
          </a:r>
        </a:p>
        <a:p>
          <a:pPr lvl="0" algn="ctr" defTabSz="711200">
            <a:lnSpc>
              <a:spcPct val="90000"/>
            </a:lnSpc>
            <a:spcBef>
              <a:spcPct val="0"/>
            </a:spcBef>
            <a:spcAft>
              <a:spcPct val="35000"/>
            </a:spcAft>
          </a:pPr>
          <a:r>
            <a:rPr lang="en-US" sz="1600" kern="1200" baseline="0"/>
            <a:t>Pages 32-71</a:t>
          </a:r>
          <a:endParaRPr lang="en-US" sz="1600" kern="1200"/>
        </a:p>
      </dsp:txBody>
      <dsp:txXfrm>
        <a:off x="2056258" y="3999029"/>
        <a:ext cx="1316736" cy="1207008"/>
      </dsp:txXfrm>
    </dsp:sp>
    <dsp:sp modelId="{1159F388-84B1-4C7D-AEAA-FAC71E7ADB77}">
      <dsp:nvSpPr>
        <dsp:cNvPr id="0" name=""/>
        <dsp:cNvSpPr/>
      </dsp:nvSpPr>
      <dsp:spPr>
        <a:xfrm>
          <a:off x="334670" y="686341"/>
          <a:ext cx="4608576" cy="4608576"/>
        </a:xfrm>
        <a:prstGeom prst="pie">
          <a:avLst>
            <a:gd name="adj1" fmla="val 7560000"/>
            <a:gd name="adj2" fmla="val 1188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21st century Assessment </a:t>
          </a:r>
        </a:p>
        <a:p>
          <a:pPr lvl="0" algn="ctr" defTabSz="711200">
            <a:lnSpc>
              <a:spcPct val="90000"/>
            </a:lnSpc>
            <a:spcBef>
              <a:spcPct val="0"/>
            </a:spcBef>
            <a:spcAft>
              <a:spcPct val="35000"/>
            </a:spcAft>
          </a:pPr>
          <a:r>
            <a:rPr lang="en-US" sz="1600" kern="1200"/>
            <a:t>Pages 72-77</a:t>
          </a:r>
        </a:p>
      </dsp:txBody>
      <dsp:txXfrm>
        <a:off x="603504" y="2792021"/>
        <a:ext cx="1371600" cy="1097280"/>
      </dsp:txXfrm>
    </dsp:sp>
    <dsp:sp modelId="{9B0F607C-3BB8-468D-AFC1-281FCA28BB91}">
      <dsp:nvSpPr>
        <dsp:cNvPr id="0" name=""/>
        <dsp:cNvSpPr/>
      </dsp:nvSpPr>
      <dsp:spPr>
        <a:xfrm>
          <a:off x="374172" y="563445"/>
          <a:ext cx="4608576" cy="4608576"/>
        </a:xfrm>
        <a:prstGeom prst="pie">
          <a:avLst>
            <a:gd name="adj1" fmla="val 11880000"/>
            <a:gd name="adj2" fmla="val 1620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Professional Learning in the 21st century</a:t>
          </a:r>
        </a:p>
        <a:p>
          <a:pPr lvl="0" algn="ctr" defTabSz="711200">
            <a:lnSpc>
              <a:spcPct val="90000"/>
            </a:lnSpc>
            <a:spcBef>
              <a:spcPct val="0"/>
            </a:spcBef>
            <a:spcAft>
              <a:spcPct val="35000"/>
            </a:spcAft>
          </a:pPr>
          <a:r>
            <a:rPr lang="en-US" sz="1600" kern="1200"/>
            <a:t>Pages 78-84</a:t>
          </a:r>
        </a:p>
      </dsp:txBody>
      <dsp:txXfrm>
        <a:off x="1097279" y="1338125"/>
        <a:ext cx="1481328" cy="987552"/>
      </dsp:txXfrm>
    </dsp:sp>
    <dsp:sp modelId="{8FE298EA-D76A-487A-806C-19B2EE20521E}">
      <dsp:nvSpPr>
        <dsp:cNvPr id="0" name=""/>
        <dsp:cNvSpPr/>
      </dsp:nvSpPr>
      <dsp:spPr>
        <a:xfrm>
          <a:off x="218141" y="278152"/>
          <a:ext cx="5179161" cy="5179161"/>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9DF143-92B2-458A-A669-C5F212B9E8F2}">
      <dsp:nvSpPr>
        <dsp:cNvPr id="0" name=""/>
        <dsp:cNvSpPr/>
      </dsp:nvSpPr>
      <dsp:spPr>
        <a:xfrm>
          <a:off x="258179" y="401007"/>
          <a:ext cx="5179161" cy="5179161"/>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090F7-4A77-4CC4-AE48-67A24BD81CA9}">
      <dsp:nvSpPr>
        <dsp:cNvPr id="0" name=""/>
        <dsp:cNvSpPr/>
      </dsp:nvSpPr>
      <dsp:spPr>
        <a:xfrm>
          <a:off x="125046" y="476951"/>
          <a:ext cx="5179161" cy="5179161"/>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197EE-7BFC-47A8-80AA-154572B340D8}">
      <dsp:nvSpPr>
        <dsp:cNvPr id="0" name=""/>
        <dsp:cNvSpPr/>
      </dsp:nvSpPr>
      <dsp:spPr>
        <a:xfrm>
          <a:off x="68118" y="505782"/>
          <a:ext cx="5179161" cy="5179161"/>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F3E696-8C8D-4846-9D6D-67811818065A}">
      <dsp:nvSpPr>
        <dsp:cNvPr id="0" name=""/>
        <dsp:cNvSpPr/>
      </dsp:nvSpPr>
      <dsp:spPr>
        <a:xfrm>
          <a:off x="89096" y="278152"/>
          <a:ext cx="5179161" cy="5179161"/>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FCBA8-20AD-3D4E-8BC9-D7E411EDE3FD}"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EE967-4A33-7349-9AF6-FBBBBBC7B1E5}" type="slidenum">
              <a:rPr lang="en-US" smtClean="0"/>
              <a:t>‹#›</a:t>
            </a:fld>
            <a:endParaRPr lang="en-US"/>
          </a:p>
        </p:txBody>
      </p:sp>
    </p:spTree>
    <p:extLst>
      <p:ext uri="{BB962C8B-B14F-4D97-AF65-F5344CB8AC3E}">
        <p14:creationId xmlns:p14="http://schemas.microsoft.com/office/powerpoint/2010/main" val="2836052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d.ted.com/on/DbAxSWb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b="1" dirty="0" smtClean="0"/>
              <a:t>9:00 –Carole</a:t>
            </a:r>
          </a:p>
          <a:p>
            <a:pPr>
              <a:buFont typeface="Arial" panose="020B0604020202020204" pitchFamily="34" charset="0"/>
              <a:buNone/>
              <a:defRPr/>
            </a:pPr>
            <a:r>
              <a:rPr lang="en-US" b="1" dirty="0" smtClean="0"/>
              <a:t>WELCOME</a:t>
            </a:r>
          </a:p>
          <a:p>
            <a:pPr>
              <a:buFont typeface="Arial" panose="020B0604020202020204" pitchFamily="34" charset="0"/>
              <a:buNone/>
              <a:defRPr/>
            </a:pPr>
            <a:endParaRPr lang="en-US" b="1" dirty="0" smtClean="0"/>
          </a:p>
          <a:p>
            <a:pPr>
              <a:buFont typeface="Arial" panose="020B0604020202020204" pitchFamily="34" charset="0"/>
              <a:buNone/>
              <a:defRPr/>
            </a:pPr>
            <a:r>
              <a:rPr lang="en-US" b="1" dirty="0" smtClean="0"/>
              <a:t>Sit in District Teams</a:t>
            </a:r>
          </a:p>
          <a:p>
            <a:pPr marL="171441" indent="-171441">
              <a:buFont typeface="Arial" panose="020B0604020202020204" pitchFamily="34" charset="0"/>
              <a:buChar char="•"/>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1</a:t>
            </a:fld>
            <a:endParaRPr lang="en-US"/>
          </a:p>
        </p:txBody>
      </p:sp>
    </p:spTree>
    <p:extLst>
      <p:ext uri="{BB962C8B-B14F-4D97-AF65-F5344CB8AC3E}">
        <p14:creationId xmlns:p14="http://schemas.microsoft.com/office/powerpoint/2010/main" val="293428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Two issues that are critical to the success of schools/districts:</a:t>
            </a:r>
          </a:p>
          <a:p>
            <a:r>
              <a:rPr lang="en-US" sz="1200" b="1"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Ability of schools/districts to build a </a:t>
            </a:r>
            <a:r>
              <a:rPr lang="en-US" sz="1200" b="1" i="1" kern="1200" dirty="0" smtClean="0">
                <a:solidFill>
                  <a:schemeClr val="tx1"/>
                </a:solidFill>
                <a:effectLst/>
                <a:latin typeface="+mn-lt"/>
                <a:ea typeface="+mn-ea"/>
                <a:cs typeface="+mn-cs"/>
              </a:rPr>
              <a:t>systemic professional learning plan</a:t>
            </a:r>
            <a:r>
              <a:rPr lang="en-US" sz="1200" b="1" kern="1200" dirty="0" smtClean="0">
                <a:solidFill>
                  <a:schemeClr val="tx1"/>
                </a:solidFill>
                <a:effectLst/>
                <a:latin typeface="+mn-lt"/>
                <a:ea typeface="+mn-ea"/>
                <a:cs typeface="+mn-cs"/>
              </a:rPr>
              <a:t> for the </a:t>
            </a:r>
            <a:r>
              <a:rPr lang="en-US" sz="1200" b="1" i="1" kern="1200" dirty="0" smtClean="0">
                <a:solidFill>
                  <a:schemeClr val="tx1"/>
                </a:solidFill>
                <a:effectLst/>
                <a:latin typeface="+mn-lt"/>
                <a:ea typeface="+mn-ea"/>
                <a:cs typeface="+mn-cs"/>
              </a:rPr>
              <a:t>building and implementation of curricula</a:t>
            </a:r>
            <a:r>
              <a:rPr lang="en-US" sz="1200" b="1" kern="1200" dirty="0" smtClean="0">
                <a:solidFill>
                  <a:schemeClr val="tx1"/>
                </a:solidFill>
                <a:effectLst/>
                <a:latin typeface="+mn-lt"/>
                <a:ea typeface="+mn-ea"/>
                <a:cs typeface="+mn-cs"/>
              </a:rPr>
              <a:t> based on new social studies standards.</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Deepening the understanding of all educators regarding assessment literacy—particularly </a:t>
            </a:r>
            <a:r>
              <a:rPr lang="en-US" sz="1200" b="1" i="1" kern="1200" dirty="0" smtClean="0">
                <a:solidFill>
                  <a:schemeClr val="tx1"/>
                </a:solidFill>
                <a:effectLst/>
                <a:latin typeface="+mn-lt"/>
                <a:ea typeface="+mn-ea"/>
                <a:cs typeface="+mn-cs"/>
              </a:rPr>
              <a:t>realizing the appropriate and defensible uses of summative and of formative information</a:t>
            </a:r>
            <a:r>
              <a:rPr lang="en-US" sz="1200" b="1" kern="1200" dirty="0" smtClean="0">
                <a:solidFill>
                  <a:schemeClr val="tx1"/>
                </a:solidFill>
                <a:effectLst/>
                <a:latin typeface="+mn-lt"/>
                <a:ea typeface="+mn-ea"/>
                <a:cs typeface="+mn-cs"/>
              </a:rPr>
              <a:t>, including necessary skills and competencies needed by all educators to enact a strong, balanced assessment system that yield actionable and defensible evidence of student learning.</a:t>
            </a:r>
          </a:p>
          <a:p>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FEE967-4A33-7349-9AF6-FBBBBBC7B1E5}" type="slidenum">
              <a:rPr lang="en-US" smtClean="0"/>
              <a:t>10</a:t>
            </a:fld>
            <a:endParaRPr lang="en-US"/>
          </a:p>
        </p:txBody>
      </p:sp>
    </p:spTree>
    <p:extLst>
      <p:ext uri="{BB962C8B-B14F-4D97-AF65-F5344CB8AC3E}">
        <p14:creationId xmlns:p14="http://schemas.microsoft.com/office/powerpoint/2010/main" val="2844703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r>
              <a:rPr lang="en-US" b="1" dirty="0" smtClean="0"/>
              <a:t>K-4: Move to Breakout Room</a:t>
            </a:r>
            <a:r>
              <a:rPr lang="en-US" b="0" baseline="0" dirty="0" smtClean="0"/>
              <a:t> </a:t>
            </a:r>
            <a:r>
              <a:rPr lang="en-US" b="1" dirty="0" smtClean="0"/>
              <a:t>After lunch</a:t>
            </a:r>
          </a:p>
          <a:p>
            <a:pPr marL="0" indent="0">
              <a:buNone/>
            </a:pPr>
            <a:r>
              <a:rPr lang="en-US" b="1" dirty="0" smtClean="0"/>
              <a:t>Draw for Prize</a:t>
            </a:r>
          </a:p>
          <a:p>
            <a:endParaRPr lang="en-US" dirty="0"/>
          </a:p>
        </p:txBody>
      </p:sp>
      <p:sp>
        <p:nvSpPr>
          <p:cNvPr id="4" name="Slide Number Placeholder 3"/>
          <p:cNvSpPr>
            <a:spLocks noGrp="1"/>
          </p:cNvSpPr>
          <p:nvPr>
            <p:ph type="sldNum" sz="quarter" idx="10"/>
          </p:nvPr>
        </p:nvSpPr>
        <p:spPr/>
        <p:txBody>
          <a:bodyPr/>
          <a:lstStyle/>
          <a:p>
            <a:fld id="{2FFEE967-4A33-7349-9AF6-FBBBBBC7B1E5}" type="slidenum">
              <a:rPr lang="en-US" smtClean="0"/>
              <a:t>11</a:t>
            </a:fld>
            <a:endParaRPr lang="en-US"/>
          </a:p>
        </p:txBody>
      </p:sp>
    </p:spTree>
    <p:extLst>
      <p:ext uri="{BB962C8B-B14F-4D97-AF65-F5344CB8AC3E}">
        <p14:creationId xmlns:p14="http://schemas.microsoft.com/office/powerpoint/2010/main" val="411558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12:45-1:45</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Jennifer</a:t>
            </a:r>
            <a:r>
              <a:rPr lang="en-US" sz="1200" b="1" kern="1200" baseline="0" dirty="0" smtClean="0">
                <a:solidFill>
                  <a:schemeClr val="tx1"/>
                </a:solidFill>
                <a:effectLst/>
                <a:latin typeface="+mn-lt"/>
                <a:ea typeface="+mn-ea"/>
                <a:cs typeface="+mn-cs"/>
              </a:rPr>
              <a:t> (5-12) “Man vs Legend”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Mary (K-4)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FEE967-4A33-7349-9AF6-FBBBBBC7B1E5}" type="slidenum">
              <a:rPr lang="en-US" smtClean="0"/>
              <a:t>12</a:t>
            </a:fld>
            <a:endParaRPr lang="en-US"/>
          </a:p>
        </p:txBody>
      </p:sp>
    </p:spTree>
    <p:extLst>
      <p:ext uri="{BB962C8B-B14F-4D97-AF65-F5344CB8AC3E}">
        <p14:creationId xmlns:p14="http://schemas.microsoft.com/office/powerpoint/2010/main" val="3673991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latin typeface="Trebuchet MS" charset="0"/>
                <a:cs typeface="Trebuchet MS" charset="0"/>
                <a:sym typeface="Trebuchet MS" charset="0"/>
              </a:rPr>
              <a:t>Jennifer</a:t>
            </a:r>
          </a:p>
          <a:p>
            <a:endParaRPr lang="en-US" b="1" dirty="0" smtClean="0">
              <a:solidFill>
                <a:srgbClr val="000000"/>
              </a:solidFill>
              <a:latin typeface="Trebuchet MS" charset="0"/>
              <a:cs typeface="Trebuchet MS" charset="0"/>
              <a:sym typeface="Trebuchet MS" charset="0"/>
            </a:endParaRPr>
          </a:p>
          <a:p>
            <a:r>
              <a:rPr lang="en-US" b="1" dirty="0" smtClean="0">
                <a:solidFill>
                  <a:srgbClr val="000000"/>
                </a:solidFill>
                <a:latin typeface="Trebuchet MS" charset="0"/>
                <a:cs typeface="Trebuchet MS" charset="0"/>
                <a:sym typeface="Trebuchet MS" charset="0"/>
              </a:rPr>
              <a:t>Although typically used to examine primary documents of all types, sourcing can be used to increase student access to the daily newspaper, the textbooks on your shelves, a song, the evening TV news or even a work of historical fiction. </a:t>
            </a:r>
          </a:p>
          <a:p>
            <a:endParaRPr lang="en-US" b="1" dirty="0" smtClean="0">
              <a:solidFill>
                <a:srgbClr val="000000"/>
              </a:solidFill>
              <a:latin typeface="Trebuchet MS" charset="0"/>
              <a:cs typeface="Trebuchet MS" charset="0"/>
              <a:sym typeface="Trebuchet MS" charset="0"/>
            </a:endParaRPr>
          </a:p>
          <a:p>
            <a:r>
              <a:rPr lang="en-US" b="1" dirty="0" smtClean="0">
                <a:solidFill>
                  <a:srgbClr val="000000"/>
                </a:solidFill>
                <a:latin typeface="Trebuchet MS" charset="0"/>
                <a:cs typeface="Trebuchet MS" charset="0"/>
                <a:sym typeface="Trebuchet MS" charset="0"/>
              </a:rPr>
              <a:t>By increasing access, we mean understanding in a way that allows critical discussion and evaluation of the source itself as well as its value to the research. </a:t>
            </a:r>
          </a:p>
          <a:p>
            <a:endParaRPr lang="en-US" b="1" dirty="0" smtClean="0">
              <a:solidFill>
                <a:srgbClr val="000000"/>
              </a:solidFill>
              <a:latin typeface="Trebuchet MS" charset="0"/>
              <a:cs typeface="Trebuchet MS" charset="0"/>
              <a:sym typeface="Trebuchet MS" charset="0"/>
            </a:endParaRPr>
          </a:p>
          <a:p>
            <a:r>
              <a:rPr lang="en-US" b="1" dirty="0" smtClean="0">
                <a:solidFill>
                  <a:srgbClr val="000000"/>
                </a:solidFill>
                <a:latin typeface="Trebuchet MS" charset="0"/>
                <a:cs typeface="Trebuchet MS" charset="0"/>
                <a:sym typeface="Trebuchet MS" charset="0"/>
              </a:rPr>
              <a:t>That being true, it's obvious that this questioning routine would be valuable as you examine any source of information in your classroom. </a:t>
            </a:r>
            <a:endParaRPr lang="en-US" sz="1800" b="1" dirty="0" smtClean="0">
              <a:solidFill>
                <a:srgbClr val="000000"/>
              </a:solidFill>
              <a:latin typeface="Lucida Grande" charset="0"/>
              <a:cs typeface="Lucida Grande" charset="0"/>
              <a:sym typeface="Lucida Grande" charset="0"/>
            </a:endParaRPr>
          </a:p>
          <a:p>
            <a:endParaRPr lang="en-US" b="1" dirty="0" smtClean="0">
              <a:solidFill>
                <a:srgbClr val="000000"/>
              </a:solidFill>
              <a:latin typeface="Trebuchet MS" charset="0"/>
              <a:cs typeface="Trebuchet MS" charset="0"/>
              <a:sym typeface="Trebuchet MS" charset="0"/>
            </a:endParaRPr>
          </a:p>
          <a:p>
            <a:r>
              <a:rPr lang="en-US" b="1" dirty="0" smtClean="0">
                <a:solidFill>
                  <a:srgbClr val="000000"/>
                </a:solidFill>
                <a:latin typeface="Trebuchet MS" charset="0"/>
                <a:cs typeface="Trebuchet MS" charset="0"/>
                <a:sym typeface="Trebuchet MS" charset="0"/>
              </a:rPr>
              <a:t>In answering these questions about any and all resources, you are inviting your students to engage in the close reading so essential to understanding difficult text. This leads to a richer discussion and deeper comprehension.</a:t>
            </a:r>
            <a:endParaRPr lang="en-US" sz="1800" b="1" dirty="0" smtClean="0">
              <a:solidFill>
                <a:srgbClr val="000000"/>
              </a:solidFill>
              <a:latin typeface="Lucida Grande" charset="0"/>
              <a:cs typeface="Lucida Grande" charset="0"/>
              <a:sym typeface="Lucida Grande"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FFEE967-4A33-7349-9AF6-FBBBBBC7B1E5}" type="slidenum">
              <a:rPr lang="en-US" smtClean="0"/>
              <a:t>13</a:t>
            </a:fld>
            <a:endParaRPr lang="en-US"/>
          </a:p>
        </p:txBody>
      </p:sp>
    </p:spTree>
    <p:extLst>
      <p:ext uri="{BB962C8B-B14F-4D97-AF65-F5344CB8AC3E}">
        <p14:creationId xmlns:p14="http://schemas.microsoft.com/office/powerpoint/2010/main" val="1980308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Evaluating</a:t>
            </a:r>
            <a:r>
              <a:rPr lang="en-US" b="1" baseline="0" dirty="0" smtClean="0"/>
              <a:t> sources and using evidence is one of the dimensions of the Inquiry Arc.  This is an important enduring skill and it is a skill that students need support in learning.</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B4A29E7E-16EE-46B6-A300-7146A9F3720A}" type="slidenum">
              <a:rPr lang="en-US" smtClean="0"/>
              <a:t>14</a:t>
            </a:fld>
            <a:endParaRPr lang="en-US"/>
          </a:p>
        </p:txBody>
      </p:sp>
    </p:spTree>
    <p:extLst>
      <p:ext uri="{BB962C8B-B14F-4D97-AF65-F5344CB8AC3E}">
        <p14:creationId xmlns:p14="http://schemas.microsoft.com/office/powerpoint/2010/main" val="92934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Dimension</a:t>
            </a:r>
            <a:r>
              <a:rPr lang="en-US" b="1" baseline="0" dirty="0" smtClean="0"/>
              <a:t> 3 is about gathering and evaluating sources and using evidence in developing claims</a:t>
            </a:r>
            <a:endParaRPr lang="en-US" b="1" dirty="0"/>
          </a:p>
        </p:txBody>
      </p:sp>
      <p:sp>
        <p:nvSpPr>
          <p:cNvPr id="4" name="Slide Number Placeholder 3"/>
          <p:cNvSpPr>
            <a:spLocks noGrp="1"/>
          </p:cNvSpPr>
          <p:nvPr>
            <p:ph type="sldNum" sz="quarter" idx="10"/>
          </p:nvPr>
        </p:nvSpPr>
        <p:spPr/>
        <p:txBody>
          <a:bodyPr/>
          <a:lstStyle/>
          <a:p>
            <a:fld id="{9F872BF4-23FB-431F-8745-0EFCDF0E6D46}" type="slidenum">
              <a:rPr lang="en-US" smtClean="0"/>
              <a:t>15</a:t>
            </a:fld>
            <a:endParaRPr lang="en-US"/>
          </a:p>
        </p:txBody>
      </p:sp>
    </p:spTree>
    <p:extLst>
      <p:ext uri="{BB962C8B-B14F-4D97-AF65-F5344CB8AC3E}">
        <p14:creationId xmlns:p14="http://schemas.microsoft.com/office/powerpoint/2010/main" val="546510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The C3</a:t>
            </a:r>
            <a:r>
              <a:rPr lang="en-US" b="1" baseline="0" dirty="0" smtClean="0"/>
              <a:t> framework defines that by the end of the 8</a:t>
            </a:r>
            <a:r>
              <a:rPr lang="en-US" b="1" baseline="30000" dirty="0" smtClean="0"/>
              <a:t>th</a:t>
            </a:r>
            <a:r>
              <a:rPr lang="en-US" b="1" baseline="0" dirty="0" smtClean="0"/>
              <a:t> grade, students should be able to do these things.</a:t>
            </a:r>
            <a:endParaRPr lang="en-US" b="1" dirty="0" smtClean="0"/>
          </a:p>
          <a:p>
            <a:endParaRPr lang="en-US" b="1" dirty="0" smtClean="0"/>
          </a:p>
          <a:p>
            <a:r>
              <a:rPr lang="en-US" b="1" dirty="0" smtClean="0"/>
              <a:t>Essentially, students will be able to determine whether or not a source is reliable.  They will determine whether information from the source is relevant to the topic.  They will compare information from multiple sources and use the information to form claims and counterclaims. </a:t>
            </a:r>
          </a:p>
          <a:p>
            <a:endParaRPr lang="en-US" b="1" dirty="0" smtClean="0"/>
          </a:p>
          <a:p>
            <a:r>
              <a:rPr lang="en-US" b="1" dirty="0" smtClean="0"/>
              <a:t>Is this rigorous, complex thinking that students haven’t been asked to do before?  Yes.  </a:t>
            </a:r>
          </a:p>
          <a:p>
            <a:endParaRPr lang="en-US" b="1" dirty="0" smtClean="0"/>
          </a:p>
          <a:p>
            <a:r>
              <a:rPr lang="en-US" b="1" dirty="0" smtClean="0"/>
              <a:t>Are these the types of skills we as students weren’t developing until late high school and college?  Yes.  </a:t>
            </a:r>
          </a:p>
          <a:p>
            <a:endParaRPr lang="en-US" b="1" dirty="0" smtClean="0"/>
          </a:p>
          <a:p>
            <a:r>
              <a:rPr lang="en-US" b="1" dirty="0" smtClean="0"/>
              <a:t>Will these skills better prepare them for life?  Yes. </a:t>
            </a:r>
          </a:p>
          <a:p>
            <a:endParaRPr lang="en-US" b="1" dirty="0" smtClean="0"/>
          </a:p>
          <a:p>
            <a:r>
              <a:rPr lang="en-US" b="1" dirty="0" smtClean="0"/>
              <a:t>Has every 8th grade student’s brain developed to the point of mastering these skills?  No.  (You’ll have to keep talking to lawmakers about that one!)  </a:t>
            </a:r>
          </a:p>
          <a:p>
            <a:endParaRPr lang="en-US" b="1" dirty="0" smtClean="0"/>
          </a:p>
          <a:p>
            <a:r>
              <a:rPr lang="en-US" b="1" dirty="0" smtClean="0"/>
              <a:t>Will challenging students to master this skill hurt them any?  No.</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16</a:t>
            </a:fld>
            <a:endParaRPr lang="en-US"/>
          </a:p>
        </p:txBody>
      </p:sp>
    </p:spTree>
    <p:extLst>
      <p:ext uri="{BB962C8B-B14F-4D97-AF65-F5344CB8AC3E}">
        <p14:creationId xmlns:p14="http://schemas.microsoft.com/office/powerpoint/2010/main" val="2399356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In addition to the clear connection to the C3</a:t>
            </a:r>
            <a:r>
              <a:rPr lang="en-US" b="1" baseline="0" dirty="0" smtClean="0"/>
              <a:t> Framework,  we can also identify the same types of connections to the Draft SS Standards for the Next Generation</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17</a:t>
            </a:fld>
            <a:endParaRPr lang="en-US"/>
          </a:p>
        </p:txBody>
      </p:sp>
    </p:spTree>
    <p:extLst>
      <p:ext uri="{BB962C8B-B14F-4D97-AF65-F5344CB8AC3E}">
        <p14:creationId xmlns:p14="http://schemas.microsoft.com/office/powerpoint/2010/main" val="76673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Just</a:t>
            </a:r>
            <a:r>
              <a:rPr lang="en-US" b="1" baseline="0" dirty="0" smtClean="0"/>
              <a:t> pulling out the 8</a:t>
            </a:r>
            <a:r>
              <a:rPr lang="en-US" b="1" baseline="30000" dirty="0" smtClean="0"/>
              <a:t>th</a:t>
            </a:r>
            <a:r>
              <a:rPr lang="en-US" b="1" baseline="0" dirty="0" smtClean="0"/>
              <a:t> grade standards in Historical Thinking, you can clearly see the connections between sourcing and what the Standards define for our students. </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18</a:t>
            </a:fld>
            <a:endParaRPr lang="en-US"/>
          </a:p>
        </p:txBody>
      </p:sp>
    </p:spTree>
    <p:extLst>
      <p:ext uri="{BB962C8B-B14F-4D97-AF65-F5344CB8AC3E}">
        <p14:creationId xmlns:p14="http://schemas.microsoft.com/office/powerpoint/2010/main" val="1863392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Sourcing</a:t>
            </a:r>
            <a:r>
              <a:rPr lang="en-US" b="1" baseline="0" dirty="0" smtClean="0"/>
              <a:t> is grounded in questioning which we looked at in the KY Framework for Teaching at our last meeting.</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36311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2</a:t>
            </a:fld>
            <a:endParaRPr lang="en-US"/>
          </a:p>
        </p:txBody>
      </p:sp>
    </p:spTree>
    <p:extLst>
      <p:ext uri="{BB962C8B-B14F-4D97-AF65-F5344CB8AC3E}">
        <p14:creationId xmlns:p14="http://schemas.microsoft.com/office/powerpoint/2010/main" val="1377126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Domain 1</a:t>
            </a:r>
          </a:p>
          <a:p>
            <a:r>
              <a:rPr lang="en-US" b="1" dirty="0" smtClean="0"/>
              <a:t>Demonstrating Knowledge of Content and Pedagogy, </a:t>
            </a:r>
          </a:p>
          <a:p>
            <a:r>
              <a:rPr lang="en-US" b="1" dirty="0" smtClean="0"/>
              <a:t>Demonstrating</a:t>
            </a:r>
            <a:r>
              <a:rPr lang="en-US" b="1" baseline="0" dirty="0" smtClean="0"/>
              <a:t> knowledge of resources (resources for classroom use, resources </a:t>
            </a:r>
            <a:r>
              <a:rPr lang="en-US" b="1" baseline="0" dirty="0" err="1" smtClean="0"/>
              <a:t>ot</a:t>
            </a:r>
            <a:r>
              <a:rPr lang="en-US" b="1" baseline="0" dirty="0" smtClean="0"/>
              <a:t> extend content knowledge, resources for students)</a:t>
            </a:r>
          </a:p>
          <a:p>
            <a:r>
              <a:rPr lang="en-US" b="1" baseline="0" dirty="0" smtClean="0"/>
              <a:t>Designing coherent instruction, instructional materials and resources</a:t>
            </a:r>
          </a:p>
          <a:p>
            <a:endParaRPr lang="en-US" b="1" baseline="0" dirty="0" smtClean="0"/>
          </a:p>
          <a:p>
            <a:r>
              <a:rPr lang="en-US" b="1" baseline="0" dirty="0" smtClean="0"/>
              <a:t>Domain 3, again Questioning and discussion techniques and engaging students in learning.</a:t>
            </a:r>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20</a:t>
            </a:fld>
            <a:endParaRPr lang="en-US"/>
          </a:p>
        </p:txBody>
      </p:sp>
    </p:spTree>
    <p:extLst>
      <p:ext uri="{BB962C8B-B14F-4D97-AF65-F5344CB8AC3E}">
        <p14:creationId xmlns:p14="http://schemas.microsoft.com/office/powerpoint/2010/main" val="2336645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This</a:t>
            </a:r>
            <a:r>
              <a:rPr lang="en-US" b="1" baseline="0" dirty="0" smtClean="0"/>
              <a:t> chart breaks down historical thinking skills involved in sourcing.  When sourcing documents, the first level of questioning is about the first layer of the document…who wrote it, what was the perspective of the author, when was it written, where was it written, why was it written, at first glance is it reliable?</a:t>
            </a:r>
          </a:p>
          <a:p>
            <a:endParaRPr lang="en-US" b="1" baseline="0" dirty="0" smtClean="0"/>
          </a:p>
          <a:p>
            <a:r>
              <a:rPr lang="en-US" b="1" baseline="0" dirty="0" smtClean="0"/>
              <a:t>Then, we delve deeper into the documents…Understanding where and when the document was written or created, we can analyze what was different then, what was the same and how the circumstances in which the document was created might influence its content.</a:t>
            </a:r>
          </a:p>
          <a:p>
            <a:endParaRPr lang="en-US" b="1" baseline="0" dirty="0" smtClean="0"/>
          </a:p>
          <a:p>
            <a:r>
              <a:rPr lang="en-US" b="1" baseline="0" dirty="0" smtClean="0"/>
              <a:t>Once we truly understand a document as it stands by itself, then we can look at it next to other documents.  How does it compare to other documents, are they in </a:t>
            </a:r>
            <a:r>
              <a:rPr lang="en-US" b="1" baseline="0" dirty="0" err="1" smtClean="0"/>
              <a:t>agreeement</a:t>
            </a:r>
            <a:r>
              <a:rPr lang="en-US" b="1" baseline="0" dirty="0" smtClean="0"/>
              <a:t>, what other documents do we need to consult, of the documents we are looking at, which are most reliable?</a:t>
            </a:r>
          </a:p>
          <a:p>
            <a:endParaRPr lang="en-US" b="1" baseline="0" dirty="0" smtClean="0"/>
          </a:p>
          <a:p>
            <a:r>
              <a:rPr lang="en-US" b="1" baseline="0" dirty="0" smtClean="0"/>
              <a:t>Then finally, we have to really analyze what the authors of the documents say….what are the claims, what is the evidence, is it reliable?  Does the author use language to get the reader to agree with the content or is it really supported with evidence….</a:t>
            </a:r>
          </a:p>
          <a:p>
            <a:r>
              <a:rPr lang="en-US" b="1" baseline="0" dirty="0" smtClean="0"/>
              <a:t>This framework can help students with the sourcing process by providing them with look </a:t>
            </a:r>
            <a:r>
              <a:rPr lang="en-US" b="1" baseline="0" dirty="0" err="1" smtClean="0"/>
              <a:t>fors</a:t>
            </a:r>
            <a:r>
              <a:rPr lang="en-US" b="1" baseline="0" dirty="0" smtClean="0"/>
              <a:t> and questions to address in their thinking and analysis.</a:t>
            </a:r>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21</a:t>
            </a:fld>
            <a:endParaRPr lang="en-US"/>
          </a:p>
        </p:txBody>
      </p:sp>
    </p:spTree>
    <p:extLst>
      <p:ext uri="{BB962C8B-B14F-4D97-AF65-F5344CB8AC3E}">
        <p14:creationId xmlns:p14="http://schemas.microsoft.com/office/powerpoint/2010/main" val="1179976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Jennifer (Grades</a:t>
            </a:r>
            <a:r>
              <a:rPr lang="en-US" b="1" baseline="0" dirty="0" smtClean="0"/>
              <a:t> 5-12)</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 this lesson, students interrogate their own assumptions about Abraham Lincoln in order to arrive at a deeper understanding of who Lincoln was.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They investigate primary source documents in order to analyze the elements of Lincoln’s life that have become legend and those that have been forgotten by history.</a:t>
            </a:r>
          </a:p>
          <a:p>
            <a:endParaRPr lang="en-US" dirty="0"/>
          </a:p>
        </p:txBody>
      </p:sp>
      <p:sp>
        <p:nvSpPr>
          <p:cNvPr id="4" name="Slide Number Placeholder 3"/>
          <p:cNvSpPr>
            <a:spLocks noGrp="1"/>
          </p:cNvSpPr>
          <p:nvPr>
            <p:ph type="sldNum" sz="quarter" idx="10"/>
          </p:nvPr>
        </p:nvSpPr>
        <p:spPr/>
        <p:txBody>
          <a:bodyPr/>
          <a:lstStyle/>
          <a:p>
            <a:fld id="{2FFEE967-4A33-7349-9AF6-FBBBBBC7B1E5}" type="slidenum">
              <a:rPr lang="en-US" smtClean="0"/>
              <a:t>22</a:t>
            </a:fld>
            <a:endParaRPr lang="en-US"/>
          </a:p>
        </p:txBody>
      </p:sp>
    </p:spTree>
    <p:extLst>
      <p:ext uri="{BB962C8B-B14F-4D97-AF65-F5344CB8AC3E}">
        <p14:creationId xmlns:p14="http://schemas.microsoft.com/office/powerpoint/2010/main" val="1528065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This lesson is written for grades 9-10, but can be adapted for use in grades 6-12. </a:t>
            </a:r>
          </a:p>
          <a:p>
            <a:endParaRPr lang="en-US" b="1" dirty="0" smtClean="0"/>
          </a:p>
          <a:p>
            <a:r>
              <a:rPr lang="en-US" b="1" dirty="0" smtClean="0"/>
              <a:t>For middle school grades, the ink shedding activity can be simplified by reducing the number of documents students investigate and/or assigning students to work in pairs. The primary source material can also be made more accessible by highlighting the important information. </a:t>
            </a:r>
          </a:p>
          <a:p>
            <a:endParaRPr lang="en-US" b="1" dirty="0" smtClean="0"/>
          </a:p>
          <a:p>
            <a:r>
              <a:rPr lang="en-US" b="1" dirty="0" smtClean="0"/>
              <a:t>For grades 11-12, lesson can be made more challenging by asking students to conduct further research into the personal life of Abraham Lincoln and/or the inner workings of his administration. See “Document Collection: Optional Sources for Extensions” under the “Materials” heading below.</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23</a:t>
            </a:fld>
            <a:endParaRPr lang="en-US"/>
          </a:p>
        </p:txBody>
      </p:sp>
    </p:spTree>
    <p:extLst>
      <p:ext uri="{BB962C8B-B14F-4D97-AF65-F5344CB8AC3E}">
        <p14:creationId xmlns:p14="http://schemas.microsoft.com/office/powerpoint/2010/main" val="19325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Journal some answers to these questions,</a:t>
            </a:r>
            <a:r>
              <a:rPr lang="en-US" b="1" baseline="0" dirty="0" smtClean="0"/>
              <a:t> thinking about the sources for the information we have learned about Abraham Lincoln.  </a:t>
            </a:r>
          </a:p>
          <a:p>
            <a:endParaRPr lang="en-US" b="1" baseline="0" dirty="0" smtClean="0"/>
          </a:p>
          <a:p>
            <a:r>
              <a:rPr lang="en-US" b="1" baseline="0" dirty="0" smtClean="0"/>
              <a:t>As you write about this, you might also want to think about what knowledge your students might have about Abraham Lincoln and where they might have obtained that information.</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24</a:t>
            </a:fld>
            <a:endParaRPr lang="en-US"/>
          </a:p>
        </p:txBody>
      </p:sp>
    </p:spTree>
    <p:extLst>
      <p:ext uri="{BB962C8B-B14F-4D97-AF65-F5344CB8AC3E}">
        <p14:creationId xmlns:p14="http://schemas.microsoft.com/office/powerpoint/2010/main" val="288536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http://www.pbslearningmedia.org/resource/bf10.soc.7-8.divreun.breaksout.earlyview/lincolns-early-views/</a:t>
            </a:r>
          </a:p>
          <a:p>
            <a:endParaRPr lang="en-US" dirty="0" smtClean="0"/>
          </a:p>
          <a:p>
            <a:r>
              <a:rPr lang="en-US" b="1" dirty="0" smtClean="0"/>
              <a:t>The video discusses the difference between Lincoln’s historical actions and views regarding slavery and how American history often depicts him. After the video, have students discuss what they already know about Abraham Lincoln and what they learned in the video. </a:t>
            </a:r>
          </a:p>
          <a:p>
            <a:endParaRPr lang="en-US" b="1" dirty="0" smtClean="0"/>
          </a:p>
          <a:p>
            <a:r>
              <a:rPr lang="en-US" b="1" dirty="0" smtClean="0"/>
              <a:t>Create a </a:t>
            </a:r>
            <a:r>
              <a:rPr lang="en-US" b="1" dirty="0" smtClean="0">
                <a:hlinkClick r:id="rId3" tooltip="Mind_map"/>
              </a:rPr>
              <a:t>mind-map</a:t>
            </a:r>
            <a:r>
              <a:rPr lang="en-US" b="1" dirty="0" smtClean="0"/>
              <a:t> on the white board/</a:t>
            </a:r>
            <a:r>
              <a:rPr lang="en-US" b="1" dirty="0" err="1" smtClean="0"/>
              <a:t>SmartBoard</a:t>
            </a:r>
            <a:r>
              <a:rPr lang="en-US" b="1" dirty="0" smtClean="0"/>
              <a:t> to take notes as the students share their ideas. Use the following questions to spur ideas:</a:t>
            </a:r>
          </a:p>
          <a:p>
            <a:pPr marL="628650" lvl="1" indent="-171450">
              <a:buFont typeface="Arial" panose="020B0604020202020204" pitchFamily="34" charset="0"/>
              <a:buChar char="•"/>
            </a:pPr>
            <a:r>
              <a:rPr lang="en-US" b="1" dirty="0" smtClean="0"/>
              <a:t>What immediately comes to mind when you hear the name “Abraham Lincoln”? </a:t>
            </a:r>
            <a:r>
              <a:rPr lang="en-US" b="1" i="1" dirty="0" smtClean="0"/>
              <a:t>(freed the slaves, Emancipation Proclamation; Civil War, saved the union from dissolution, Gettysburg Address; stove pipe hat and black suit, log cabin; Lincoln memorial; Lincoln Douglas debates)</a:t>
            </a:r>
            <a:endParaRPr lang="en-US" b="1" dirty="0" smtClean="0"/>
          </a:p>
          <a:p>
            <a:pPr marL="628650" lvl="1" indent="-171450">
              <a:buFont typeface="Arial" panose="020B0604020202020204" pitchFamily="34" charset="0"/>
              <a:buChar char="•"/>
            </a:pPr>
            <a:r>
              <a:rPr lang="en-US" b="1" dirty="0" smtClean="0"/>
              <a:t>How did you learn these details? </a:t>
            </a:r>
            <a:r>
              <a:rPr lang="en-US" b="1" i="1" dirty="0" smtClean="0"/>
              <a:t>(history class, Presidents’ Day lessons, history textbook; just have always known; trip to Washington, DC; pop culture, such as  movies, TV or literature)</a:t>
            </a:r>
            <a:endParaRPr lang="en-US" b="1" dirty="0" smtClean="0"/>
          </a:p>
          <a:p>
            <a:pPr marL="628650" lvl="1" indent="-171450">
              <a:buFont typeface="Arial" panose="020B0604020202020204" pitchFamily="34" charset="0"/>
              <a:buChar char="•"/>
            </a:pPr>
            <a:r>
              <a:rPr lang="en-US" b="1" dirty="0" smtClean="0"/>
              <a:t>Ask students to define the terms “symbol” </a:t>
            </a:r>
            <a:r>
              <a:rPr lang="en-US" b="1" i="1" dirty="0" smtClean="0"/>
              <a:t>(an object or image that represents an idea or another object) </a:t>
            </a:r>
            <a:r>
              <a:rPr lang="en-US" b="1" dirty="0" smtClean="0"/>
              <a:t>and “legend” </a:t>
            </a:r>
            <a:r>
              <a:rPr lang="en-US" b="1" i="1" dirty="0" smtClean="0"/>
              <a:t>(a famous or important person who is known for doing something extremely well). </a:t>
            </a:r>
            <a:r>
              <a:rPr lang="en-US" b="1" dirty="0" smtClean="0"/>
              <a:t>Then ask if the portrait the class has sketched of Abraham Lincoln sounds closer to legend or to a living human being? </a:t>
            </a:r>
          </a:p>
          <a:p>
            <a:pPr marL="628650" lvl="1" indent="-171450">
              <a:buFont typeface="Arial" panose="020B0604020202020204" pitchFamily="34" charset="0"/>
              <a:buChar char="•"/>
            </a:pPr>
            <a:r>
              <a:rPr lang="en-US" b="1" dirty="0" smtClean="0"/>
              <a:t>How is a human different from a legend or a symbol? </a:t>
            </a:r>
            <a:r>
              <a:rPr lang="en-US" b="1" i="1" dirty="0" smtClean="0"/>
              <a:t>(A real human is flawed and complex, and a symbol or legend is one-dimensional and larger than life. Sometimes we create a one-sided picture of historical luminaries and turn them into legends. Popular accounts overlook details that might give a more complete portrait of a person.) </a:t>
            </a:r>
          </a:p>
          <a:p>
            <a:pPr marL="628650" lvl="1" indent="-171450">
              <a:buFont typeface="Arial" panose="020B0604020202020204" pitchFamily="34" charset="0"/>
              <a:buChar char="•"/>
            </a:pPr>
            <a:r>
              <a:rPr lang="en-US" b="1" dirty="0" smtClean="0"/>
              <a:t>What does Abraham Lincoln symbolize in American history? </a:t>
            </a:r>
            <a:r>
              <a:rPr lang="en-US" b="1" i="1" dirty="0" smtClean="0"/>
              <a:t>(Liberty, freedom, the American spirit) </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2FFEE967-4A33-7349-9AF6-FBBBBBC7B1E5}" type="slidenum">
              <a:rPr lang="en-US" smtClean="0"/>
              <a:t>25</a:t>
            </a:fld>
            <a:endParaRPr lang="en-US"/>
          </a:p>
        </p:txBody>
      </p:sp>
    </p:spTree>
    <p:extLst>
      <p:ext uri="{BB962C8B-B14F-4D97-AF65-F5344CB8AC3E}">
        <p14:creationId xmlns:p14="http://schemas.microsoft.com/office/powerpoint/2010/main" val="3522877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26</a:t>
            </a:fld>
            <a:endParaRPr lang="en-US"/>
          </a:p>
        </p:txBody>
      </p:sp>
    </p:spTree>
    <p:extLst>
      <p:ext uri="{BB962C8B-B14F-4D97-AF65-F5344CB8AC3E}">
        <p14:creationId xmlns:p14="http://schemas.microsoft.com/office/powerpoint/2010/main" val="1567318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Jennifer</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Explain to</a:t>
            </a:r>
            <a:r>
              <a:rPr lang="en-US" b="1" baseline="0" dirty="0" smtClean="0"/>
              <a:t> participants</a:t>
            </a:r>
            <a:r>
              <a:rPr lang="en-US" b="1" dirty="0" smtClean="0"/>
              <a:t> that they will be examining primary sources related to the life of Abraham Lincoln through an </a:t>
            </a:r>
            <a:r>
              <a:rPr lang="en-US" b="1" dirty="0" err="1" smtClean="0"/>
              <a:t>inkshedding</a:t>
            </a:r>
            <a:r>
              <a:rPr lang="en-US" b="1" dirty="0" smtClean="0"/>
              <a:t> activity.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The purpose of the activity is to uncover the reality of Abraham Lincoln and tell a more complex story of his life by adding details to what they already know from history classes and American media and pop culture.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students will visit various document station at their own pace. While at each station, they read the central document, write a comment or question about that document on the poster paper (or on a sticky note) and stick it to the poster paper. They then read and respond in writing to their classmates’ comments and questions that are already on the poster. Students’ responses to their classmates can be as simple as an exclamation point next to an interesting point or as complex as a response of a couple sentences.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i="1" dirty="0" smtClean="0"/>
              <a:t>Step 1: Visit Document Stations</a:t>
            </a:r>
            <a:endParaRPr lang="en-US" dirty="0" smtClean="0"/>
          </a:p>
          <a:p>
            <a:r>
              <a:rPr lang="en-US" dirty="0" smtClean="0"/>
              <a:t>In an </a:t>
            </a:r>
            <a:r>
              <a:rPr lang="en-US" dirty="0" err="1" smtClean="0"/>
              <a:t>inkshedding</a:t>
            </a:r>
            <a:r>
              <a:rPr lang="en-US" dirty="0" smtClean="0"/>
              <a:t> activity, students will visit various document station at their own pace. While at each station, they read the central document, write a comment or question about that document on the poster paper (or on a sticky note) and stick it to the poster paper. They then read and respond in writing to their classmates’ comments and questions that are already on the poster. Students’ responses to their classmates can be as simple as an exclamation point next to an interesting point or as complex as a response of a couple sentences.</a:t>
            </a:r>
          </a:p>
          <a:p>
            <a:r>
              <a:rPr lang="en-US" dirty="0" smtClean="0"/>
              <a:t>The documents students will study are:</a:t>
            </a:r>
          </a:p>
          <a:p>
            <a:r>
              <a:rPr lang="en-US" dirty="0" smtClean="0"/>
              <a:t>The 13</a:t>
            </a:r>
            <a:r>
              <a:rPr lang="en-US" baseline="30000" dirty="0" smtClean="0"/>
              <a:t>th</a:t>
            </a:r>
            <a:r>
              <a:rPr lang="en-US" dirty="0" smtClean="0"/>
              <a:t> Amendment of the United States Constitution: declares slavery illegal in the United States; signed by Lincoln</a:t>
            </a:r>
          </a:p>
          <a:p>
            <a:r>
              <a:rPr lang="en-US" dirty="0" smtClean="0"/>
              <a:t>Personal Letter, Abraham Lincoln to Mary Todd Lincoln: tells the story of a “nanny goat” who destroyed the flowers, slept in their son’s bed, and went missing</a:t>
            </a:r>
          </a:p>
          <a:p>
            <a:r>
              <a:rPr lang="en-US" dirty="0" smtClean="0"/>
              <a:t>Photograph, “Antietam, Md. Allan Pinkerton, President Lincoln, and Maj. Gen. John A. </a:t>
            </a:r>
            <a:r>
              <a:rPr lang="en-US" dirty="0" err="1" smtClean="0"/>
              <a:t>McClernand</a:t>
            </a:r>
            <a:r>
              <a:rPr lang="en-US" dirty="0" smtClean="0"/>
              <a:t>”: Abraham Lincoln, in his black suit and stove pipe hat</a:t>
            </a:r>
          </a:p>
          <a:p>
            <a:r>
              <a:rPr lang="en-US" dirty="0" smtClean="0"/>
              <a:t>Excerpt from Personal Letter, Abraham Lincoln to Jesse W. Fell: a brief autobiography of Abraham Lincoln’s early life</a:t>
            </a:r>
          </a:p>
          <a:p>
            <a:r>
              <a:rPr lang="en-US" dirty="0" smtClean="0"/>
              <a:t>Excerpt, First Lincoln Douglas Debate: Lincoln explains the various solutions to the problem of slavery, including his own feelings which “will not admit” allowing freed slaves to be held as equals to whites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Sourcing:</a:t>
            </a:r>
            <a:r>
              <a:rPr lang="en-US" dirty="0" smtClean="0"/>
              <a:t> Who made this source? Where did it come from? </a:t>
            </a:r>
          </a:p>
          <a:p>
            <a:r>
              <a:rPr lang="en-US" b="1" dirty="0" smtClean="0"/>
              <a:t>Contextualizing:</a:t>
            </a:r>
            <a:r>
              <a:rPr lang="en-US" dirty="0" smtClean="0"/>
              <a:t> Imagine the setting surrounding this source: How was the world that made this source different than our own?</a:t>
            </a:r>
          </a:p>
          <a:p>
            <a:r>
              <a:rPr lang="en-US" b="1" dirty="0" smtClean="0"/>
              <a:t>Corroborating:</a:t>
            </a:r>
            <a:r>
              <a:rPr lang="en-US" dirty="0" smtClean="0"/>
              <a:t> What do other sources say about the information in this document? Do they agree or disagree with what this document says?</a:t>
            </a:r>
          </a:p>
          <a:p>
            <a:r>
              <a:rPr lang="en-US" b="1" dirty="0" smtClean="0"/>
              <a:t>Close Reading:</a:t>
            </a:r>
            <a:r>
              <a:rPr lang="en-US" dirty="0" smtClean="0"/>
              <a:t> What does the document say? Is it biased? What is the tone? </a:t>
            </a:r>
          </a:p>
          <a:p>
            <a:r>
              <a:rPr lang="en-US" dirty="0" smtClean="0"/>
              <a:t>Near the end of the proscribed time, prompt students to cycle back to stations they have already visited to note any comments their classmates made on their original responses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FFEE967-4A33-7349-9AF6-FBBBBBC7B1E5}" type="slidenum">
              <a:rPr lang="en-US" smtClean="0"/>
              <a:t>27</a:t>
            </a:fld>
            <a:endParaRPr lang="en-US"/>
          </a:p>
        </p:txBody>
      </p:sp>
    </p:spTree>
    <p:extLst>
      <p:ext uri="{BB962C8B-B14F-4D97-AF65-F5344CB8AC3E}">
        <p14:creationId xmlns:p14="http://schemas.microsoft.com/office/powerpoint/2010/main" val="1721842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dirty="0" smtClean="0"/>
          </a:p>
          <a:p>
            <a:r>
              <a:rPr lang="en-US" b="1" dirty="0" smtClean="0"/>
              <a:t>Next, distribute the “Evaluating Abraham Lincoln” reproducible. </a:t>
            </a:r>
          </a:p>
          <a:p>
            <a:endParaRPr lang="en-US" b="1" dirty="0" smtClean="0"/>
          </a:p>
          <a:p>
            <a:r>
              <a:rPr lang="en-US" b="1" dirty="0" smtClean="0"/>
              <a:t>Instruct students to pick two documents they investigated during the </a:t>
            </a:r>
            <a:r>
              <a:rPr lang="en-US" b="1" dirty="0" err="1" smtClean="0"/>
              <a:t>inkshedding</a:t>
            </a:r>
            <a:r>
              <a:rPr lang="en-US" b="1" dirty="0" smtClean="0"/>
              <a:t> to investigate in more detail. They should pick one document that embodies the symbolic Lincoln and one that represents the real, complex man. </a:t>
            </a:r>
          </a:p>
          <a:p>
            <a:endParaRPr lang="en-US" b="1" dirty="0" smtClean="0"/>
          </a:p>
          <a:p>
            <a:r>
              <a:rPr lang="en-US" b="1" dirty="0" smtClean="0"/>
              <a:t>Students should answer the questions on the handout based on their own opinions and the questions and comments their classmates left on the poster during the </a:t>
            </a:r>
            <a:r>
              <a:rPr lang="en-US" b="1" dirty="0" err="1" smtClean="0"/>
              <a:t>inkshedding</a:t>
            </a:r>
            <a:r>
              <a:rPr lang="en-US" b="1" dirty="0" smtClean="0"/>
              <a:t>.</a:t>
            </a:r>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Put it all together: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On a separate sheet of paper, write a brief paragraph describing the “real” Abraham Lincoln. Remember: the “legendary” Abraham Lincoln is not necessarily fictional. Your paragraph should include details from many documents—just be sure to contextualize where they came from. </a:t>
            </a:r>
            <a:endParaRPr lang="en-US" b="1" dirty="0" smtClean="0"/>
          </a:p>
          <a:p>
            <a:endParaRPr lang="en-US" b="1" dirty="0" smtClean="0"/>
          </a:p>
          <a:p>
            <a:r>
              <a:rPr lang="en-US" b="1" dirty="0" smtClean="0"/>
              <a:t>Once students have finished the chart on the reproducible, bring them back together as a whole group.</a:t>
            </a:r>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28</a:t>
            </a:fld>
            <a:endParaRPr lang="en-US"/>
          </a:p>
        </p:txBody>
      </p:sp>
    </p:spTree>
    <p:extLst>
      <p:ext uri="{BB962C8B-B14F-4D97-AF65-F5344CB8AC3E}">
        <p14:creationId xmlns:p14="http://schemas.microsoft.com/office/powerpoint/2010/main" val="587291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Jennifer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http://video.pbs.org/video/2365250257/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Show the video “Abraham Lincoln and Reuben Hatch.” The video shows how Reuben Hatch, a quartermaster in the Union Army, committed serial frauds against the Army, one of which potentially led to the deaths of thousands, and how Lincoln himself enabled Hatch’s continued position within the Army.</a:t>
            </a:r>
          </a:p>
          <a:p>
            <a:endParaRPr lang="en-US" b="1" dirty="0" smtClean="0"/>
          </a:p>
          <a:p>
            <a:r>
              <a:rPr lang="en-US" b="1" dirty="0" smtClean="0"/>
              <a:t>After students have investigated the documents and watched the video, ask what they learned about Abraham Lincoln.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We are going to watch</a:t>
            </a:r>
            <a:r>
              <a:rPr lang="en-US" b="1" baseline="0" dirty="0" smtClean="0"/>
              <a:t> a short video to learn more about Abraham Lincoln and if the information we have found about him might influence our perception of him.</a:t>
            </a:r>
            <a:endParaRPr lang="en-US" b="1" dirty="0" smtClean="0"/>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2FFEE967-4A33-7349-9AF6-FBBBBBC7B1E5}" type="slidenum">
              <a:rPr lang="en-US" smtClean="0"/>
              <a:t>29</a:t>
            </a:fld>
            <a:endParaRPr lang="en-US"/>
          </a:p>
        </p:txBody>
      </p:sp>
    </p:spTree>
    <p:extLst>
      <p:ext uri="{BB962C8B-B14F-4D97-AF65-F5344CB8AC3E}">
        <p14:creationId xmlns:p14="http://schemas.microsoft.com/office/powerpoint/2010/main" val="109264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3</a:t>
            </a:fld>
            <a:endParaRPr lang="en-US"/>
          </a:p>
        </p:txBody>
      </p:sp>
    </p:spTree>
    <p:extLst>
      <p:ext uri="{BB962C8B-B14F-4D97-AF65-F5344CB8AC3E}">
        <p14:creationId xmlns:p14="http://schemas.microsoft.com/office/powerpoint/2010/main" val="1119179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Discuss these questions at your</a:t>
            </a:r>
            <a:r>
              <a:rPr lang="en-US" b="1" baseline="0" dirty="0" smtClean="0"/>
              <a:t> table</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30</a:t>
            </a:fld>
            <a:endParaRPr lang="en-US"/>
          </a:p>
        </p:txBody>
      </p:sp>
    </p:spTree>
    <p:extLst>
      <p:ext uri="{BB962C8B-B14F-4D97-AF65-F5344CB8AC3E}">
        <p14:creationId xmlns:p14="http://schemas.microsoft.com/office/powerpoint/2010/main" val="3981205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End the class with an opportunity for students to share the paragraphs they wrote describing the “real” Abraham Lincoln. Then lead a brief discussion about </a:t>
            </a:r>
            <a:r>
              <a:rPr lang="en-US" b="1" i="1" dirty="0" smtClean="0"/>
              <a:t>why</a:t>
            </a:r>
            <a:r>
              <a:rPr lang="en-US" b="1" dirty="0" smtClean="0"/>
              <a:t> investigations such as this one are important in the study of history.</a:t>
            </a:r>
          </a:p>
          <a:p>
            <a:endParaRPr lang="en-US" b="1" dirty="0" smtClean="0"/>
          </a:p>
          <a:p>
            <a:pPr marL="628650" lvl="1" indent="-171450">
              <a:buFont typeface="Arial" panose="020B0604020202020204" pitchFamily="34" charset="0"/>
              <a:buChar char="•"/>
            </a:pPr>
            <a:r>
              <a:rPr lang="en-US" b="1" dirty="0" smtClean="0"/>
              <a:t>How did viewing primary sources change your understanding of Lincoln? </a:t>
            </a:r>
          </a:p>
          <a:p>
            <a:pPr marL="628650" lvl="1" indent="-171450">
              <a:buFont typeface="Arial" panose="020B0604020202020204" pitchFamily="34" charset="0"/>
              <a:buChar char="•"/>
            </a:pPr>
            <a:r>
              <a:rPr lang="en-US" b="1" dirty="0" smtClean="0"/>
              <a:t>What do they provide that a textbook cannot?</a:t>
            </a:r>
          </a:p>
          <a:p>
            <a:pPr marL="628650" lvl="1" indent="-171450">
              <a:buFont typeface="Arial" panose="020B0604020202020204" pitchFamily="34" charset="0"/>
              <a:buChar char="•"/>
            </a:pPr>
            <a:r>
              <a:rPr lang="en-US" b="1" dirty="0" smtClean="0"/>
              <a:t>So what? How did this investigation into Abraham Lincoln deepen your understanding of American history?</a:t>
            </a:r>
          </a:p>
          <a:p>
            <a:pPr marL="628650" lvl="1" indent="-171450">
              <a:buFont typeface="Arial" panose="020B0604020202020204" pitchFamily="34" charset="0"/>
              <a:buChar char="•"/>
            </a:pPr>
            <a:r>
              <a:rPr lang="en-US" b="1" dirty="0" smtClean="0"/>
              <a:t>Why is it important to complicate historical stories? </a:t>
            </a:r>
          </a:p>
          <a:p>
            <a:pPr marL="628650" lvl="1" indent="-171450">
              <a:buFont typeface="Arial" panose="020B0604020202020204" pitchFamily="34" charset="0"/>
              <a:buChar char="•"/>
            </a:pPr>
            <a:r>
              <a:rPr lang="en-US" b="1" dirty="0" smtClean="0"/>
              <a:t>What is the danger in turning history into a legend? Turning a man into a symbol?</a:t>
            </a:r>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31</a:t>
            </a:fld>
            <a:endParaRPr lang="en-US"/>
          </a:p>
        </p:txBody>
      </p:sp>
    </p:spTree>
    <p:extLst>
      <p:ext uri="{BB962C8B-B14F-4D97-AF65-F5344CB8AC3E}">
        <p14:creationId xmlns:p14="http://schemas.microsoft.com/office/powerpoint/2010/main" val="1203150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Jennifer (</a:t>
            </a:r>
            <a:r>
              <a:rPr lang="en-US" b="1" dirty="0" smtClean="0"/>
              <a:t>End at 1:45 p.m.)</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Teachers can use observations and collection of feedback from student discussions and also from the actual implementation of the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sourcing strategy .</a:t>
            </a:r>
          </a:p>
          <a:p>
            <a:r>
              <a:rPr lang="en-US" sz="1200" b="1" kern="1200" dirty="0" smtClean="0">
                <a:solidFill>
                  <a:schemeClr val="tx1"/>
                </a:solidFill>
                <a:effectLst/>
                <a:latin typeface="+mn-lt"/>
                <a:ea typeface="+mn-ea"/>
                <a:cs typeface="+mn-cs"/>
              </a:rPr>
              <a:t>Observations can provide valuable information </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on how well students identified biases of the author and how they used their background knowledge to critically think about explicit and implicit information and messages in the document.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During independent, small group, or whole group discussions, teacher probing and questioning of decisions and evidence students used to arrive at their document evaluation can provide the teacher with valuable information about students’ thinking.</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For assessment purposes, when using the sourcing strategy students should not only include details about information the author</a:t>
            </a:r>
          </a:p>
          <a:p>
            <a:r>
              <a:rPr lang="en-US" sz="1200" b="1" kern="1200" dirty="0" smtClean="0">
                <a:solidFill>
                  <a:schemeClr val="tx1"/>
                </a:solidFill>
                <a:effectLst/>
                <a:latin typeface="+mn-lt"/>
                <a:ea typeface="+mn-ea"/>
                <a:cs typeface="+mn-cs"/>
              </a:rPr>
              <a:t>included in the document but also what he or she left out of the document. Students should make connections with other background information related to the topic, such as the time period the document was published and how possibly events during that time could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have influenced the author.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Much emphasis should be placed on the evaluation of the document—the criteria students used and their</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overall evaluation of the document.</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32</a:t>
            </a:fld>
            <a:endParaRPr lang="en-US"/>
          </a:p>
        </p:txBody>
      </p:sp>
    </p:spTree>
    <p:extLst>
      <p:ext uri="{BB962C8B-B14F-4D97-AF65-F5344CB8AC3E}">
        <p14:creationId xmlns:p14="http://schemas.microsoft.com/office/powerpoint/2010/main" val="911920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Break 1:45-2:00 </a:t>
            </a:r>
          </a:p>
          <a:p>
            <a:endParaRPr lang="en-US" b="1" dirty="0" smtClean="0"/>
          </a:p>
          <a:p>
            <a:r>
              <a:rPr lang="en-US" b="1" dirty="0" smtClean="0"/>
              <a:t>Return</a:t>
            </a:r>
            <a:r>
              <a:rPr lang="en-US" b="1" baseline="0" dirty="0" smtClean="0"/>
              <a:t> to whole group.  Sit with your district team.</a:t>
            </a:r>
          </a:p>
          <a:p>
            <a:endParaRPr lang="en-US" b="1" baseline="0" dirty="0" smtClean="0"/>
          </a:p>
          <a:p>
            <a:r>
              <a:rPr lang="en-US" b="1" baseline="0" dirty="0" smtClean="0"/>
              <a:t>Draw for </a:t>
            </a:r>
            <a:r>
              <a:rPr lang="en-US" b="1" baseline="0" dirty="0" err="1" smtClean="0"/>
              <a:t>Eggspert</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33</a:t>
            </a:fld>
            <a:endParaRPr lang="en-US"/>
          </a:p>
        </p:txBody>
      </p:sp>
    </p:spTree>
    <p:extLst>
      <p:ext uri="{BB962C8B-B14F-4D97-AF65-F5344CB8AC3E}">
        <p14:creationId xmlns:p14="http://schemas.microsoft.com/office/powerpoint/2010/main" val="1352867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(2:00 – 3:00)</a:t>
            </a:r>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34</a:t>
            </a:fld>
            <a:endParaRPr lang="en-US"/>
          </a:p>
        </p:txBody>
      </p:sp>
    </p:spTree>
    <p:extLst>
      <p:ext uri="{BB962C8B-B14F-4D97-AF65-F5344CB8AC3E}">
        <p14:creationId xmlns:p14="http://schemas.microsoft.com/office/powerpoint/2010/main" val="632767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r>
              <a:rPr lang="en-US" b="1" baseline="0" dirty="0" smtClean="0"/>
              <a:t>  (2:00 – 3:00) Don’t show entire 5 minute video.  Just enough to give teachers the “gist” and identify it as a resource they can use with others in their school/district…</a:t>
            </a:r>
          </a:p>
          <a:p>
            <a:endParaRPr lang="en-US" b="1" baseline="0" dirty="0" smtClean="0"/>
          </a:p>
          <a:p>
            <a:pPr eaLnBrk="1" hangingPunct="1">
              <a:spcBef>
                <a:spcPct val="0"/>
              </a:spcBef>
            </a:pPr>
            <a:r>
              <a:rPr lang="ja-JP" altLang="en-US" b="1" dirty="0" smtClean="0">
                <a:ea typeface="ＭＳ Ｐゴシック" pitchFamily="34" charset="-128"/>
              </a:rPr>
              <a:t>“</a:t>
            </a:r>
            <a:r>
              <a:rPr lang="en-US" altLang="ja-JP" b="1" dirty="0" smtClean="0">
                <a:ea typeface="ＭＳ Ｐゴシック" pitchFamily="34" charset="-128"/>
              </a:rPr>
              <a:t>The premise here is that a new curricular approach should begin with specific rethinking and examination of choices based on the tensions between critical points from our past practice and new challenges for the future…you will be making choices for the generation you are charged to nurture. You are making these choices now…consider these tensions within each discipline, in interdisciplinary connections; in applications for new career possibilities in the future workforce; in the portals between the school, the community, and the globe; in the individual child</a:t>
            </a:r>
            <a:r>
              <a:rPr lang="ja-JP" altLang="en-US" b="1" dirty="0" smtClean="0">
                <a:ea typeface="ＭＳ Ｐゴシック" pitchFamily="34" charset="-128"/>
              </a:rPr>
              <a:t>’</a:t>
            </a:r>
            <a:r>
              <a:rPr lang="en-US" altLang="ja-JP" b="1" dirty="0" smtClean="0">
                <a:ea typeface="ＭＳ Ｐゴシック" pitchFamily="34" charset="-128"/>
              </a:rPr>
              <a:t>s sense of physical and mental well-being; and in the sustainability for our planet…encourage an active target for a curriculum that marries pertinent ideas and purposeful practice-a curriculum that addresses what is essential for our learners</a:t>
            </a:r>
            <a:r>
              <a:rPr lang="en-US" altLang="ja-JP" sz="1000" b="1" dirty="0" smtClean="0">
                <a:ea typeface="ＭＳ Ｐゴシック" pitchFamily="34" charset="-128"/>
              </a:rPr>
              <a:t>.</a:t>
            </a:r>
            <a:r>
              <a:rPr lang="ja-JP" altLang="en-US" sz="1000" b="1" dirty="0" smtClean="0">
                <a:ea typeface="ＭＳ Ｐゴシック" pitchFamily="34" charset="-128"/>
              </a:rPr>
              <a:t>”</a:t>
            </a:r>
            <a:r>
              <a:rPr lang="en-US" altLang="ja-JP" sz="1000" b="1" dirty="0" smtClean="0">
                <a:ea typeface="ＭＳ Ｐゴシック" pitchFamily="34" charset="-128"/>
              </a:rPr>
              <a:t>  </a:t>
            </a:r>
            <a:r>
              <a:rPr lang="en-US" altLang="ja-JP" sz="800" b="1" dirty="0" smtClean="0">
                <a:ea typeface="ＭＳ Ｐゴシック" pitchFamily="34" charset="-128"/>
              </a:rPr>
              <a:t>(</a:t>
            </a:r>
            <a:r>
              <a:rPr lang="en-US" altLang="ja-JP" sz="800" b="1" i="1" dirty="0" smtClean="0">
                <a:ea typeface="ＭＳ Ｐゴシック" pitchFamily="34" charset="-128"/>
              </a:rPr>
              <a:t>Curriculum 21 Essential Education for a Changing World</a:t>
            </a:r>
            <a:r>
              <a:rPr lang="en-US" altLang="ja-JP" sz="800" b="1" dirty="0" smtClean="0">
                <a:ea typeface="ＭＳ Ｐゴシック" pitchFamily="34" charset="-128"/>
              </a:rPr>
              <a:t>, Heidi Hayes Jacobs, 2010)</a:t>
            </a:r>
          </a:p>
          <a:p>
            <a:pPr eaLnBrk="1" hangingPunct="1">
              <a:spcBef>
                <a:spcPct val="0"/>
              </a:spcBef>
            </a:pPr>
            <a:endParaRPr lang="en-US" altLang="en-US" sz="800" b="1" dirty="0" smtClean="0">
              <a:ea typeface="ＭＳ Ｐゴシック" pitchFamily="34" charset="-128"/>
            </a:endParaRPr>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35</a:t>
            </a:fld>
            <a:endParaRPr lang="en-US"/>
          </a:p>
        </p:txBody>
      </p:sp>
    </p:spTree>
    <p:extLst>
      <p:ext uri="{BB962C8B-B14F-4D97-AF65-F5344CB8AC3E}">
        <p14:creationId xmlns:p14="http://schemas.microsoft.com/office/powerpoint/2010/main" val="2767767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itchFamily="34" charset="-128"/>
              </a:rPr>
              <a:t>Carole</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The following slides provide highlights outlining the focus and features of the Kentucky Model Curriculum Framework. This power point serves as an introduction to the Kentucky Model Curriculum Framework 2011. </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sz="1200" b="1" i="0" kern="1200" dirty="0" smtClean="0">
                <a:solidFill>
                  <a:schemeClr val="tx1"/>
                </a:solidFill>
                <a:effectLst/>
                <a:latin typeface="+mn-lt"/>
                <a:ea typeface="+mn-ea"/>
                <a:cs typeface="+mn-cs"/>
              </a:rPr>
              <a:t>The Model Curriculum Framework includes multiple resources that can support quality curriculum development decisions. </a:t>
            </a:r>
            <a:endParaRPr lang="en-US" altLang="en-US" b="1" i="0" baseline="0" dirty="0" smtClean="0">
              <a:ea typeface="ＭＳ Ｐゴシック" pitchFamily="34" charset="-128"/>
            </a:endParaRPr>
          </a:p>
          <a:p>
            <a:pPr eaLnBrk="1" hangingPunct="1">
              <a:spcBef>
                <a:spcPct val="0"/>
              </a:spcBef>
            </a:pPr>
            <a:endParaRPr lang="en-US" altLang="en-US" b="1" dirty="0" smtClean="0">
              <a:ea typeface="ＭＳ Ｐゴシック"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8A3B37-9405-426C-9BE4-81831F470CE5}" type="slidenum">
              <a:rPr lang="en-US" altLang="en-US">
                <a:solidFill>
                  <a:prstClr val="black"/>
                </a:solidFill>
                <a:latin typeface="Arial" charset="0"/>
              </a:rPr>
              <a:pPr eaLnBrk="1" hangingPunct="1">
                <a:spcBef>
                  <a:spcPct val="0"/>
                </a:spcBef>
              </a:pPr>
              <a:t>36</a:t>
            </a:fld>
            <a:endParaRPr lang="en-US" altLang="en-US">
              <a:solidFill>
                <a:prstClr val="black"/>
              </a:solidFill>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itchFamily="34" charset="-128"/>
              </a:rPr>
              <a:t>Carole</a:t>
            </a:r>
          </a:p>
          <a:p>
            <a:pPr eaLnBrk="1" hangingPunct="1">
              <a:spcBef>
                <a:spcPct val="0"/>
              </a:spcBef>
            </a:pPr>
            <a:r>
              <a:rPr lang="en-US" altLang="en-US" b="1" dirty="0" smtClean="0">
                <a:ea typeface="ＭＳ Ｐゴシック" pitchFamily="34" charset="-128"/>
              </a:rPr>
              <a:t>The Kentucky Model Curriculum Framework provides resources and links to resources that encourage an understanding of the support structures in and outside school needed to assist in curriculum planning. </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Curriculum Planning involves a coherent and integrated plan for effective implementation of the curriculum. Consideration of the effective teaching that must occur to ensure learning is happening involves understanding the learner(s), employing instructional strategies and resources that ensure diverse learning needs are met and integrating assessment in an ongoing and systematic way in order to be strategic and purposeful in adjusting the instruction. </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Since a child's time </a:t>
            </a:r>
            <a:r>
              <a:rPr lang="ja-JP" altLang="en-US" b="1" dirty="0" smtClean="0">
                <a:ea typeface="ＭＳ Ｐゴシック" pitchFamily="34" charset="-128"/>
              </a:rPr>
              <a:t>“</a:t>
            </a:r>
            <a:r>
              <a:rPr lang="en-US" altLang="ja-JP" b="1" dirty="0" smtClean="0">
                <a:ea typeface="ＭＳ Ｐゴシック" pitchFamily="34" charset="-128"/>
              </a:rPr>
              <a:t>in school</a:t>
            </a:r>
            <a:r>
              <a:rPr lang="ja-JP" altLang="en-US" b="1" dirty="0" smtClean="0">
                <a:ea typeface="ＭＳ Ｐゴシック" pitchFamily="34" charset="-128"/>
              </a:rPr>
              <a:t>”</a:t>
            </a:r>
            <a:r>
              <a:rPr lang="en-US" altLang="ja-JP" b="1" dirty="0" smtClean="0">
                <a:ea typeface="ＭＳ Ｐゴシック" pitchFamily="34" charset="-128"/>
              </a:rPr>
              <a:t> from birth to age eighteen constitutes less than 10 percent of his or her time during those years, the importance of engaging the family and the community cannot be overstated. As a result, our mental model of what </a:t>
            </a:r>
            <a:r>
              <a:rPr lang="ja-JP" altLang="en-US" b="1" dirty="0" smtClean="0">
                <a:ea typeface="ＭＳ Ｐゴシック" pitchFamily="34" charset="-128"/>
              </a:rPr>
              <a:t>“</a:t>
            </a:r>
            <a:r>
              <a:rPr lang="en-US" altLang="ja-JP" b="1" dirty="0" smtClean="0">
                <a:ea typeface="ＭＳ Ｐゴシック" pitchFamily="34" charset="-128"/>
              </a:rPr>
              <a:t>school</a:t>
            </a:r>
            <a:r>
              <a:rPr lang="ja-JP" altLang="en-US" b="1" dirty="0" smtClean="0">
                <a:ea typeface="ＭＳ Ｐゴシック" pitchFamily="34" charset="-128"/>
              </a:rPr>
              <a:t>”</a:t>
            </a:r>
            <a:r>
              <a:rPr lang="en-US" altLang="ja-JP" b="1" dirty="0" smtClean="0">
                <a:ea typeface="ＭＳ Ｐゴシック" pitchFamily="34" charset="-128"/>
              </a:rPr>
              <a:t> looks like is changing. Learning happens 24-7, anytime, and anywhere. So, shifting our mental model of what </a:t>
            </a:r>
            <a:r>
              <a:rPr lang="ja-JP" altLang="en-US" b="1" dirty="0" smtClean="0">
                <a:ea typeface="ＭＳ Ｐゴシック" pitchFamily="34" charset="-128"/>
              </a:rPr>
              <a:t>“</a:t>
            </a:r>
            <a:r>
              <a:rPr lang="en-US" altLang="ja-JP" b="1" dirty="0" smtClean="0">
                <a:ea typeface="ＭＳ Ｐゴシック" pitchFamily="34" charset="-128"/>
              </a:rPr>
              <a:t>school</a:t>
            </a:r>
            <a:r>
              <a:rPr lang="ja-JP" altLang="en-US" b="1" dirty="0" smtClean="0">
                <a:ea typeface="ＭＳ Ｐゴシック" pitchFamily="34" charset="-128"/>
              </a:rPr>
              <a:t>”</a:t>
            </a:r>
            <a:r>
              <a:rPr lang="en-US" altLang="ja-JP" b="1" dirty="0" smtClean="0">
                <a:ea typeface="ＭＳ Ｐゴシック" pitchFamily="34" charset="-128"/>
              </a:rPr>
              <a:t> looks like is required to address the needs of the learner of today who will be the worker of tomorrow.</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What does this mean for how the stages of the curriculum planning will occur in your district/school? </a:t>
            </a:r>
          </a:p>
          <a:p>
            <a:pPr eaLnBrk="1" hangingPunct="1">
              <a:spcBef>
                <a:spcPct val="0"/>
              </a:spcBef>
            </a:pPr>
            <a:endParaRPr lang="en-US" altLang="en-US" b="1" dirty="0" smtClean="0">
              <a:ea typeface="ＭＳ Ｐゴシック"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7F12393-09D2-4CE3-A87D-DD9CBB34BA63}" type="slidenum">
              <a:rPr lang="en-US" altLang="en-US">
                <a:latin typeface="Arial" charset="0"/>
              </a:rPr>
              <a:pPr eaLnBrk="1" hangingPunct="1">
                <a:spcBef>
                  <a:spcPct val="0"/>
                </a:spcBef>
              </a:pPr>
              <a:t>37</a:t>
            </a:fld>
            <a:endParaRPr lang="en-US" alt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b="1" dirty="0" smtClean="0">
                <a:ea typeface="ＭＳ Ｐゴシック" pitchFamily="34" charset="-128"/>
              </a:rPr>
              <a:t>Carole</a:t>
            </a:r>
          </a:p>
          <a:p>
            <a:pPr eaLnBrk="1" hangingPunct="1">
              <a:lnSpc>
                <a:spcPct val="90000"/>
              </a:lnSpc>
              <a:spcBef>
                <a:spcPct val="0"/>
              </a:spcBef>
            </a:pPr>
            <a:r>
              <a:rPr lang="en-US" altLang="en-US" b="1" dirty="0" smtClean="0">
                <a:ea typeface="ＭＳ Ｐゴシック" pitchFamily="34" charset="-128"/>
              </a:rPr>
              <a:t>The Kentucky Model Curriculum Framework is intended to generate discussion of a P-12 curriculum, offer direction for curriculum design with links to resources, and guide the curriculum writing process. The KMCF is offered as the curriculum framing stage of the work. </a:t>
            </a:r>
          </a:p>
          <a:p>
            <a:pPr eaLnBrk="1" hangingPunct="1">
              <a:lnSpc>
                <a:spcPct val="90000"/>
              </a:lnSpc>
              <a:spcBef>
                <a:spcPct val="0"/>
              </a:spcBef>
            </a:pPr>
            <a:endParaRPr lang="en-US" altLang="en-US" b="1" dirty="0" smtClean="0">
              <a:ea typeface="ＭＳ Ｐゴシック" pitchFamily="34" charset="-128"/>
            </a:endParaRPr>
          </a:p>
          <a:p>
            <a:pPr eaLnBrk="1" hangingPunct="1">
              <a:lnSpc>
                <a:spcPct val="90000"/>
              </a:lnSpc>
              <a:spcBef>
                <a:spcPct val="0"/>
              </a:spcBef>
            </a:pPr>
            <a:r>
              <a:rPr lang="en-US" altLang="en-US" b="1" dirty="0" smtClean="0">
                <a:ea typeface="ＭＳ Ｐゴシック" pitchFamily="34" charset="-128"/>
              </a:rPr>
              <a:t>The curriculum writing stage and all other stages noted in blue are completed at the district and school level. </a:t>
            </a:r>
          </a:p>
          <a:p>
            <a:pPr eaLnBrk="1" hangingPunct="1">
              <a:lnSpc>
                <a:spcPct val="90000"/>
              </a:lnSpc>
              <a:spcBef>
                <a:spcPct val="0"/>
              </a:spcBef>
            </a:pPr>
            <a:endParaRPr lang="en-US" altLang="en-US" b="1" dirty="0" smtClean="0">
              <a:ea typeface="ＭＳ Ｐゴシック" pitchFamily="34" charset="-128"/>
            </a:endParaRPr>
          </a:p>
          <a:p>
            <a:pPr eaLnBrk="1" hangingPunct="1">
              <a:lnSpc>
                <a:spcPct val="90000"/>
              </a:lnSpc>
              <a:spcBef>
                <a:spcPct val="0"/>
              </a:spcBef>
            </a:pPr>
            <a:r>
              <a:rPr lang="en-US" altLang="en-US" b="1" dirty="0" smtClean="0">
                <a:ea typeface="ＭＳ Ｐゴシック" pitchFamily="34" charset="-128"/>
              </a:rPr>
              <a:t>Updates in curriculum content are at the heart of educators work for learners and for educators own professional development. </a:t>
            </a:r>
          </a:p>
          <a:p>
            <a:pPr marL="628650" lvl="1" indent="-171450" eaLnBrk="1" hangingPunct="1">
              <a:lnSpc>
                <a:spcPct val="90000"/>
              </a:lnSpc>
              <a:spcBef>
                <a:spcPct val="0"/>
              </a:spcBef>
              <a:buFont typeface="Arial" panose="020B0604020202020204" pitchFamily="34" charset="0"/>
              <a:buChar char="•"/>
            </a:pPr>
            <a:r>
              <a:rPr lang="en-US" altLang="en-US" b="1" dirty="0" smtClean="0">
                <a:ea typeface="ＭＳ Ｐゴシック" pitchFamily="34" charset="-128"/>
              </a:rPr>
              <a:t>You may want to begin thinking about a </a:t>
            </a:r>
            <a:r>
              <a:rPr lang="ja-JP" altLang="en-US" b="1" dirty="0" smtClean="0">
                <a:ea typeface="ＭＳ Ｐゴシック" pitchFamily="34" charset="-128"/>
              </a:rPr>
              <a:t>“</a:t>
            </a:r>
            <a:r>
              <a:rPr lang="en-US" altLang="ja-JP" b="1" dirty="0" smtClean="0">
                <a:ea typeface="ＭＳ Ｐゴシック" pitchFamily="34" charset="-128"/>
              </a:rPr>
              <a:t>phase in</a:t>
            </a:r>
            <a:r>
              <a:rPr lang="ja-JP" altLang="en-US" b="1" dirty="0" smtClean="0">
                <a:ea typeface="ＭＳ Ｐゴシック" pitchFamily="34" charset="-128"/>
              </a:rPr>
              <a:t>”</a:t>
            </a:r>
            <a:r>
              <a:rPr lang="en-US" altLang="ja-JP" b="1" dirty="0" smtClean="0">
                <a:ea typeface="ＭＳ Ｐゴシック" pitchFamily="34" charset="-128"/>
              </a:rPr>
              <a:t> process for the writing stage. Perhaps your district curriculum could be developed following a timeline based on the timed release of the content standards.  </a:t>
            </a:r>
          </a:p>
          <a:p>
            <a:pPr marL="628650" lvl="1" indent="-171450" eaLnBrk="1" hangingPunct="1">
              <a:lnSpc>
                <a:spcPct val="90000"/>
              </a:lnSpc>
              <a:spcBef>
                <a:spcPct val="0"/>
              </a:spcBef>
              <a:buFont typeface="Arial" panose="020B0604020202020204" pitchFamily="34" charset="0"/>
              <a:buChar char="•"/>
            </a:pPr>
            <a:r>
              <a:rPr lang="en-US" altLang="ja-JP" b="1" dirty="0" smtClean="0">
                <a:ea typeface="ＭＳ Ｐゴシック" pitchFamily="34" charset="-128"/>
              </a:rPr>
              <a:t>For example, you may want to use the Curriculum Framework initially to address English/Language Arts and Mathematics. </a:t>
            </a:r>
          </a:p>
          <a:p>
            <a:pPr marL="628650" lvl="1" indent="-171450" eaLnBrk="1" hangingPunct="1">
              <a:lnSpc>
                <a:spcPct val="90000"/>
              </a:lnSpc>
              <a:spcBef>
                <a:spcPct val="0"/>
              </a:spcBef>
              <a:buFont typeface="Arial" panose="020B0604020202020204" pitchFamily="34" charset="0"/>
              <a:buChar char="•"/>
            </a:pPr>
            <a:r>
              <a:rPr lang="en-US" altLang="ja-JP" b="1" dirty="0" smtClean="0">
                <a:ea typeface="ＭＳ Ｐゴシック" pitchFamily="34" charset="-128"/>
              </a:rPr>
              <a:t>Because the English/Language Arts Standards include a section on ELA and Literacy in History/Social Studies, Science, and Technical Subjects it will be wise to start with a Curriculum Writing Team that is cross-curricular. Don</a:t>
            </a:r>
            <a:r>
              <a:rPr lang="ja-JP" altLang="en-US" b="1" dirty="0" smtClean="0">
                <a:ea typeface="ＭＳ Ｐゴシック" pitchFamily="34" charset="-128"/>
              </a:rPr>
              <a:t>’</a:t>
            </a:r>
            <a:r>
              <a:rPr lang="en-US" altLang="ja-JP" b="1" dirty="0" smtClean="0">
                <a:ea typeface="ＭＳ Ｐゴシック" pitchFamily="34" charset="-128"/>
              </a:rPr>
              <a:t>t forget to include out-of-school partners from the community on your team.</a:t>
            </a:r>
          </a:p>
          <a:p>
            <a:pPr eaLnBrk="1" hangingPunct="1">
              <a:lnSpc>
                <a:spcPct val="90000"/>
              </a:lnSpc>
              <a:spcBef>
                <a:spcPct val="0"/>
              </a:spcBef>
            </a:pPr>
            <a:r>
              <a:rPr lang="en-US" altLang="en-US" b="1" dirty="0" smtClean="0">
                <a:ea typeface="ＭＳ Ｐゴシック" pitchFamily="34" charset="-128"/>
              </a:rPr>
              <a:t>  </a:t>
            </a:r>
          </a:p>
          <a:p>
            <a:pPr eaLnBrk="1" hangingPunct="1">
              <a:lnSpc>
                <a:spcPct val="90000"/>
              </a:lnSpc>
              <a:spcBef>
                <a:spcPct val="0"/>
              </a:spcBef>
            </a:pPr>
            <a:r>
              <a:rPr lang="en-US" altLang="en-US" b="1" dirty="0" smtClean="0">
                <a:ea typeface="ＭＳ Ｐゴシック" pitchFamily="34" charset="-128"/>
              </a:rPr>
              <a:t>The implementation stage involves delivery of the curriculum in time for implementation. </a:t>
            </a:r>
          </a:p>
          <a:p>
            <a:pPr marL="628650" lvl="1" indent="-171450" eaLnBrk="1" hangingPunct="1">
              <a:lnSpc>
                <a:spcPct val="90000"/>
              </a:lnSpc>
              <a:spcBef>
                <a:spcPct val="0"/>
              </a:spcBef>
              <a:buFont typeface="Arial" panose="020B0604020202020204" pitchFamily="34" charset="0"/>
              <a:buChar char="•"/>
            </a:pPr>
            <a:r>
              <a:rPr lang="en-US" altLang="en-US" b="1" dirty="0" smtClean="0">
                <a:ea typeface="ＭＳ Ｐゴシック" pitchFamily="34" charset="-128"/>
              </a:rPr>
              <a:t>Considering the professional learning opportunities and support materials needed for teachers, principals and others in schools will be essential for moving toward the implementation of the curriculum. </a:t>
            </a:r>
          </a:p>
          <a:p>
            <a:pPr marL="628650" lvl="1" indent="-171450" eaLnBrk="1" hangingPunct="1">
              <a:lnSpc>
                <a:spcPct val="90000"/>
              </a:lnSpc>
              <a:spcBef>
                <a:spcPct val="0"/>
              </a:spcBef>
              <a:buFont typeface="Arial" panose="020B0604020202020204" pitchFamily="34" charset="0"/>
              <a:buChar char="•"/>
            </a:pPr>
            <a:r>
              <a:rPr lang="en-US" altLang="en-US" b="1" dirty="0" smtClean="0">
                <a:ea typeface="ＭＳ Ｐゴシック" pitchFamily="34" charset="-128"/>
              </a:rPr>
              <a:t>Supports like sample deconstructed standards, the gap analysis tool, and sample pacing guides found in the KMCF will be helpful resources in  the writing and implementation stages.</a:t>
            </a:r>
          </a:p>
          <a:p>
            <a:pPr eaLnBrk="1" hangingPunct="1">
              <a:lnSpc>
                <a:spcPct val="90000"/>
              </a:lnSpc>
              <a:spcBef>
                <a:spcPct val="0"/>
              </a:spcBef>
            </a:pPr>
            <a:endParaRPr lang="en-US" altLang="en-US" b="1" dirty="0" smtClean="0">
              <a:ea typeface="ＭＳ Ｐゴシック" pitchFamily="34" charset="-128"/>
            </a:endParaRPr>
          </a:p>
          <a:p>
            <a:pPr eaLnBrk="1" hangingPunct="1">
              <a:lnSpc>
                <a:spcPct val="90000"/>
              </a:lnSpc>
              <a:spcBef>
                <a:spcPct val="0"/>
              </a:spcBef>
            </a:pPr>
            <a:r>
              <a:rPr lang="en-US" altLang="en-US" b="1" dirty="0" smtClean="0">
                <a:ea typeface="ＭＳ Ｐゴシック" pitchFamily="34" charset="-128"/>
              </a:rPr>
              <a:t>Setting up a curriculum review and evaluation process by teachers and key groups will make it clear that curriculum development is an ongoing process. Identifying and recording issues that need to be taken into account in subsequent areas of curriculum development or revisions to current curriculum documents is a part of the process. </a:t>
            </a:r>
          </a:p>
          <a:p>
            <a:pPr eaLnBrk="1" hangingPunct="1">
              <a:lnSpc>
                <a:spcPct val="90000"/>
              </a:lnSpc>
              <a:spcBef>
                <a:spcPct val="0"/>
              </a:spcBef>
            </a:pPr>
            <a:endParaRPr lang="en-US" altLang="en-US" b="1" dirty="0" smtClean="0">
              <a:ea typeface="ＭＳ Ｐゴシック" pitchFamily="34" charset="-128"/>
            </a:endParaRPr>
          </a:p>
          <a:p>
            <a:pPr eaLnBrk="1" hangingPunct="1">
              <a:lnSpc>
                <a:spcPct val="90000"/>
              </a:lnSpc>
              <a:spcBef>
                <a:spcPct val="0"/>
              </a:spcBef>
            </a:pPr>
            <a:r>
              <a:rPr lang="en-US" altLang="en-US" b="1" dirty="0" smtClean="0">
                <a:ea typeface="ＭＳ Ｐゴシック" pitchFamily="34" charset="-128"/>
              </a:rPr>
              <a:t>The KMCF will be reviewed and updated annually based on feedback from educators and other stakeholders from across the Commonwealth. The annual update will reflect any changes to the content standards and will stay current with the latest research, technological advances, and professional literature to ensure a relevant and rigorous response to the expectation of students and the professionals who serve them. </a:t>
            </a:r>
          </a:p>
          <a:p>
            <a:pPr eaLnBrk="1" hangingPunct="1">
              <a:lnSpc>
                <a:spcPct val="90000"/>
              </a:lnSpc>
              <a:spcBef>
                <a:spcPct val="0"/>
              </a:spcBef>
            </a:pPr>
            <a:endParaRPr lang="en-US" altLang="en-US" b="1" dirty="0"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49B6094-C0EE-4561-89EA-756DE7D788C5}" type="slidenum">
              <a:rPr lang="en-US" altLang="en-US">
                <a:latin typeface="Arial" charset="0"/>
              </a:rPr>
              <a:pPr eaLnBrk="1" hangingPunct="1">
                <a:spcBef>
                  <a:spcPct val="0"/>
                </a:spcBef>
              </a:pPr>
              <a:t>38</a:t>
            </a:fld>
            <a:endParaRPr lang="en-US" alt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80000"/>
              </a:lnSpc>
              <a:spcBef>
                <a:spcPct val="0"/>
              </a:spcBef>
              <a:buFont typeface="Wingdings" pitchFamily="2" charset="2"/>
              <a:buNone/>
            </a:pPr>
            <a:r>
              <a:rPr lang="en-US" altLang="en-US" sz="1100" b="1" dirty="0" smtClean="0">
                <a:ea typeface="ＭＳ Ｐゴシック" pitchFamily="34" charset="-128"/>
              </a:rPr>
              <a:t>Carole</a:t>
            </a:r>
          </a:p>
          <a:p>
            <a:pPr marL="228600" indent="-228600" eaLnBrk="1" hangingPunct="1">
              <a:lnSpc>
                <a:spcPct val="80000"/>
              </a:lnSpc>
              <a:spcBef>
                <a:spcPct val="0"/>
              </a:spcBef>
              <a:buFont typeface="Wingdings" pitchFamily="2" charset="2"/>
              <a:buNone/>
            </a:pPr>
            <a:r>
              <a:rPr lang="en-US" altLang="en-US" sz="1100" b="1" dirty="0" smtClean="0">
                <a:ea typeface="ＭＳ Ｐゴシック" pitchFamily="34" charset="-128"/>
              </a:rPr>
              <a:t>Remember: </a:t>
            </a:r>
          </a:p>
          <a:p>
            <a:pPr marL="228600" indent="-228600" eaLnBrk="1" hangingPunct="1">
              <a:lnSpc>
                <a:spcPct val="80000"/>
              </a:lnSpc>
              <a:spcBef>
                <a:spcPct val="0"/>
              </a:spcBef>
              <a:buFont typeface="Wingdings" pitchFamily="2" charset="2"/>
              <a:buNone/>
            </a:pPr>
            <a:endParaRPr lang="en-US" altLang="en-US" sz="1100" b="1" dirty="0" smtClean="0">
              <a:ea typeface="ＭＳ Ｐゴシック" pitchFamily="34" charset="-128"/>
            </a:endParaRPr>
          </a:p>
          <a:p>
            <a:pPr marL="685800" lvl="1" indent="-228600" eaLnBrk="1" hangingPunct="1">
              <a:lnSpc>
                <a:spcPct val="80000"/>
              </a:lnSpc>
              <a:spcBef>
                <a:spcPct val="0"/>
              </a:spcBef>
              <a:buFont typeface="Arial" panose="020B0604020202020204" pitchFamily="34" charset="0"/>
              <a:buChar char="•"/>
            </a:pPr>
            <a:r>
              <a:rPr lang="en-US" altLang="en-US" sz="1100" b="1" dirty="0" smtClean="0">
                <a:ea typeface="ＭＳ Ｐゴシック" pitchFamily="34" charset="-128"/>
              </a:rPr>
              <a:t>Curriculum is not standards alone. So, consider the other stakeholders that need to be a part of the process of curriculum writing. For example,</a:t>
            </a:r>
            <a:r>
              <a:rPr lang="en-US" altLang="en-US" sz="1100" b="1" baseline="0" dirty="0" smtClean="0">
                <a:ea typeface="ＭＳ Ｐゴシック" pitchFamily="34" charset="-128"/>
              </a:rPr>
              <a:t> </a:t>
            </a:r>
            <a:r>
              <a:rPr lang="en-US" altLang="en-US" sz="1100" b="1" dirty="0" smtClean="0">
                <a:ea typeface="ＭＳ Ｐゴシック" pitchFamily="34" charset="-128"/>
              </a:rPr>
              <a:t>out-of-school time partners from community, business, and higher education. </a:t>
            </a:r>
          </a:p>
          <a:p>
            <a:pPr marL="228600" indent="-228600" eaLnBrk="1" hangingPunct="1">
              <a:lnSpc>
                <a:spcPct val="80000"/>
              </a:lnSpc>
              <a:spcBef>
                <a:spcPct val="0"/>
              </a:spcBef>
              <a:buFont typeface="Wingdings" pitchFamily="2" charset="2"/>
              <a:buNone/>
            </a:pPr>
            <a:endParaRPr lang="en-US" altLang="en-US" sz="1100" b="1" dirty="0" smtClean="0">
              <a:ea typeface="ＭＳ Ｐゴシック" pitchFamily="34" charset="-128"/>
            </a:endParaRPr>
          </a:p>
          <a:p>
            <a:pPr marL="228600" indent="-228600" eaLnBrk="1" hangingPunct="1">
              <a:lnSpc>
                <a:spcPct val="80000"/>
              </a:lnSpc>
              <a:spcBef>
                <a:spcPct val="0"/>
              </a:spcBef>
              <a:buFont typeface="Wingdings" pitchFamily="2" charset="2"/>
              <a:buNone/>
            </a:pPr>
            <a:r>
              <a:rPr lang="en-US" altLang="en-US" sz="1100" b="1" dirty="0" smtClean="0">
                <a:ea typeface="ＭＳ Ｐゴシック" pitchFamily="34" charset="-128"/>
              </a:rPr>
              <a:t>A curriculum framework is an evolving resource that will have continuous development and refinement for it must reflect an understanding and </a:t>
            </a:r>
          </a:p>
          <a:p>
            <a:pPr marL="228600" indent="-228600" eaLnBrk="1" hangingPunct="1">
              <a:lnSpc>
                <a:spcPct val="80000"/>
              </a:lnSpc>
              <a:spcBef>
                <a:spcPct val="0"/>
              </a:spcBef>
              <a:buFont typeface="Wingdings" pitchFamily="2" charset="2"/>
              <a:buNone/>
            </a:pPr>
            <a:r>
              <a:rPr lang="en-US" altLang="en-US" sz="1100" b="1" dirty="0" smtClean="0">
                <a:ea typeface="ＭＳ Ｐゴシック" pitchFamily="34" charset="-128"/>
              </a:rPr>
              <a:t>acknowledgment of the changing nature of the challenges and demands that continue to shape the learner of the future. As we move from what</a:t>
            </a:r>
          </a:p>
          <a:p>
            <a:pPr marL="228600" indent="-228600" eaLnBrk="1" hangingPunct="1">
              <a:lnSpc>
                <a:spcPct val="80000"/>
              </a:lnSpc>
              <a:spcBef>
                <a:spcPct val="0"/>
              </a:spcBef>
              <a:buFont typeface="Wingdings" pitchFamily="2" charset="2"/>
              <a:buNone/>
            </a:pPr>
            <a:r>
              <a:rPr lang="en-US" altLang="en-US" sz="1100" b="1" dirty="0" smtClean="0">
                <a:ea typeface="ＭＳ Ｐゴシック" pitchFamily="34" charset="-128"/>
              </a:rPr>
              <a:t>we are presently doing toward a more 21</a:t>
            </a:r>
            <a:r>
              <a:rPr lang="en-US" altLang="en-US" sz="1100" b="1" baseline="30000" dirty="0" smtClean="0">
                <a:ea typeface="ＭＳ Ｐゴシック" pitchFamily="34" charset="-128"/>
              </a:rPr>
              <a:t>st</a:t>
            </a:r>
            <a:r>
              <a:rPr lang="en-US" altLang="en-US" sz="1100" b="1" dirty="0" smtClean="0">
                <a:ea typeface="ＭＳ Ｐゴシック" pitchFamily="34" charset="-128"/>
              </a:rPr>
              <a:t> century form of education a mind shift is required. </a:t>
            </a:r>
          </a:p>
          <a:p>
            <a:pPr marL="228600" indent="-228600" eaLnBrk="1" hangingPunct="1">
              <a:lnSpc>
                <a:spcPct val="80000"/>
              </a:lnSpc>
              <a:spcBef>
                <a:spcPct val="0"/>
              </a:spcBef>
              <a:buFont typeface="Wingdings" pitchFamily="2" charset="2"/>
              <a:buNone/>
            </a:pPr>
            <a:endParaRPr lang="en-US" altLang="en-US" sz="1100" b="1" i="1" dirty="0" smtClean="0">
              <a:ea typeface="ＭＳ Ｐゴシック" pitchFamily="34" charset="-128"/>
            </a:endParaRPr>
          </a:p>
          <a:p>
            <a:pPr marL="228600" indent="-228600" eaLnBrk="1" hangingPunct="1">
              <a:lnSpc>
                <a:spcPct val="80000"/>
              </a:lnSpc>
              <a:spcBef>
                <a:spcPct val="0"/>
              </a:spcBef>
              <a:buFont typeface="Wingdings" pitchFamily="2" charset="2"/>
              <a:buNone/>
            </a:pPr>
            <a:r>
              <a:rPr lang="en-US" altLang="en-US" sz="1100" b="1" i="1" dirty="0" smtClean="0">
                <a:ea typeface="ＭＳ Ｐゴシック" pitchFamily="34" charset="-128"/>
              </a:rPr>
              <a:t>Think and Apply </a:t>
            </a:r>
            <a:r>
              <a:rPr lang="en-US" altLang="en-US" sz="1100" b="1" dirty="0" smtClean="0">
                <a:ea typeface="ＭＳ Ｐゴシック" pitchFamily="34" charset="-128"/>
              </a:rPr>
              <a:t>exercises located throughout the KMCF will help lead conversations toward this mind shift.</a:t>
            </a:r>
          </a:p>
          <a:p>
            <a:pPr marL="228600" indent="-228600" eaLnBrk="1" hangingPunct="1">
              <a:lnSpc>
                <a:spcPct val="80000"/>
              </a:lnSpc>
              <a:spcBef>
                <a:spcPct val="0"/>
              </a:spcBef>
              <a:buFont typeface="Wingdings" pitchFamily="2" charset="2"/>
              <a:buNone/>
            </a:pPr>
            <a:endParaRPr lang="en-US" altLang="en-US" sz="1100" b="1" dirty="0" smtClean="0">
              <a:ea typeface="ＭＳ Ｐゴシック" pitchFamily="34" charset="-128"/>
            </a:endParaRPr>
          </a:p>
          <a:p>
            <a:pPr marL="228600" indent="-228600" eaLnBrk="1" hangingPunct="1">
              <a:lnSpc>
                <a:spcPct val="80000"/>
              </a:lnSpc>
              <a:spcBef>
                <a:spcPct val="0"/>
              </a:spcBef>
              <a:buFont typeface="Wingdings" pitchFamily="2" charset="2"/>
              <a:buNone/>
            </a:pPr>
            <a:r>
              <a:rPr lang="en-US" altLang="en-US" sz="1100" b="1" dirty="0" smtClean="0">
                <a:ea typeface="ＭＳ Ｐゴシック" pitchFamily="34" charset="-128"/>
              </a:rPr>
              <a:t>If we accept that we need to prepare students for a vastly different future than we have known, then our understanding of the focus of education</a:t>
            </a:r>
          </a:p>
          <a:p>
            <a:pPr marL="228600" indent="-228600" eaLnBrk="1" hangingPunct="1">
              <a:lnSpc>
                <a:spcPct val="80000"/>
              </a:lnSpc>
              <a:spcBef>
                <a:spcPct val="0"/>
              </a:spcBef>
              <a:buFont typeface="Wingdings" pitchFamily="2" charset="2"/>
              <a:buNone/>
            </a:pPr>
            <a:r>
              <a:rPr lang="en-US" altLang="en-US" sz="1100" b="1" dirty="0" smtClean="0">
                <a:ea typeface="ＭＳ Ｐゴシック" pitchFamily="34" charset="-128"/>
              </a:rPr>
              <a:t>also needs to shift. </a:t>
            </a:r>
          </a:p>
          <a:p>
            <a:pPr marL="685800" lvl="1" indent="-228600" eaLnBrk="1" hangingPunct="1">
              <a:lnSpc>
                <a:spcPct val="80000"/>
              </a:lnSpc>
              <a:spcBef>
                <a:spcPct val="0"/>
              </a:spcBef>
              <a:buFont typeface="Arial" panose="020B0604020202020204" pitchFamily="34" charset="0"/>
              <a:buChar char="•"/>
            </a:pPr>
            <a:r>
              <a:rPr lang="en-US" altLang="en-US" sz="1100" b="1" dirty="0" smtClean="0">
                <a:ea typeface="ＭＳ Ｐゴシック" pitchFamily="34" charset="-128"/>
              </a:rPr>
              <a:t>An example: Developing cross-curricular competencies such as managing and monitoring one</a:t>
            </a:r>
            <a:r>
              <a:rPr lang="ja-JP" altLang="en-US" sz="1100" b="1" dirty="0" smtClean="0">
                <a:ea typeface="ＭＳ Ｐゴシック" pitchFamily="34" charset="-128"/>
              </a:rPr>
              <a:t>’</a:t>
            </a:r>
            <a:r>
              <a:rPr lang="en-US" altLang="ja-JP" sz="1100" b="1" dirty="0" smtClean="0">
                <a:ea typeface="ＭＳ Ｐゴシック" pitchFamily="34" charset="-128"/>
              </a:rPr>
              <a:t>s own learning, capacity and predisposition to work together with others in teams, information and communication technologies, and creativity and flexibility of thinking will need to be addressed in addition to cross-curricular perspectives such as cultural sensitivity and respect and engaged citizenship.  </a:t>
            </a:r>
          </a:p>
          <a:p>
            <a:pPr marL="228600" indent="-228600" eaLnBrk="1" hangingPunct="1">
              <a:lnSpc>
                <a:spcPct val="80000"/>
              </a:lnSpc>
              <a:spcBef>
                <a:spcPct val="0"/>
              </a:spcBef>
              <a:buFont typeface="Wingdings" pitchFamily="2" charset="2"/>
              <a:buNone/>
            </a:pPr>
            <a:endParaRPr lang="en-US" altLang="en-US" sz="1100" b="1" dirty="0" smtClean="0">
              <a:ea typeface="ＭＳ Ｐゴシック" pitchFamily="34" charset="-128"/>
            </a:endParaRPr>
          </a:p>
          <a:p>
            <a:pPr marL="228600" indent="-228600" eaLnBrk="1" hangingPunct="1">
              <a:lnSpc>
                <a:spcPct val="80000"/>
              </a:lnSpc>
              <a:spcBef>
                <a:spcPct val="0"/>
              </a:spcBef>
              <a:buFont typeface="Wingdings" pitchFamily="2" charset="2"/>
              <a:buNone/>
            </a:pPr>
            <a:r>
              <a:rPr lang="en-US" altLang="en-US" sz="1100" b="1" dirty="0" smtClean="0">
                <a:ea typeface="ＭＳ Ｐゴシック" pitchFamily="34" charset="-128"/>
              </a:rPr>
              <a:t>There are pockets in KY where this mind shift has begun. The staff in districts and schools are letting go of habits, beliefs and traditions. This is</a:t>
            </a:r>
          </a:p>
          <a:p>
            <a:pPr marL="228600" indent="-228600" eaLnBrk="1" hangingPunct="1">
              <a:lnSpc>
                <a:spcPct val="80000"/>
              </a:lnSpc>
              <a:spcBef>
                <a:spcPct val="0"/>
              </a:spcBef>
              <a:buFont typeface="Wingdings" pitchFamily="2" charset="2"/>
              <a:buNone/>
            </a:pPr>
            <a:r>
              <a:rPr lang="en-US" altLang="en-US" sz="1100" b="1" dirty="0" smtClean="0">
                <a:ea typeface="ＭＳ Ｐゴシック" pitchFamily="34" charset="-128"/>
              </a:rPr>
              <a:t>necessary when we shift mental models of what </a:t>
            </a:r>
            <a:r>
              <a:rPr lang="ja-JP" altLang="en-US" sz="1100" b="1" dirty="0" smtClean="0">
                <a:ea typeface="ＭＳ Ｐゴシック" pitchFamily="34" charset="-128"/>
              </a:rPr>
              <a:t>“</a:t>
            </a:r>
            <a:r>
              <a:rPr lang="en-US" altLang="ja-JP" sz="1100" b="1" dirty="0" smtClean="0">
                <a:ea typeface="ＭＳ Ｐゴシック" pitchFamily="34" charset="-128"/>
              </a:rPr>
              <a:t>school</a:t>
            </a:r>
            <a:r>
              <a:rPr lang="ja-JP" altLang="en-US" sz="1100" b="1" dirty="0" smtClean="0">
                <a:ea typeface="ＭＳ Ｐゴシック" pitchFamily="34" charset="-128"/>
              </a:rPr>
              <a:t>”</a:t>
            </a:r>
            <a:r>
              <a:rPr lang="en-US" altLang="ja-JP" sz="1100" b="1" dirty="0" smtClean="0">
                <a:ea typeface="ＭＳ Ｐゴシック" pitchFamily="34" charset="-128"/>
              </a:rPr>
              <a:t> looks like. </a:t>
            </a:r>
          </a:p>
          <a:p>
            <a:pPr marL="228600" indent="-228600" eaLnBrk="1" hangingPunct="1">
              <a:lnSpc>
                <a:spcPct val="80000"/>
              </a:lnSpc>
              <a:spcBef>
                <a:spcPct val="0"/>
              </a:spcBef>
              <a:buFont typeface="Wingdings" pitchFamily="2" charset="2"/>
              <a:buNone/>
            </a:pPr>
            <a:endParaRPr lang="en-US" altLang="ja-JP" sz="1100" b="1" dirty="0" smtClean="0">
              <a:ea typeface="ＭＳ Ｐゴシック" pitchFamily="34" charset="-128"/>
            </a:endParaRPr>
          </a:p>
          <a:p>
            <a:pPr marL="228600" indent="-228600" eaLnBrk="1" hangingPunct="1">
              <a:lnSpc>
                <a:spcPct val="80000"/>
              </a:lnSpc>
              <a:spcBef>
                <a:spcPct val="0"/>
              </a:spcBef>
              <a:buFont typeface="Wingdings" pitchFamily="2" charset="2"/>
              <a:buNone/>
            </a:pPr>
            <a:r>
              <a:rPr lang="en-US" altLang="ja-JP" sz="1100" b="1" dirty="0" smtClean="0">
                <a:ea typeface="ＭＳ Ｐゴシック" pitchFamily="34" charset="-128"/>
              </a:rPr>
              <a:t>The KY Model Curriculum Framework must include a directory of model sites. So, we encourage schools/districts and others involved in the</a:t>
            </a:r>
          </a:p>
          <a:p>
            <a:pPr marL="228600" indent="-228600" eaLnBrk="1" hangingPunct="1">
              <a:lnSpc>
                <a:spcPct val="80000"/>
              </a:lnSpc>
              <a:spcBef>
                <a:spcPct val="0"/>
              </a:spcBef>
              <a:buFont typeface="Wingdings" pitchFamily="2" charset="2"/>
              <a:buNone/>
            </a:pPr>
            <a:r>
              <a:rPr lang="en-US" altLang="ja-JP" sz="1100" b="1" dirty="0" smtClean="0">
                <a:ea typeface="ＭＳ Ｐゴシック" pitchFamily="34" charset="-128"/>
              </a:rPr>
              <a:t>process to provide feedback and inform the committee in the coming year about the use of this resource and movement by districts and/or</a:t>
            </a:r>
          </a:p>
          <a:p>
            <a:pPr marL="228600" indent="-228600" eaLnBrk="1" hangingPunct="1">
              <a:lnSpc>
                <a:spcPct val="80000"/>
              </a:lnSpc>
              <a:spcBef>
                <a:spcPct val="0"/>
              </a:spcBef>
              <a:buFont typeface="Wingdings" pitchFamily="2" charset="2"/>
              <a:buNone/>
            </a:pPr>
            <a:r>
              <a:rPr lang="en-US" altLang="ja-JP" sz="1100" b="1" dirty="0" smtClean="0">
                <a:ea typeface="ＭＳ Ｐゴシック" pitchFamily="34" charset="-128"/>
              </a:rPr>
              <a:t>schools in a 21</a:t>
            </a:r>
            <a:r>
              <a:rPr lang="en-US" altLang="ja-JP" sz="1100" b="1" baseline="30000" dirty="0" smtClean="0">
                <a:ea typeface="ＭＳ Ｐゴシック" pitchFamily="34" charset="-128"/>
              </a:rPr>
              <a:t>st</a:t>
            </a:r>
            <a:r>
              <a:rPr lang="en-US" altLang="ja-JP" sz="1100" b="1" dirty="0" smtClean="0">
                <a:ea typeface="ＭＳ Ｐゴシック" pitchFamily="34" charset="-128"/>
              </a:rPr>
              <a:t> century direction.  </a:t>
            </a:r>
          </a:p>
          <a:p>
            <a:pPr marL="228600" indent="-228600" eaLnBrk="1" hangingPunct="1">
              <a:lnSpc>
                <a:spcPct val="80000"/>
              </a:lnSpc>
              <a:spcBef>
                <a:spcPct val="0"/>
              </a:spcBef>
              <a:buFont typeface="Wingdings" pitchFamily="2" charset="2"/>
              <a:buNone/>
            </a:pPr>
            <a:endParaRPr lang="en-US" altLang="ja-JP" sz="1100" b="1" dirty="0" smtClean="0">
              <a:ea typeface="ＭＳ Ｐゴシック" pitchFamily="34" charset="-128"/>
            </a:endParaRPr>
          </a:p>
          <a:p>
            <a:pPr marL="228600" indent="-228600" eaLnBrk="1" hangingPunct="1">
              <a:lnSpc>
                <a:spcPct val="80000"/>
              </a:lnSpc>
              <a:spcBef>
                <a:spcPct val="0"/>
              </a:spcBef>
              <a:buFont typeface="Wingdings" pitchFamily="2" charset="2"/>
              <a:buNone/>
            </a:pPr>
            <a:r>
              <a:rPr lang="en-US" altLang="ja-JP" sz="1100" b="1" dirty="0" smtClean="0">
                <a:ea typeface="ＭＳ Ｐゴシック" pitchFamily="34" charset="-128"/>
              </a:rPr>
              <a:t>The KMCF will be updated annually and sharing districts/schools innovative practices and direction with</a:t>
            </a:r>
          </a:p>
          <a:p>
            <a:pPr marL="228600" indent="-228600" eaLnBrk="1" hangingPunct="1">
              <a:lnSpc>
                <a:spcPct val="80000"/>
              </a:lnSpc>
              <a:spcBef>
                <a:spcPct val="0"/>
              </a:spcBef>
              <a:buFont typeface="Wingdings" pitchFamily="2" charset="2"/>
              <a:buNone/>
            </a:pPr>
            <a:r>
              <a:rPr lang="en-US" altLang="ja-JP" sz="1100" b="1" dirty="0" smtClean="0">
                <a:ea typeface="ＭＳ Ｐゴシック" pitchFamily="34" charset="-128"/>
              </a:rPr>
              <a:t>others is one of the goals of these annual updates to the KMCF resource. </a:t>
            </a:r>
            <a:endParaRPr lang="en-US" altLang="en-US" sz="1100" b="1" dirty="0"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23A4596-E5A2-485C-9B85-332A6342F537}" type="slidenum">
              <a:rPr lang="en-US" altLang="en-US">
                <a:latin typeface="Arial" charset="0"/>
              </a:rPr>
              <a:pPr eaLnBrk="1" hangingPunct="1">
                <a:spcBef>
                  <a:spcPct val="0"/>
                </a:spcBef>
              </a:pPr>
              <a:t>39</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Divide into grade level groups for QFT Share-A-Thon</a:t>
            </a:r>
            <a:r>
              <a:rPr lang="en-US" b="1" baseline="0" dirty="0" smtClean="0"/>
              <a:t> : Facilitators refer to notes on Process Agenda </a:t>
            </a:r>
            <a:endParaRPr lang="en-US" b="1" dirty="0" smtClean="0"/>
          </a:p>
        </p:txBody>
      </p:sp>
      <p:sp>
        <p:nvSpPr>
          <p:cNvPr id="4" name="Slide Number Placeholder 3"/>
          <p:cNvSpPr>
            <a:spLocks noGrp="1"/>
          </p:cNvSpPr>
          <p:nvPr>
            <p:ph type="sldNum" sz="quarter" idx="10"/>
          </p:nvPr>
        </p:nvSpPr>
        <p:spPr/>
        <p:txBody>
          <a:bodyPr/>
          <a:lstStyle/>
          <a:p>
            <a:fld id="{4D845E49-08A8-40E5-B05A-D33EC56C7573}" type="slidenum">
              <a:rPr lang="en-US" smtClean="0"/>
              <a:t>4</a:t>
            </a:fld>
            <a:endParaRPr lang="en-US"/>
          </a:p>
        </p:txBody>
      </p:sp>
    </p:spTree>
    <p:extLst>
      <p:ext uri="{BB962C8B-B14F-4D97-AF65-F5344CB8AC3E}">
        <p14:creationId xmlns:p14="http://schemas.microsoft.com/office/powerpoint/2010/main" val="3514118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b="1" dirty="0" smtClean="0">
                <a:ea typeface="ＭＳ Ｐゴシック" pitchFamily="34" charset="-128"/>
              </a:rPr>
              <a:t>Carole</a:t>
            </a:r>
          </a:p>
          <a:p>
            <a:pPr eaLnBrk="1" hangingPunct="1">
              <a:spcBef>
                <a:spcPct val="0"/>
              </a:spcBef>
            </a:pPr>
            <a:endParaRPr lang="en-US" altLang="en-US" sz="1200" b="1" dirty="0" smtClean="0">
              <a:ea typeface="ＭＳ Ｐゴシック" pitchFamily="34" charset="-128"/>
            </a:endParaRPr>
          </a:p>
          <a:p>
            <a:pPr eaLnBrk="1" hangingPunct="1">
              <a:spcBef>
                <a:spcPct val="0"/>
              </a:spcBef>
            </a:pPr>
            <a:r>
              <a:rPr lang="en-US" altLang="en-US" sz="1200" b="1" dirty="0" smtClean="0">
                <a:ea typeface="ＭＳ Ｐゴシック" pitchFamily="34" charset="-128"/>
              </a:rPr>
              <a:t>The four statements on the left of the slide are threads throughout the CF resource. </a:t>
            </a:r>
          </a:p>
          <a:p>
            <a:pPr eaLnBrk="1" hangingPunct="1">
              <a:spcBef>
                <a:spcPct val="0"/>
              </a:spcBef>
            </a:pPr>
            <a:endParaRPr lang="en-US" altLang="en-US" sz="1200" b="1" dirty="0" smtClean="0">
              <a:ea typeface="ＭＳ Ｐゴシック" pitchFamily="34" charset="-128"/>
            </a:endParaRPr>
          </a:p>
          <a:p>
            <a:pPr eaLnBrk="1" hangingPunct="1">
              <a:spcBef>
                <a:spcPct val="0"/>
              </a:spcBef>
            </a:pPr>
            <a:r>
              <a:rPr lang="en-US" altLang="en-US" sz="1200" b="1" dirty="0" smtClean="0">
                <a:ea typeface="ＭＳ Ｐゴシック" pitchFamily="34" charset="-128"/>
              </a:rPr>
              <a:t>The 21</a:t>
            </a:r>
            <a:r>
              <a:rPr lang="en-US" altLang="en-US" sz="1200" b="1" baseline="30000" dirty="0" smtClean="0">
                <a:ea typeface="ＭＳ Ｐゴシック" pitchFamily="34" charset="-128"/>
              </a:rPr>
              <a:t>st</a:t>
            </a:r>
            <a:r>
              <a:rPr lang="en-US" altLang="en-US" sz="1200" b="1" dirty="0" smtClean="0">
                <a:ea typeface="ＭＳ Ｐゴシック" pitchFamily="34" charset="-128"/>
              </a:rPr>
              <a:t> century knowledge economy seeks knowledge workers and innovators. </a:t>
            </a:r>
          </a:p>
          <a:p>
            <a:pPr marL="628650" lvl="1" indent="-171450" eaLnBrk="1" hangingPunct="1">
              <a:spcBef>
                <a:spcPct val="0"/>
              </a:spcBef>
              <a:buFont typeface="Arial" panose="020B0604020202020204" pitchFamily="34" charset="0"/>
              <a:buChar char="•"/>
            </a:pPr>
            <a:r>
              <a:rPr lang="en-US" altLang="en-US" sz="1200" b="1" dirty="0" smtClean="0">
                <a:ea typeface="ＭＳ Ｐゴシック" pitchFamily="34" charset="-128"/>
              </a:rPr>
              <a:t>Students today have grown up surrounded by digital media and use digital media as their thinking tools. </a:t>
            </a:r>
          </a:p>
          <a:p>
            <a:pPr marL="628650" lvl="1" indent="-171450" eaLnBrk="1" hangingPunct="1">
              <a:spcBef>
                <a:spcPct val="0"/>
              </a:spcBef>
              <a:buFont typeface="Arial" panose="020B0604020202020204" pitchFamily="34" charset="0"/>
              <a:buChar char="•"/>
            </a:pPr>
            <a:r>
              <a:rPr lang="en-US" altLang="en-US" sz="1200" b="1" dirty="0" smtClean="0">
                <a:ea typeface="ＭＳ Ｐゴシック" pitchFamily="34" charset="-128"/>
              </a:rPr>
              <a:t>These young people have different expectations for their learning experiences. </a:t>
            </a:r>
          </a:p>
          <a:p>
            <a:pPr marL="628650" lvl="1" indent="-171450" eaLnBrk="1" hangingPunct="1">
              <a:spcBef>
                <a:spcPct val="0"/>
              </a:spcBef>
              <a:buFont typeface="Arial" panose="020B0604020202020204" pitchFamily="34" charset="0"/>
              <a:buChar char="•"/>
            </a:pPr>
            <a:r>
              <a:rPr lang="en-US" altLang="en-US" sz="1200" b="1" dirty="0" smtClean="0">
                <a:ea typeface="ＭＳ Ｐゴシック" pitchFamily="34" charset="-128"/>
              </a:rPr>
              <a:t>These changing expectations on the part of the learner and the ever growing learning research can be used to direct and guide efforts around curriculum planning and implementation.  </a:t>
            </a:r>
          </a:p>
          <a:p>
            <a:pPr eaLnBrk="1" hangingPunct="1">
              <a:spcBef>
                <a:spcPct val="0"/>
              </a:spcBef>
            </a:pPr>
            <a:endParaRPr lang="en-US" altLang="en-US" sz="1200" b="1" dirty="0" smtClean="0">
              <a:ea typeface="ＭＳ Ｐゴシック" pitchFamily="34" charset="-128"/>
            </a:endParaRPr>
          </a:p>
          <a:p>
            <a:pPr eaLnBrk="1" hangingPunct="1">
              <a:spcBef>
                <a:spcPct val="0"/>
              </a:spcBef>
            </a:pPr>
            <a:r>
              <a:rPr lang="en-US" altLang="en-US" sz="1200" b="1" dirty="0" smtClean="0">
                <a:ea typeface="ＭＳ Ｐゴシック" pitchFamily="34" charset="-128"/>
              </a:rPr>
              <a:t>As districts and schools work with partners to address the new ways of learning for life in the 21</a:t>
            </a:r>
            <a:r>
              <a:rPr lang="en-US" altLang="en-US" sz="1200" b="1" baseline="30000" dirty="0" smtClean="0">
                <a:ea typeface="ＭＳ Ｐゴシック" pitchFamily="34" charset="-128"/>
              </a:rPr>
              <a:t>st</a:t>
            </a:r>
            <a:r>
              <a:rPr lang="en-US" altLang="en-US" sz="1200" b="1" dirty="0" smtClean="0">
                <a:ea typeface="ＭＳ Ｐゴシック" pitchFamily="34" charset="-128"/>
              </a:rPr>
              <a:t> century these forces are keys to the conversations about the</a:t>
            </a:r>
          </a:p>
          <a:p>
            <a:pPr lvl="1" eaLnBrk="1" hangingPunct="1">
              <a:spcBef>
                <a:spcPct val="0"/>
              </a:spcBef>
              <a:buFont typeface="Wingdings" pitchFamily="2" charset="2"/>
              <a:buChar char="ü"/>
            </a:pPr>
            <a:r>
              <a:rPr lang="en-US" altLang="en-US" sz="1200" b="1" dirty="0" smtClean="0">
                <a:ea typeface="ＭＳ Ｐゴシック" pitchFamily="34" charset="-128"/>
              </a:rPr>
              <a:t>Changing nature of the challenges and demands of today</a:t>
            </a:r>
            <a:r>
              <a:rPr lang="ja-JP" altLang="en-US" sz="1200" b="1" dirty="0" smtClean="0">
                <a:ea typeface="ＭＳ Ｐゴシック" pitchFamily="34" charset="-128"/>
              </a:rPr>
              <a:t>’</a:t>
            </a:r>
            <a:r>
              <a:rPr lang="en-US" altLang="ja-JP" sz="1200" b="1" dirty="0" smtClean="0">
                <a:ea typeface="ＭＳ Ｐゴシック" pitchFamily="34" charset="-128"/>
              </a:rPr>
              <a:t>s learner and tomorrow</a:t>
            </a:r>
            <a:r>
              <a:rPr lang="ja-JP" altLang="en-US" sz="1200" b="1" dirty="0" smtClean="0">
                <a:ea typeface="ＭＳ Ｐゴシック" pitchFamily="34" charset="-128"/>
              </a:rPr>
              <a:t>’</a:t>
            </a:r>
            <a:r>
              <a:rPr lang="en-US" altLang="ja-JP" sz="1200" b="1" dirty="0" smtClean="0">
                <a:ea typeface="ＭＳ Ｐゴシック" pitchFamily="34" charset="-128"/>
              </a:rPr>
              <a:t>s worker-the 21</a:t>
            </a:r>
            <a:r>
              <a:rPr lang="en-US" altLang="ja-JP" sz="1200" b="1" baseline="30000" dirty="0" smtClean="0">
                <a:ea typeface="ＭＳ Ｐゴシック" pitchFamily="34" charset="-128"/>
              </a:rPr>
              <a:t>st</a:t>
            </a:r>
            <a:r>
              <a:rPr lang="en-US" altLang="ja-JP" sz="1200" b="1" dirty="0" smtClean="0">
                <a:ea typeface="ＭＳ Ｐゴシック" pitchFamily="34" charset="-128"/>
              </a:rPr>
              <a:t> century knowledge economy seeks knowledge workers and innovators</a:t>
            </a:r>
          </a:p>
          <a:p>
            <a:pPr eaLnBrk="1" hangingPunct="1">
              <a:spcBef>
                <a:spcPct val="0"/>
              </a:spcBef>
            </a:pPr>
            <a:endParaRPr lang="en-US" altLang="en-US" sz="1200" b="1" dirty="0" smtClean="0">
              <a:ea typeface="ＭＳ Ｐゴシック" pitchFamily="34" charset="-128"/>
            </a:endParaRPr>
          </a:p>
          <a:p>
            <a:pPr lvl="1" eaLnBrk="1" hangingPunct="1">
              <a:spcBef>
                <a:spcPct val="0"/>
              </a:spcBef>
              <a:buFont typeface="Wingdings" pitchFamily="2" charset="2"/>
              <a:buChar char="ü"/>
            </a:pPr>
            <a:r>
              <a:rPr lang="en-US" altLang="en-US" sz="1200" b="1" dirty="0" smtClean="0">
                <a:ea typeface="ＭＳ Ｐゴシック" pitchFamily="34" charset="-128"/>
              </a:rPr>
              <a:t>Reflecting an understanding and acknowledgement of the changing expectations of the learner-young people today have grown up surrounded by digital media and use digital media as tools for thinking</a:t>
            </a:r>
          </a:p>
          <a:p>
            <a:pPr eaLnBrk="1" hangingPunct="1">
              <a:spcBef>
                <a:spcPct val="0"/>
              </a:spcBef>
            </a:pPr>
            <a:endParaRPr lang="en-US" altLang="en-US" sz="1200" b="1" dirty="0" smtClean="0">
              <a:ea typeface="ＭＳ Ｐゴシック" pitchFamily="34" charset="-128"/>
            </a:endParaRPr>
          </a:p>
          <a:p>
            <a:pPr lvl="1" eaLnBrk="1" hangingPunct="1">
              <a:spcBef>
                <a:spcPct val="0"/>
              </a:spcBef>
              <a:buFont typeface="Wingdings" pitchFamily="2" charset="2"/>
              <a:buChar char="ü"/>
            </a:pPr>
            <a:r>
              <a:rPr lang="en-US" altLang="en-US" sz="1200" b="1" dirty="0" smtClean="0">
                <a:ea typeface="ＭＳ Ｐゴシック" pitchFamily="34" charset="-128"/>
              </a:rPr>
              <a:t>Advancing speed of information and communication technologies-today</a:t>
            </a:r>
            <a:r>
              <a:rPr lang="ja-JP" altLang="en-US" sz="1200" b="1" dirty="0" smtClean="0">
                <a:ea typeface="ＭＳ Ｐゴシック" pitchFamily="34" charset="-128"/>
              </a:rPr>
              <a:t>’</a:t>
            </a:r>
            <a:r>
              <a:rPr lang="en-US" altLang="ja-JP" sz="1200" b="1" dirty="0" smtClean="0">
                <a:ea typeface="ＭＳ Ｐゴシック" pitchFamily="34" charset="-128"/>
              </a:rPr>
              <a:t>s classroom is not limited by a brick and mortar structure. Connections need to be made locally and can be made across the globe and with experts working in the field of study.</a:t>
            </a:r>
          </a:p>
          <a:p>
            <a:pPr eaLnBrk="1" hangingPunct="1">
              <a:spcBef>
                <a:spcPct val="0"/>
              </a:spcBef>
            </a:pPr>
            <a:endParaRPr lang="en-US" altLang="en-US" sz="1200" b="1" dirty="0" smtClean="0">
              <a:ea typeface="ＭＳ Ｐゴシック" pitchFamily="34" charset="-128"/>
            </a:endParaRPr>
          </a:p>
          <a:p>
            <a:pPr lvl="1" eaLnBrk="1" hangingPunct="1">
              <a:spcBef>
                <a:spcPct val="0"/>
              </a:spcBef>
              <a:buFont typeface="Wingdings" pitchFamily="2" charset="2"/>
              <a:buChar char="ü"/>
            </a:pPr>
            <a:r>
              <a:rPr lang="en-US" altLang="en-US" sz="1200" b="1" dirty="0" smtClean="0">
                <a:ea typeface="ＭＳ Ｐゴシック" pitchFamily="34" charset="-128"/>
              </a:rPr>
              <a:t>Reshaping teaching and learning in response to research in the science of learning-the ever growing learning research about the brain, motivation and engagement, for example, informs our interaction with learners as never before</a:t>
            </a:r>
          </a:p>
          <a:p>
            <a:pPr eaLnBrk="1" hangingPunct="1">
              <a:spcBef>
                <a:spcPct val="0"/>
              </a:spcBef>
              <a:buFont typeface="Wingdings" pitchFamily="2" charset="2"/>
              <a:buChar char="ü"/>
            </a:pPr>
            <a:endParaRPr lang="en-US" altLang="en-US" sz="1200" b="1" dirty="0" smtClean="0">
              <a:ea typeface="ＭＳ Ｐゴシック" pitchFamily="34" charset="-128"/>
            </a:endParaRPr>
          </a:p>
          <a:p>
            <a:pPr eaLnBrk="1" hangingPunct="1">
              <a:spcBef>
                <a:spcPct val="0"/>
              </a:spcBef>
              <a:buFont typeface="Wingdings" pitchFamily="2" charset="2"/>
              <a:buNone/>
            </a:pPr>
            <a:endParaRPr lang="en-US" altLang="en-US" sz="1200" b="1" dirty="0" smtClean="0">
              <a:ea typeface="ＭＳ Ｐゴシック" pitchFamily="34" charset="-128"/>
            </a:endParaRPr>
          </a:p>
          <a:p>
            <a:pPr eaLnBrk="1" hangingPunct="1">
              <a:spcBef>
                <a:spcPct val="0"/>
              </a:spcBef>
            </a:pPr>
            <a:endParaRPr lang="en-US" altLang="en-US" sz="1200" b="1" dirty="0" smtClean="0">
              <a:ea typeface="ＭＳ Ｐゴシック" pitchFamily="34" charset="-128"/>
            </a:endParaRPr>
          </a:p>
          <a:p>
            <a:pPr eaLnBrk="1" hangingPunct="1">
              <a:spcBef>
                <a:spcPct val="0"/>
              </a:spcBef>
            </a:pPr>
            <a:endParaRPr lang="en-US" altLang="en-US" sz="1200" b="1" dirty="0" smtClean="0">
              <a:ea typeface="ＭＳ Ｐゴシック"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F4C2405-2BCC-4F53-8DDB-43EBF84D34E9}" type="slidenum">
              <a:rPr lang="en-US" altLang="en-US">
                <a:latin typeface="Arial" charset="0"/>
              </a:rPr>
              <a:pPr eaLnBrk="1" hangingPunct="1">
                <a:spcBef>
                  <a:spcPct val="0"/>
                </a:spcBef>
              </a:pPr>
              <a:t>40</a:t>
            </a:fld>
            <a:endParaRPr lang="en-US" alt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itchFamily="34" charset="-128"/>
              </a:rPr>
              <a:t>Carole</a:t>
            </a:r>
          </a:p>
          <a:p>
            <a:pPr eaLnBrk="1" hangingPunct="1">
              <a:spcBef>
                <a:spcPct val="0"/>
              </a:spcBef>
            </a:pPr>
            <a:r>
              <a:rPr lang="en-US" altLang="en-US" b="1" dirty="0" smtClean="0">
                <a:ea typeface="ＭＳ Ｐゴシック" pitchFamily="34" charset="-128"/>
              </a:rPr>
              <a:t>The KMCF is divided into three sections. </a:t>
            </a:r>
          </a:p>
          <a:p>
            <a:pPr eaLnBrk="1" hangingPunct="1">
              <a:spcBef>
                <a:spcPct val="0"/>
              </a:spcBef>
            </a:pPr>
            <a:endParaRPr lang="en-US" altLang="en-US" b="1" dirty="0" smtClean="0">
              <a:ea typeface="ＭＳ Ｐゴシック" pitchFamily="34" charset="-128"/>
            </a:endParaRPr>
          </a:p>
          <a:p>
            <a:pPr marL="628650" lvl="1" indent="-171450" eaLnBrk="1" hangingPunct="1">
              <a:spcBef>
                <a:spcPct val="0"/>
              </a:spcBef>
              <a:buFont typeface="Arial" panose="020B0604020202020204" pitchFamily="34" charset="0"/>
              <a:buChar char="•"/>
            </a:pPr>
            <a:r>
              <a:rPr lang="en-US" altLang="en-US" b="1" dirty="0" smtClean="0">
                <a:ea typeface="ＭＳ Ｐゴシック" pitchFamily="34" charset="-128"/>
              </a:rPr>
              <a:t>The first section is noted in purple and provides the background for</a:t>
            </a:r>
            <a:r>
              <a:rPr lang="en-US" altLang="en-US" b="1" i="1" dirty="0" smtClean="0">
                <a:ea typeface="ＭＳ Ｐゴシック" pitchFamily="34" charset="-128"/>
              </a:rPr>
              <a:t> why </a:t>
            </a:r>
            <a:r>
              <a:rPr lang="en-US" altLang="en-US" b="1" dirty="0" smtClean="0">
                <a:ea typeface="ＭＳ Ｐゴシック" pitchFamily="34" charset="-128"/>
              </a:rPr>
              <a:t>it is necessary to see curriculum design and development as a living and organic process that is continual. </a:t>
            </a:r>
          </a:p>
          <a:p>
            <a:pPr marL="628650" lvl="1" indent="-171450" eaLnBrk="1" hangingPunct="1">
              <a:spcBef>
                <a:spcPct val="0"/>
              </a:spcBef>
              <a:buFont typeface="Arial" panose="020B0604020202020204" pitchFamily="34" charset="0"/>
              <a:buChar char="•"/>
            </a:pPr>
            <a:endParaRPr lang="en-US" altLang="en-US" b="1" dirty="0" smtClean="0">
              <a:ea typeface="ＭＳ Ｐゴシック" pitchFamily="34" charset="-128"/>
            </a:endParaRPr>
          </a:p>
          <a:p>
            <a:pPr marL="628650" lvl="1" indent="-171450" eaLnBrk="1" hangingPunct="1">
              <a:spcBef>
                <a:spcPct val="0"/>
              </a:spcBef>
              <a:buFont typeface="Arial" panose="020B0604020202020204" pitchFamily="34" charset="0"/>
              <a:buChar char="•"/>
            </a:pPr>
            <a:r>
              <a:rPr lang="en-US" altLang="en-US" b="1" dirty="0" smtClean="0">
                <a:ea typeface="ＭＳ Ｐゴシック" pitchFamily="34" charset="-128"/>
              </a:rPr>
              <a:t>The second section noted in dark blue offers guidance for </a:t>
            </a:r>
            <a:r>
              <a:rPr lang="en-US" altLang="en-US" b="1" i="1" dirty="0" smtClean="0">
                <a:ea typeface="ＭＳ Ｐゴシック" pitchFamily="34" charset="-128"/>
              </a:rPr>
              <a:t>how  </a:t>
            </a:r>
            <a:r>
              <a:rPr lang="en-US" altLang="en-US" b="1" dirty="0" smtClean="0">
                <a:ea typeface="ＭＳ Ｐゴシック" pitchFamily="34" charset="-128"/>
              </a:rPr>
              <a:t>to proceed in this continual process of design, implementation, and review. </a:t>
            </a:r>
          </a:p>
          <a:p>
            <a:pPr marL="628650" lvl="1" indent="-171450" eaLnBrk="1" hangingPunct="1">
              <a:spcBef>
                <a:spcPct val="0"/>
              </a:spcBef>
              <a:buFont typeface="Arial" panose="020B0604020202020204" pitchFamily="34" charset="0"/>
              <a:buChar char="•"/>
            </a:pPr>
            <a:endParaRPr lang="en-US" altLang="en-US" b="1" dirty="0" smtClean="0">
              <a:ea typeface="ＭＳ Ｐゴシック" pitchFamily="34" charset="-128"/>
            </a:endParaRPr>
          </a:p>
          <a:p>
            <a:pPr marL="628650" lvl="1" indent="-171450" eaLnBrk="1" hangingPunct="1">
              <a:spcBef>
                <a:spcPct val="0"/>
              </a:spcBef>
              <a:buFont typeface="Arial" panose="020B0604020202020204" pitchFamily="34" charset="0"/>
              <a:buChar char="•"/>
            </a:pPr>
            <a:r>
              <a:rPr lang="en-US" altLang="en-US" b="1" dirty="0" smtClean="0">
                <a:ea typeface="ＭＳ Ｐゴシック" pitchFamily="34" charset="-128"/>
              </a:rPr>
              <a:t>The last section noted in turquoise contains information on </a:t>
            </a:r>
            <a:r>
              <a:rPr lang="en-US" altLang="en-US" b="1" i="1" dirty="0" smtClean="0">
                <a:ea typeface="ＭＳ Ｐゴシック" pitchFamily="34" charset="-128"/>
              </a:rPr>
              <a:t>what </a:t>
            </a:r>
            <a:r>
              <a:rPr lang="en-US" altLang="en-US" b="1" dirty="0" smtClean="0">
                <a:ea typeface="ＭＳ Ｐゴシック" pitchFamily="34" charset="-128"/>
              </a:rPr>
              <a:t>will be helpful to those working with students both during and outside school time and </a:t>
            </a:r>
            <a:r>
              <a:rPr lang="en-US" altLang="en-US" b="1" i="1" dirty="0" smtClean="0">
                <a:ea typeface="ＭＳ Ｐゴシック" pitchFamily="34" charset="-128"/>
              </a:rPr>
              <a:t>what</a:t>
            </a:r>
            <a:r>
              <a:rPr lang="en-US" altLang="en-US" b="1" dirty="0" smtClean="0">
                <a:ea typeface="ＭＳ Ｐゴシック" pitchFamily="34" charset="-128"/>
              </a:rPr>
              <a:t> the social nature of learning and teaching offers to the experiences of today</a:t>
            </a:r>
            <a:r>
              <a:rPr lang="ja-JP" altLang="en-US" b="1" dirty="0" smtClean="0">
                <a:ea typeface="ＭＳ Ｐゴシック" pitchFamily="34" charset="-128"/>
              </a:rPr>
              <a:t>’</a:t>
            </a:r>
            <a:r>
              <a:rPr lang="en-US" altLang="ja-JP" b="1" dirty="0" smtClean="0">
                <a:ea typeface="ＭＳ Ｐゴシック" pitchFamily="34" charset="-128"/>
              </a:rPr>
              <a:t>s students and educators.  </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All three…</a:t>
            </a:r>
            <a:r>
              <a:rPr lang="en-US" altLang="en-US" b="1" i="1" dirty="0" smtClean="0">
                <a:ea typeface="ＭＳ Ｐゴシック" pitchFamily="34" charset="-128"/>
              </a:rPr>
              <a:t>why, how, and what </a:t>
            </a:r>
            <a:r>
              <a:rPr lang="en-US" altLang="en-US" b="1" dirty="0" smtClean="0">
                <a:ea typeface="ＭＳ Ｐゴシック" pitchFamily="34" charset="-128"/>
              </a:rPr>
              <a:t>are important considerations when developing the local curriculum.</a:t>
            </a:r>
            <a:endParaRPr lang="en-US" altLang="en-US" b="1" i="1" dirty="0" smtClean="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2EDBD92-1CF8-4814-B467-AB51CD56F0D4}" type="slidenum">
              <a:rPr lang="en-US" altLang="en-US">
                <a:latin typeface="Arial" charset="0"/>
              </a:rPr>
              <a:pPr eaLnBrk="1" hangingPunct="1">
                <a:spcBef>
                  <a:spcPct val="0"/>
                </a:spcBef>
              </a:pPr>
              <a:t>41</a:t>
            </a:fld>
            <a:endParaRPr lang="en-US" alt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itchFamily="34" charset="-128"/>
              </a:rPr>
              <a:t>You see that this is not the typical linear list so often seen in a Table of Contents. </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This graphic design is purposeful for two reasons: </a:t>
            </a:r>
          </a:p>
          <a:p>
            <a:pPr marL="685800" lvl="1" indent="-228600" eaLnBrk="1" hangingPunct="1">
              <a:spcBef>
                <a:spcPct val="0"/>
              </a:spcBef>
              <a:buAutoNum type="arabicParenR"/>
            </a:pPr>
            <a:r>
              <a:rPr lang="en-US" altLang="en-US" b="1" dirty="0" smtClean="0">
                <a:ea typeface="ＭＳ Ｐゴシック" pitchFamily="34" charset="-128"/>
              </a:rPr>
              <a:t>we understand districts are at different places in the curriculum design conversation and may choose to enter this  resource through different pathways and  </a:t>
            </a:r>
          </a:p>
          <a:p>
            <a:pPr marL="685800" lvl="1" indent="-228600" eaLnBrk="1" hangingPunct="1">
              <a:spcBef>
                <a:spcPct val="0"/>
              </a:spcBef>
              <a:buAutoNum type="arabicParenR"/>
            </a:pPr>
            <a:r>
              <a:rPr lang="en-US" altLang="en-US" b="1" dirty="0" smtClean="0">
                <a:ea typeface="ＭＳ Ｐゴシック" pitchFamily="34" charset="-128"/>
              </a:rPr>
              <a:t>the vision for the KMCF is a web-based resource and considering possible web design elements upfront may support this vision in future development and refinement.</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Notice how the color scheme matches the information contained in the overview on the previous slide. This will help guide you to the specific pages for the </a:t>
            </a:r>
            <a:r>
              <a:rPr lang="en-US" altLang="en-US" b="1" i="1" dirty="0" smtClean="0">
                <a:ea typeface="ＭＳ Ｐゴシック" pitchFamily="34" charset="-128"/>
              </a:rPr>
              <a:t>why,</a:t>
            </a:r>
            <a:r>
              <a:rPr lang="en-US" altLang="en-US" b="1" dirty="0" smtClean="0">
                <a:ea typeface="ＭＳ Ｐゴシック" pitchFamily="34" charset="-128"/>
              </a:rPr>
              <a:t> </a:t>
            </a:r>
            <a:r>
              <a:rPr lang="en-US" altLang="en-US" b="1" i="1" dirty="0" smtClean="0">
                <a:ea typeface="ＭＳ Ｐゴシック" pitchFamily="34" charset="-128"/>
              </a:rPr>
              <a:t>how</a:t>
            </a:r>
            <a:r>
              <a:rPr lang="en-US" altLang="en-US" b="1" dirty="0" smtClean="0">
                <a:ea typeface="ＭＳ Ｐゴシック" pitchFamily="34" charset="-128"/>
              </a:rPr>
              <a:t> and </a:t>
            </a:r>
            <a:r>
              <a:rPr lang="en-US" altLang="en-US" b="1" i="1" dirty="0" smtClean="0">
                <a:ea typeface="ＭＳ Ｐゴシック" pitchFamily="34" charset="-128"/>
              </a:rPr>
              <a:t>what</a:t>
            </a:r>
            <a:r>
              <a:rPr lang="en-US" altLang="en-US" b="1" dirty="0" smtClean="0">
                <a:ea typeface="ＭＳ Ｐゴシック" pitchFamily="34" charset="-128"/>
              </a:rPr>
              <a:t> of curriculum planning. </a:t>
            </a:r>
          </a:p>
          <a:p>
            <a:pPr eaLnBrk="1" hangingPunct="1">
              <a:spcBef>
                <a:spcPct val="0"/>
              </a:spcBef>
            </a:pPr>
            <a:endParaRPr lang="en-US" altLang="en-US" b="1" dirty="0" smtClean="0">
              <a:ea typeface="ＭＳ Ｐゴシック" pitchFamily="34" charset="-128"/>
            </a:endParaRPr>
          </a:p>
          <a:p>
            <a:pPr eaLnBrk="1" hangingPunct="1">
              <a:spcBef>
                <a:spcPct val="0"/>
              </a:spcBef>
            </a:pPr>
            <a:endParaRPr lang="en-US" altLang="en-US" b="1" dirty="0" smtClean="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73AAB2-17D9-41D0-AFAD-1CF7956183A3}" type="slidenum">
              <a:rPr lang="en-US" altLang="en-US">
                <a:latin typeface="Arial" charset="0"/>
              </a:rPr>
              <a:pPr eaLnBrk="1" hangingPunct="1">
                <a:spcBef>
                  <a:spcPct val="0"/>
                </a:spcBef>
              </a:pPr>
              <a:t>42</a:t>
            </a:fld>
            <a:endParaRPr lang="en-US" alt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itchFamily="34" charset="-128"/>
              </a:rPr>
              <a:t>Carole</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The KY Model Curriculum Framework is a resource for use as a facilitation guide by those at the district and school level charged with leading the conversation around curriculum development and design. </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The resource assists an instructional supervisor, principal, or teacher leader in providing  a rationale for the need to revisit curriculum planning, offering some background information and exercises to generate </a:t>
            </a:r>
            <a:r>
              <a:rPr lang="ja-JP" altLang="en-US" b="1" dirty="0" smtClean="0">
                <a:ea typeface="ＭＳ Ｐゴシック" pitchFamily="34" charset="-128"/>
              </a:rPr>
              <a:t>“</a:t>
            </a:r>
            <a:r>
              <a:rPr lang="en-US" altLang="ja-JP" b="1" dirty="0" smtClean="0">
                <a:ea typeface="ＭＳ Ｐゴシック" pitchFamily="34" charset="-128"/>
              </a:rPr>
              <a:t>future oriented</a:t>
            </a:r>
            <a:r>
              <a:rPr lang="ja-JP" altLang="en-US" b="1" dirty="0" smtClean="0">
                <a:ea typeface="ＭＳ Ｐゴシック" pitchFamily="34" charset="-128"/>
              </a:rPr>
              <a:t>”</a:t>
            </a:r>
            <a:r>
              <a:rPr lang="en-US" altLang="ja-JP" b="1" dirty="0" smtClean="0">
                <a:ea typeface="ＭＳ Ｐゴシック" pitchFamily="34" charset="-128"/>
              </a:rPr>
              <a:t> thinking, and suggesting a process for designing and reviewing the local curriculum.  </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A survey will be added to the KMCF webpage soon. </a:t>
            </a:r>
          </a:p>
          <a:p>
            <a:pPr eaLnBrk="1" hangingPunct="1">
              <a:spcBef>
                <a:spcPct val="0"/>
              </a:spcBef>
            </a:pPr>
            <a:endParaRPr lang="en-US" altLang="en-US" b="1" dirty="0" smtClean="0">
              <a:ea typeface="ＭＳ Ｐゴシック" pitchFamily="34" charset="-128"/>
            </a:endParaRPr>
          </a:p>
          <a:p>
            <a:pPr eaLnBrk="1" hangingPunct="1">
              <a:spcBef>
                <a:spcPct val="0"/>
              </a:spcBef>
            </a:pPr>
            <a:r>
              <a:rPr lang="en-US" altLang="en-US" b="1" dirty="0" smtClean="0">
                <a:ea typeface="ＭＳ Ｐゴシック" pitchFamily="34" charset="-128"/>
              </a:rPr>
              <a:t>After you have facilitated or participated in using the KMCF, return to the KMCF webpage and complete the brief survey. The information gathered from this survey and from districts choosing to participate in feedback sessions with the KMCF Committee will be used in the future annual updates of the Kentucky Model Curriculum Framework. </a:t>
            </a:r>
          </a:p>
          <a:p>
            <a:pPr eaLnBrk="1" hangingPunct="1">
              <a:spcBef>
                <a:spcPct val="0"/>
              </a:spcBef>
            </a:pPr>
            <a:endParaRPr lang="en-US" altLang="en-US" b="1" dirty="0" smtClean="0">
              <a:ea typeface="ＭＳ Ｐゴシック" pitchFamily="34" charset="-128"/>
            </a:endParaRPr>
          </a:p>
          <a:p>
            <a:pPr eaLnBrk="1" hangingPunct="1">
              <a:spcBef>
                <a:spcPct val="0"/>
              </a:spcBef>
            </a:pPr>
            <a:endParaRPr lang="en-US" altLang="en-US" b="1" dirty="0"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8DB4760-B842-41FC-AEF7-21960070D28E}" type="slidenum">
              <a:rPr lang="en-US" altLang="en-US">
                <a:latin typeface="Arial" charset="0"/>
              </a:rPr>
              <a:pPr eaLnBrk="1" hangingPunct="1">
                <a:spcBef>
                  <a:spcPct val="0"/>
                </a:spcBef>
              </a:pPr>
              <a:t>43</a:t>
            </a:fld>
            <a:endParaRPr lang="en-US" alt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Carole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Discuss and jot the team’s thoughts in your journal.  </a:t>
            </a:r>
            <a:r>
              <a:rPr lang="en-US" b="1" u="sng" dirty="0" smtClean="0"/>
              <a:t>When finished,</a:t>
            </a:r>
            <a:r>
              <a:rPr lang="en-US" b="1" u="sng" baseline="0" dirty="0" smtClean="0"/>
              <a:t> give TLs KCMF Page 5.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Compare your team’s thoughts to the information on page 5</a:t>
            </a:r>
            <a:endParaRPr lang="en-US" dirty="0" smtClean="0"/>
          </a:p>
          <a:p>
            <a:endParaRPr lang="en-US" dirty="0"/>
          </a:p>
        </p:txBody>
      </p:sp>
      <p:sp>
        <p:nvSpPr>
          <p:cNvPr id="4" name="Slide Number Placeholder 3"/>
          <p:cNvSpPr>
            <a:spLocks noGrp="1"/>
          </p:cNvSpPr>
          <p:nvPr>
            <p:ph type="sldNum" sz="quarter" idx="10"/>
          </p:nvPr>
        </p:nvSpPr>
        <p:spPr/>
        <p:txBody>
          <a:bodyPr/>
          <a:lstStyle/>
          <a:p>
            <a:fld id="{2FFEE967-4A33-7349-9AF6-FBBBBBC7B1E5}" type="slidenum">
              <a:rPr lang="en-US" smtClean="0"/>
              <a:t>44</a:t>
            </a:fld>
            <a:endParaRPr lang="en-US"/>
          </a:p>
        </p:txBody>
      </p:sp>
    </p:spTree>
    <p:extLst>
      <p:ext uri="{BB962C8B-B14F-4D97-AF65-F5344CB8AC3E}">
        <p14:creationId xmlns:p14="http://schemas.microsoft.com/office/powerpoint/2010/main" val="3879597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smtClean="0"/>
              <a:t>HANDOUT - KCMF </a:t>
            </a:r>
            <a:r>
              <a:rPr lang="en-US" b="1" dirty="0" smtClean="0"/>
              <a:t>Page</a:t>
            </a:r>
            <a:r>
              <a:rPr lang="en-US" b="1" baseline="0" dirty="0" smtClean="0"/>
              <a:t> 9: Allow time for team/group discussion </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45</a:t>
            </a:fld>
            <a:endParaRPr lang="en-US"/>
          </a:p>
        </p:txBody>
      </p:sp>
    </p:spTree>
    <p:extLst>
      <p:ext uri="{BB962C8B-B14F-4D97-AF65-F5344CB8AC3E}">
        <p14:creationId xmlns:p14="http://schemas.microsoft.com/office/powerpoint/2010/main" val="3501558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(End at 3:00)</a:t>
            </a:r>
          </a:p>
          <a:p>
            <a:endParaRPr lang="en-US" b="1" dirty="0" smtClean="0"/>
          </a:p>
          <a:p>
            <a:r>
              <a:rPr lang="en-US" b="1" dirty="0" smtClean="0"/>
              <a:t>Handout: What’s Your Plan?</a:t>
            </a:r>
          </a:p>
          <a:p>
            <a:endParaRPr lang="en-US" b="1" dirty="0" smtClean="0"/>
          </a:p>
          <a:p>
            <a:r>
              <a:rPr lang="en-US" b="1" dirty="0" smtClean="0"/>
              <a:t>Allow district teams time to begin work on this…</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46</a:t>
            </a:fld>
            <a:endParaRPr lang="en-US"/>
          </a:p>
        </p:txBody>
      </p:sp>
    </p:spTree>
    <p:extLst>
      <p:ext uri="{BB962C8B-B14F-4D97-AF65-F5344CB8AC3E}">
        <p14:creationId xmlns:p14="http://schemas.microsoft.com/office/powerpoint/2010/main" val="2625255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3:00 – 3:15</a:t>
            </a:r>
          </a:p>
          <a:p>
            <a:endParaRPr lang="en-US" b="1" dirty="0" smtClean="0"/>
          </a:p>
          <a:p>
            <a:r>
              <a:rPr lang="en-US" b="1" dirty="0" smtClean="0"/>
              <a:t>Reflection</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47</a:t>
            </a:fld>
            <a:endParaRPr lang="en-US"/>
          </a:p>
        </p:txBody>
      </p:sp>
    </p:spTree>
    <p:extLst>
      <p:ext uri="{BB962C8B-B14F-4D97-AF65-F5344CB8AC3E}">
        <p14:creationId xmlns:p14="http://schemas.microsoft.com/office/powerpoint/2010/main" val="2553805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smtClean="0"/>
              <a:t>Carole</a:t>
            </a:r>
          </a:p>
          <a:p>
            <a:pPr marL="171441" indent="-171441">
              <a:buFont typeface="Arial" panose="020B0604020202020204" pitchFamily="34" charset="0"/>
              <a:buChar char="•"/>
              <a:defRPr/>
            </a:pPr>
            <a:r>
              <a:rPr lang="en-US" altLang="en-US" b="1" dirty="0" smtClean="0"/>
              <a:t>Complete Evaluation </a:t>
            </a:r>
          </a:p>
          <a:p>
            <a:pPr marL="171441" indent="-171441">
              <a:buFont typeface="Arial" panose="020B0604020202020204" pitchFamily="34" charset="0"/>
              <a:buChar char="•"/>
              <a:defRPr/>
            </a:pPr>
            <a:r>
              <a:rPr lang="en-US" altLang="en-US" b="1" dirty="0" smtClean="0"/>
              <a:t>Distribute Certificates</a:t>
            </a:r>
          </a:p>
          <a:p>
            <a:pPr marL="171441" indent="-171441">
              <a:buFont typeface="Arial" panose="020B0604020202020204" pitchFamily="34" charset="0"/>
              <a:buChar char="•"/>
              <a:defRPr/>
            </a:pPr>
            <a:endParaRPr lang="en-US" altLang="en-US" b="1" dirty="0" smtClean="0"/>
          </a:p>
          <a:p>
            <a:pPr eaLnBrk="1" hangingPunct="1">
              <a:spcBef>
                <a:spcPct val="0"/>
              </a:spcBef>
              <a:defRPr/>
            </a:pP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48</a:t>
            </a:fld>
            <a:endParaRPr lang="en-US"/>
          </a:p>
        </p:txBody>
      </p:sp>
    </p:spTree>
    <p:extLst>
      <p:ext uri="{BB962C8B-B14F-4D97-AF65-F5344CB8AC3E}">
        <p14:creationId xmlns:p14="http://schemas.microsoft.com/office/powerpoint/2010/main" val="283300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Grade Level Group</a:t>
            </a:r>
            <a:r>
              <a:rPr lang="en-US" b="1" baseline="0" dirty="0" smtClean="0"/>
              <a:t> </a:t>
            </a:r>
            <a:r>
              <a:rPr lang="en-US" b="1" dirty="0" smtClean="0"/>
              <a:t>Facilitator:  </a:t>
            </a:r>
            <a:r>
              <a:rPr lang="en-US" b="1" baseline="0" dirty="0" smtClean="0"/>
              <a:t>Facilitators refer to notes on Process Agenda </a:t>
            </a:r>
            <a:endParaRPr lang="en-US" b="1" dirty="0" smtClean="0"/>
          </a:p>
          <a:p>
            <a:endParaRPr lang="en-US" b="1" dirty="0" smtClean="0"/>
          </a:p>
          <a:p>
            <a:endParaRPr lang="en-US" b="1" dirty="0" smtClean="0"/>
          </a:p>
          <a:p>
            <a:r>
              <a:rPr lang="en-US" b="1" dirty="0" smtClean="0"/>
              <a:t>Discuss</a:t>
            </a:r>
            <a:r>
              <a:rPr lang="en-US" b="1" baseline="0" dirty="0" smtClean="0"/>
              <a:t> with table group and jot connections in journal</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5</a:t>
            </a:fld>
            <a:endParaRPr lang="en-US"/>
          </a:p>
        </p:txBody>
      </p:sp>
    </p:spTree>
    <p:extLst>
      <p:ext uri="{BB962C8B-B14F-4D97-AF65-F5344CB8AC3E}">
        <p14:creationId xmlns:p14="http://schemas.microsoft.com/office/powerpoint/2010/main" val="61328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Break: </a:t>
            </a:r>
          </a:p>
          <a:p>
            <a:endParaRPr lang="en-US" b="1" dirty="0" smtClean="0"/>
          </a:p>
          <a:p>
            <a:r>
              <a:rPr lang="en-US" b="1" dirty="0" smtClean="0"/>
              <a:t>Draw for </a:t>
            </a:r>
            <a:r>
              <a:rPr lang="en-US" b="1" dirty="0" err="1" smtClean="0"/>
              <a:t>Eggspert</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6</a:t>
            </a:fld>
            <a:endParaRPr lang="en-US"/>
          </a:p>
        </p:txBody>
      </p:sp>
    </p:spTree>
    <p:extLst>
      <p:ext uri="{BB962C8B-B14F-4D97-AF65-F5344CB8AC3E}">
        <p14:creationId xmlns:p14="http://schemas.microsoft.com/office/powerpoint/2010/main" val="359707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0" dirty="0" smtClean="0"/>
              <a:t>Missy</a:t>
            </a:r>
          </a:p>
          <a:p>
            <a:pPr>
              <a:spcBef>
                <a:spcPct val="0"/>
              </a:spcBef>
            </a:pPr>
            <a:r>
              <a:rPr lang="en-US" altLang="en-US" b="1" i="1" dirty="0" smtClean="0"/>
              <a:t>As you watch the videos, use the learning organizer to document your key learnings and questions.</a:t>
            </a:r>
          </a:p>
          <a:p>
            <a:pPr>
              <a:spcBef>
                <a:spcPct val="0"/>
              </a:spcBef>
            </a:pPr>
            <a:endParaRPr lang="en-US" altLang="en-US" b="1" dirty="0" smtClean="0"/>
          </a:p>
          <a:p>
            <a:pPr>
              <a:spcBef>
                <a:spcPct val="0"/>
              </a:spcBef>
            </a:pPr>
            <a:r>
              <a:rPr lang="en-US" altLang="en-US" b="1" dirty="0" smtClean="0"/>
              <a:t>What is a PLN?</a:t>
            </a:r>
          </a:p>
          <a:p>
            <a:pPr>
              <a:spcBef>
                <a:spcPct val="0"/>
              </a:spcBef>
            </a:pPr>
            <a:r>
              <a:rPr lang="en-US" altLang="en-US" b="1" dirty="0" smtClean="0"/>
              <a:t>https://www.youtube.com/watch?v=hLLpWqp-owo#action=share </a:t>
            </a:r>
          </a:p>
          <a:p>
            <a:pPr>
              <a:spcBef>
                <a:spcPct val="0"/>
              </a:spcBef>
            </a:pPr>
            <a:endParaRPr lang="en-US" altLang="en-US" b="1" dirty="0" smtClean="0"/>
          </a:p>
          <a:p>
            <a:pPr>
              <a:spcBef>
                <a:spcPct val="0"/>
              </a:spcBef>
            </a:pPr>
            <a:r>
              <a:rPr lang="en-US" altLang="en-US" b="1" dirty="0" smtClean="0"/>
              <a:t>Connected Educators</a:t>
            </a:r>
          </a:p>
          <a:p>
            <a:pPr>
              <a:spcBef>
                <a:spcPct val="0"/>
              </a:spcBef>
            </a:pPr>
            <a:r>
              <a:rPr lang="en-US" altLang="en-US" b="1" dirty="0" smtClean="0"/>
              <a:t>https://www.youtube.com/watch?v=K4Vd4JP_DB8#action=share </a:t>
            </a:r>
          </a:p>
          <a:p>
            <a:pPr>
              <a:spcBef>
                <a:spcPct val="0"/>
              </a:spcBef>
            </a:pPr>
            <a:endParaRPr lang="en-US" altLang="en-US" b="1" dirty="0" smtClean="0"/>
          </a:p>
          <a:p>
            <a:pPr>
              <a:spcBef>
                <a:spcPct val="0"/>
              </a:spcBef>
            </a:pPr>
            <a:endParaRPr lang="en-US" altLang="en-US" b="1" dirty="0" smtClean="0"/>
          </a:p>
          <a:p>
            <a:pPr>
              <a:spcBef>
                <a:spcPct val="0"/>
              </a:spcBef>
            </a:pPr>
            <a:endParaRPr lang="en-US" altLang="en-US" b="1" dirty="0" smtClean="0"/>
          </a:p>
          <a:p>
            <a:pPr>
              <a:spcBef>
                <a:spcPct val="0"/>
              </a:spcBef>
            </a:pPr>
            <a:endParaRPr lang="en-US" altLang="en-US" b="1" dirty="0" smtClean="0"/>
          </a:p>
          <a:p>
            <a:pPr>
              <a:spcBef>
                <a:spcPct val="0"/>
              </a:spcBef>
            </a:pPr>
            <a:endParaRPr lang="en-US" altLang="en-US" b="1"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120366B-7C3F-4798-B3A2-6FC234E486AE}" type="slidenum">
              <a:rPr lang="en-US" altLang="en-US"/>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3281CDA-06F5-42B4-9684-147CF95492B8}" type="slidenum">
              <a:rPr lang="en-US" altLang="en-US"/>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dirty="0" smtClean="0">
                <a:latin typeface="Calibri" charset="0"/>
                <a:ea typeface="MS PGothic" charset="0"/>
              </a:rPr>
              <a:t>Carole</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09" indent="-285734">
              <a:defRPr sz="1200">
                <a:solidFill>
                  <a:schemeClr val="tx1"/>
                </a:solidFill>
                <a:latin typeface="Calibri" charset="0"/>
                <a:ea typeface="MS PGothic" charset="0"/>
                <a:cs typeface="MS PGothic" charset="0"/>
              </a:defRPr>
            </a:lvl2pPr>
            <a:lvl3pPr marL="1142937" indent="-228587">
              <a:defRPr sz="1200">
                <a:solidFill>
                  <a:schemeClr val="tx1"/>
                </a:solidFill>
                <a:latin typeface="Calibri" charset="0"/>
                <a:ea typeface="MS PGothic" charset="0"/>
                <a:cs typeface="MS PGothic" charset="0"/>
              </a:defRPr>
            </a:lvl3pPr>
            <a:lvl4pPr marL="1600112" indent="-228587">
              <a:defRPr sz="1200">
                <a:solidFill>
                  <a:schemeClr val="tx1"/>
                </a:solidFill>
                <a:latin typeface="Calibri" charset="0"/>
                <a:ea typeface="MS PGothic" charset="0"/>
                <a:cs typeface="MS PGothic" charset="0"/>
              </a:defRPr>
            </a:lvl4pPr>
            <a:lvl5pPr marL="2057287" indent="-228587">
              <a:defRPr sz="1200">
                <a:solidFill>
                  <a:schemeClr val="tx1"/>
                </a:solidFill>
                <a:latin typeface="Calibri" charset="0"/>
                <a:ea typeface="MS PGothic" charset="0"/>
                <a:cs typeface="MS PGothic" charset="0"/>
              </a:defRPr>
            </a:lvl5pPr>
            <a:lvl6pPr marL="2514461" indent="-228587"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635" indent="-228587"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8810" indent="-228587"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5985" indent="-228587"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6BC8692-694D-BB40-A862-9BD0A927E6D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8FAC4-1FCC-7A43-AED3-35F43CA09EE1}"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233854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8FAC4-1FCC-7A43-AED3-35F43CA09EE1}"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425423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8FAC4-1FCC-7A43-AED3-35F43CA09EE1}"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78624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21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89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92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632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77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227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180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72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8FAC4-1FCC-7A43-AED3-35F43CA09EE1}"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3342306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322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37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B8DB1-8D32-459B-B420-774F2D7C75E2}" type="datetimeFigureOut">
              <a:rPr lang="en-US" smtClean="0">
                <a:solidFill>
                  <a:prstClr val="black">
                    <a:tint val="75000"/>
                  </a:prstClr>
                </a:solidFill>
              </a:rPr>
              <a:pPr/>
              <a:t>12/2/2014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DC9D67-29DB-4089-B586-F12595F58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54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167346-D572-4446-8873-E98CE0BF1417}" type="datetimeFigureOut">
              <a:rPr lang="en-US" altLang="en-US"/>
              <a:pPr>
                <a:defRPr/>
              </a:pPr>
              <a:t>12/2/2014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EA121D-F6AD-4714-B9B7-F1B9C6F09DFC}" type="slidenum">
              <a:rPr lang="en-US" altLang="en-US"/>
              <a:pPr>
                <a:defRPr/>
              </a:pPr>
              <a:t>‹#›</a:t>
            </a:fld>
            <a:endParaRPr lang="en-US" altLang="en-US"/>
          </a:p>
        </p:txBody>
      </p:sp>
    </p:spTree>
    <p:extLst>
      <p:ext uri="{BB962C8B-B14F-4D97-AF65-F5344CB8AC3E}">
        <p14:creationId xmlns:p14="http://schemas.microsoft.com/office/powerpoint/2010/main" val="1783434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A311E-5E91-4F96-8B12-9154A78DD820}" type="datetimeFigureOut">
              <a:rPr lang="en-US" altLang="en-US"/>
              <a:pPr>
                <a:defRPr/>
              </a:pPr>
              <a:t>12/2/2014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F74968-CAA4-4046-9A2E-5D7071AFDB19}" type="slidenum">
              <a:rPr lang="en-US" altLang="en-US"/>
              <a:pPr>
                <a:defRPr/>
              </a:pPr>
              <a:t>‹#›</a:t>
            </a:fld>
            <a:endParaRPr lang="en-US" altLang="en-US"/>
          </a:p>
        </p:txBody>
      </p:sp>
    </p:spTree>
    <p:extLst>
      <p:ext uri="{BB962C8B-B14F-4D97-AF65-F5344CB8AC3E}">
        <p14:creationId xmlns:p14="http://schemas.microsoft.com/office/powerpoint/2010/main" val="953694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A7B211-3D92-4808-999F-AAE3097CF39F}" type="datetimeFigureOut">
              <a:rPr lang="en-US" altLang="en-US"/>
              <a:pPr>
                <a:defRPr/>
              </a:pPr>
              <a:t>12/2/2014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25F6C7-A717-480A-A987-02D19704B7A2}" type="slidenum">
              <a:rPr lang="en-US" altLang="en-US"/>
              <a:pPr>
                <a:defRPr/>
              </a:pPr>
              <a:t>‹#›</a:t>
            </a:fld>
            <a:endParaRPr lang="en-US" altLang="en-US"/>
          </a:p>
        </p:txBody>
      </p:sp>
    </p:spTree>
    <p:extLst>
      <p:ext uri="{BB962C8B-B14F-4D97-AF65-F5344CB8AC3E}">
        <p14:creationId xmlns:p14="http://schemas.microsoft.com/office/powerpoint/2010/main" val="4203169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52A1B0-A172-4A77-982C-DDF081CA15B4}" type="datetimeFigureOut">
              <a:rPr lang="en-US" altLang="en-US"/>
              <a:pPr>
                <a:defRPr/>
              </a:pPr>
              <a:t>12/2/2014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B821A4-28B8-4CEF-B7D1-F3CDB02E36CB}" type="slidenum">
              <a:rPr lang="en-US" altLang="en-US"/>
              <a:pPr>
                <a:defRPr/>
              </a:pPr>
              <a:t>‹#›</a:t>
            </a:fld>
            <a:endParaRPr lang="en-US" altLang="en-US"/>
          </a:p>
        </p:txBody>
      </p:sp>
    </p:spTree>
    <p:extLst>
      <p:ext uri="{BB962C8B-B14F-4D97-AF65-F5344CB8AC3E}">
        <p14:creationId xmlns:p14="http://schemas.microsoft.com/office/powerpoint/2010/main" val="3378952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443A26C-1574-47E0-B5D1-1F5C1918E2FA}" type="datetimeFigureOut">
              <a:rPr lang="en-US" altLang="en-US"/>
              <a:pPr>
                <a:defRPr/>
              </a:pPr>
              <a:t>12/2/2014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93902E5-86C3-499D-AB9B-394FDF21B769}" type="slidenum">
              <a:rPr lang="en-US" altLang="en-US"/>
              <a:pPr>
                <a:defRPr/>
              </a:pPr>
              <a:t>‹#›</a:t>
            </a:fld>
            <a:endParaRPr lang="en-US" altLang="en-US"/>
          </a:p>
        </p:txBody>
      </p:sp>
    </p:spTree>
    <p:extLst>
      <p:ext uri="{BB962C8B-B14F-4D97-AF65-F5344CB8AC3E}">
        <p14:creationId xmlns:p14="http://schemas.microsoft.com/office/powerpoint/2010/main" val="2080856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67354E-002A-4BE6-8BF2-9F2CC3A6F9F6}" type="datetimeFigureOut">
              <a:rPr lang="en-US" altLang="en-US"/>
              <a:pPr>
                <a:defRPr/>
              </a:pPr>
              <a:t>12/2/2014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F92BA85-C7A1-49D8-B9A9-7E2AD94CA9A1}" type="slidenum">
              <a:rPr lang="en-US" altLang="en-US"/>
              <a:pPr>
                <a:defRPr/>
              </a:pPr>
              <a:t>‹#›</a:t>
            </a:fld>
            <a:endParaRPr lang="en-US" altLang="en-US"/>
          </a:p>
        </p:txBody>
      </p:sp>
    </p:spTree>
    <p:extLst>
      <p:ext uri="{BB962C8B-B14F-4D97-AF65-F5344CB8AC3E}">
        <p14:creationId xmlns:p14="http://schemas.microsoft.com/office/powerpoint/2010/main" val="792923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17C112-BB6D-49EB-AF25-7C5558053A7B}" type="datetimeFigureOut">
              <a:rPr lang="en-US" altLang="en-US"/>
              <a:pPr>
                <a:defRPr/>
              </a:pPr>
              <a:t>12/2/2014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5DDA3A8-44E5-4BA7-848A-CD3E0C65AF4E}" type="slidenum">
              <a:rPr lang="en-US" altLang="en-US"/>
              <a:pPr>
                <a:defRPr/>
              </a:pPr>
              <a:t>‹#›</a:t>
            </a:fld>
            <a:endParaRPr lang="en-US" altLang="en-US"/>
          </a:p>
        </p:txBody>
      </p:sp>
    </p:spTree>
    <p:extLst>
      <p:ext uri="{BB962C8B-B14F-4D97-AF65-F5344CB8AC3E}">
        <p14:creationId xmlns:p14="http://schemas.microsoft.com/office/powerpoint/2010/main" val="75655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8FAC4-1FCC-7A43-AED3-35F43CA09EE1}"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864073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F7B4AE-6A37-41AA-B2F7-0FD4D837E0DF}" type="datetimeFigureOut">
              <a:rPr lang="en-US" altLang="en-US"/>
              <a:pPr>
                <a:defRPr/>
              </a:pPr>
              <a:t>12/2/2014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6B92F9-1079-4E4A-A339-08ACEEDB69FA}" type="slidenum">
              <a:rPr lang="en-US" altLang="en-US"/>
              <a:pPr>
                <a:defRPr/>
              </a:pPr>
              <a:t>‹#›</a:t>
            </a:fld>
            <a:endParaRPr lang="en-US" altLang="en-US"/>
          </a:p>
        </p:txBody>
      </p:sp>
    </p:spTree>
    <p:extLst>
      <p:ext uri="{BB962C8B-B14F-4D97-AF65-F5344CB8AC3E}">
        <p14:creationId xmlns:p14="http://schemas.microsoft.com/office/powerpoint/2010/main" val="3561741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729C62-B5AF-47E7-B784-6542DE6D22CD}" type="datetimeFigureOut">
              <a:rPr lang="en-US" altLang="en-US"/>
              <a:pPr>
                <a:defRPr/>
              </a:pPr>
              <a:t>12/2/2014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F0902E-07EE-452E-9595-516ABA6821D6}" type="slidenum">
              <a:rPr lang="en-US" altLang="en-US"/>
              <a:pPr>
                <a:defRPr/>
              </a:pPr>
              <a:t>‹#›</a:t>
            </a:fld>
            <a:endParaRPr lang="en-US" altLang="en-US"/>
          </a:p>
        </p:txBody>
      </p:sp>
    </p:spTree>
    <p:extLst>
      <p:ext uri="{BB962C8B-B14F-4D97-AF65-F5344CB8AC3E}">
        <p14:creationId xmlns:p14="http://schemas.microsoft.com/office/powerpoint/2010/main" val="639363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DB3F2D-3C16-4538-B16B-BDB2CAE8310E}" type="datetimeFigureOut">
              <a:rPr lang="en-US" altLang="en-US"/>
              <a:pPr>
                <a:defRPr/>
              </a:pPr>
              <a:t>12/2/2014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957D90-77B0-4905-A9B1-E97B059E510E}" type="slidenum">
              <a:rPr lang="en-US" altLang="en-US"/>
              <a:pPr>
                <a:defRPr/>
              </a:pPr>
              <a:t>‹#›</a:t>
            </a:fld>
            <a:endParaRPr lang="en-US" altLang="en-US"/>
          </a:p>
        </p:txBody>
      </p:sp>
    </p:spTree>
    <p:extLst>
      <p:ext uri="{BB962C8B-B14F-4D97-AF65-F5344CB8AC3E}">
        <p14:creationId xmlns:p14="http://schemas.microsoft.com/office/powerpoint/2010/main" val="598639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F399F4-3B2A-4A15-AE30-26BD0AF8FCEB}" type="datetimeFigureOut">
              <a:rPr lang="en-US" altLang="en-US"/>
              <a:pPr>
                <a:defRPr/>
              </a:pPr>
              <a:t>12/2/2014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875BBE-0011-42A8-8B99-2213CC00A8D1}" type="slidenum">
              <a:rPr lang="en-US" altLang="en-US"/>
              <a:pPr>
                <a:defRPr/>
              </a:pPr>
              <a:t>‹#›</a:t>
            </a:fld>
            <a:endParaRPr lang="en-US" altLang="en-US"/>
          </a:p>
        </p:txBody>
      </p:sp>
    </p:spTree>
    <p:extLst>
      <p:ext uri="{BB962C8B-B14F-4D97-AF65-F5344CB8AC3E}">
        <p14:creationId xmlns:p14="http://schemas.microsoft.com/office/powerpoint/2010/main" val="359210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8FAC4-1FCC-7A43-AED3-35F43CA09EE1}"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132624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8FAC4-1FCC-7A43-AED3-35F43CA09EE1}"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334818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8FAC4-1FCC-7A43-AED3-35F43CA09EE1}"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216802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8FAC4-1FCC-7A43-AED3-35F43CA09EE1}"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367344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8FAC4-1FCC-7A43-AED3-35F43CA09EE1}"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170409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8FAC4-1FCC-7A43-AED3-35F43CA09EE1}"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771B3-39F2-DA43-B3AE-A051A4E2E8E1}" type="slidenum">
              <a:rPr lang="en-US" smtClean="0"/>
              <a:t>‹#›</a:t>
            </a:fld>
            <a:endParaRPr lang="en-US"/>
          </a:p>
        </p:txBody>
      </p:sp>
    </p:spTree>
    <p:extLst>
      <p:ext uri="{BB962C8B-B14F-4D97-AF65-F5344CB8AC3E}">
        <p14:creationId xmlns:p14="http://schemas.microsoft.com/office/powerpoint/2010/main" val="4153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8FAC4-1FCC-7A43-AED3-35F43CA09EE1}" type="datetimeFigureOut">
              <a:rPr lang="en-US" smtClean="0"/>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771B3-39F2-DA43-B3AE-A051A4E2E8E1}" type="slidenum">
              <a:rPr lang="en-US" smtClean="0"/>
              <a:t>‹#›</a:t>
            </a:fld>
            <a:endParaRPr lang="en-US"/>
          </a:p>
        </p:txBody>
      </p:sp>
    </p:spTree>
    <p:extLst>
      <p:ext uri="{BB962C8B-B14F-4D97-AF65-F5344CB8AC3E}">
        <p14:creationId xmlns:p14="http://schemas.microsoft.com/office/powerpoint/2010/main" val="251512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F7B8DB1-8D32-459B-B420-774F2D7C75E2}" type="datetimeFigureOut">
              <a:rPr lang="en-US" smtClean="0">
                <a:solidFill>
                  <a:prstClr val="black">
                    <a:tint val="75000"/>
                  </a:prstClr>
                </a:solidFill>
              </a:rPr>
              <a:pPr defTabSz="914400"/>
              <a:t>12/2/2014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DC9D67-29DB-4089-B586-F12595F587F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51150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defTabSz="914400" fontAlgn="base">
              <a:spcBef>
                <a:spcPct val="0"/>
              </a:spcBef>
              <a:spcAft>
                <a:spcPct val="0"/>
              </a:spcAft>
              <a:defRPr/>
            </a:pPr>
            <a:fld id="{6301FC29-A36A-4AF2-823D-BDEA9690D415}" type="datetimeFigureOut">
              <a:rPr lang="en-US" altLang="en-US">
                <a:ea typeface="ＭＳ Ｐゴシック" pitchFamily="34" charset="-128"/>
              </a:rPr>
              <a:pPr defTabSz="914400" fontAlgn="base">
                <a:spcBef>
                  <a:spcPct val="0"/>
                </a:spcBef>
                <a:spcAft>
                  <a:spcPct val="0"/>
                </a:spcAft>
                <a:defRPr/>
              </a:pPr>
              <a:t>12/2/2014</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defTabSz="914400" fontAlgn="base">
              <a:spcBef>
                <a:spcPct val="0"/>
              </a:spcBef>
              <a:spcAft>
                <a:spcPct val="0"/>
              </a:spcAft>
              <a:defRPr/>
            </a:pPr>
            <a:fld id="{A85051B4-1A84-433E-BBFF-38E7409A5469}" type="slidenum">
              <a:rPr lang="en-US" altLang="en-US">
                <a:ea typeface="ＭＳ Ｐゴシック" pitchFamily="34" charset="-128"/>
              </a:rPr>
              <a:pPr defTabSz="9144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789928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url?sa=i&amp;rct=j&amp;q=&amp;esrc=s&amp;frm=1&amp;source=images&amp;cd=&amp;cad=rja&amp;uact=8&amp;ved=0CAcQjRw&amp;url=http://www.worshiphousemedia.com/motion-backgrounds/34155/Christmas-Welcome-Background&amp;ei=7DJ6VJ_yCLSSsQSi1IIg&amp;bvm=bv.80642063,d.cWc&amp;psig=AFQjCNE89B05CZjdWUxaMdbsc67E3h4LEQ&amp;ust=1417380813711342"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3" Type="http://schemas.openxmlformats.org/officeDocument/2006/relationships/hyperlink" Target="#contextualizationandperspectives"/><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interpretationandsynthesis"/><Relationship Id="rId4" Type="http://schemas.openxmlformats.org/officeDocument/2006/relationships/hyperlink" Target="#historicalarguments"/></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pbslearningmedia.org/resource/bf10.soc.7-8.divreun.breaksout.earlyview/lincolns-early-view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hyperlink" Target="http://video.pbs.org/video/2365250257"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video.pbs.org/video/2365250257/" TargetMode="Externa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hyperlink" Target="https://www.youtube.com/watch?v=K4Vd4JP_DB8#action=share" TargetMode="External"/><Relationship Id="rId2" Type="http://schemas.openxmlformats.org/officeDocument/2006/relationships/video" Target="https://www.youtube.com/embed/K4Vd4JP_DB8" TargetMode="External"/><Relationship Id="rId1" Type="http://schemas.openxmlformats.org/officeDocument/2006/relationships/video" Target="https://www.youtube.com/embed/hLLpWqp-owo" TargetMode="External"/><Relationship Id="rId6" Type="http://schemas.openxmlformats.org/officeDocument/2006/relationships/hyperlink" Target="https://www.youtube.com/watch?v=hLLpWqp-owo#action=share" TargetMode="External"/><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19966"/>
            <a:ext cx="9144000" cy="1162929"/>
          </a:xfrm>
        </p:spPr>
        <p:txBody>
          <a:bodyPr>
            <a:noAutofit/>
          </a:bodyPr>
          <a:lstStyle/>
          <a:p>
            <a:pPr algn="ctr"/>
            <a:r>
              <a:rPr lang="en-US" sz="3600" b="1" dirty="0" smtClean="0">
                <a:effectLst>
                  <a:outerShdw blurRad="38100" dist="38100" dir="2700000" algn="tl">
                    <a:srgbClr val="000000">
                      <a:alpha val="43137"/>
                    </a:srgbClr>
                  </a:outerShdw>
                </a:effectLst>
              </a:rPr>
              <a:t>Social Studies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Teacher Leadership Network</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8727" y="5105400"/>
            <a:ext cx="6400800" cy="1752600"/>
          </a:xfrm>
        </p:spPr>
        <p:txBody>
          <a:bodyPr>
            <a:normAutofit fontScale="47500" lnSpcReduction="20000"/>
          </a:bodyPr>
          <a:lstStyle/>
          <a:p>
            <a:pPr algn="ctr"/>
            <a:endParaRPr lang="en-US" sz="3200" b="1" dirty="0" smtClean="0"/>
          </a:p>
          <a:p>
            <a:pPr algn="ctr"/>
            <a:endParaRPr lang="en-US" sz="3200" b="1" dirty="0" smtClean="0"/>
          </a:p>
          <a:p>
            <a:pPr algn="ctr"/>
            <a:endParaRPr lang="en-US" sz="3200" b="1" dirty="0"/>
          </a:p>
          <a:p>
            <a:pPr algn="ctr">
              <a:spcBef>
                <a:spcPts val="0"/>
              </a:spcBef>
            </a:pPr>
            <a:endParaRPr lang="en-US" sz="2400" b="1" dirty="0" smtClean="0"/>
          </a:p>
          <a:p>
            <a:pPr algn="ctr">
              <a:spcBef>
                <a:spcPts val="0"/>
              </a:spcBef>
            </a:pPr>
            <a:endParaRPr lang="en-US" sz="2400" b="1" dirty="0"/>
          </a:p>
          <a:p>
            <a:pPr algn="ctr">
              <a:spcBef>
                <a:spcPts val="0"/>
              </a:spcBef>
            </a:pPr>
            <a:r>
              <a:rPr lang="en-US" sz="5100" b="1" dirty="0" smtClean="0">
                <a:solidFill>
                  <a:schemeClr val="tx1"/>
                </a:solidFill>
              </a:rPr>
              <a:t>December 2, 2014</a:t>
            </a:r>
          </a:p>
          <a:p>
            <a:pPr algn="ctr">
              <a:spcBef>
                <a:spcPts val="0"/>
              </a:spcBef>
            </a:pPr>
            <a:r>
              <a:rPr lang="en-US" sz="5100" b="1" u="sng" dirty="0" smtClean="0">
                <a:solidFill>
                  <a:schemeClr val="tx1"/>
                </a:solidFill>
              </a:rPr>
              <a:t>www.kvecsstln.weebly.com</a:t>
            </a:r>
          </a:p>
          <a:p>
            <a:pPr algn="ctr"/>
            <a:endParaRPr lang="en-US" sz="51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793" y="187214"/>
            <a:ext cx="1940669" cy="14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s://encrypted-tbn3.gstatic.com/images?q=tbn:ANd9GcR1igq_fm4zdf0OLM51lhaybFBkeHeAg8-CKkiky9ElLMillfV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286" y="3098909"/>
            <a:ext cx="3968105" cy="267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21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90" y="1401872"/>
            <a:ext cx="9002110" cy="5754414"/>
          </a:xfrm>
        </p:spPr>
        <p:txBody>
          <a:bodyPr>
            <a:normAutofit fontScale="77500" lnSpcReduction="20000"/>
          </a:bodyPr>
          <a:lstStyle/>
          <a:p>
            <a:r>
              <a:rPr lang="en-US" dirty="0" smtClean="0"/>
              <a:t>About </a:t>
            </a:r>
            <a:r>
              <a:rPr lang="en-US" dirty="0"/>
              <a:t>58% </a:t>
            </a:r>
            <a:r>
              <a:rPr lang="en-US" dirty="0" smtClean="0"/>
              <a:t>of responders identify </a:t>
            </a:r>
            <a:r>
              <a:rPr lang="en-US" dirty="0"/>
              <a:t>themselves as current KY </a:t>
            </a:r>
            <a:r>
              <a:rPr lang="en-US" dirty="0" smtClean="0"/>
              <a:t>Social Studies </a:t>
            </a:r>
            <a:r>
              <a:rPr lang="en-US" dirty="0"/>
              <a:t>teachers, 37% as parents, 29% KY citizens, and 19% KY </a:t>
            </a:r>
            <a:r>
              <a:rPr lang="en-US" dirty="0" smtClean="0"/>
              <a:t>teachers, not Social Studies  </a:t>
            </a:r>
            <a:r>
              <a:rPr lang="en-US" sz="2300" dirty="0" smtClean="0"/>
              <a:t>(</a:t>
            </a:r>
            <a:r>
              <a:rPr lang="en-US" sz="2300" dirty="0"/>
              <a:t>Respondents can choose multiple descriptors</a:t>
            </a:r>
            <a:r>
              <a:rPr lang="en-US" sz="2300" dirty="0" smtClean="0"/>
              <a:t>).</a:t>
            </a:r>
            <a:endParaRPr lang="en-US" sz="2300" dirty="0"/>
          </a:p>
          <a:p>
            <a:r>
              <a:rPr lang="en-US" dirty="0"/>
              <a:t>The range in AGREEMENT—meaning that respondents said the proposed standards are good as they </a:t>
            </a:r>
            <a:r>
              <a:rPr lang="en-US" dirty="0" smtClean="0"/>
              <a:t>are - is </a:t>
            </a:r>
            <a:r>
              <a:rPr lang="en-US" dirty="0"/>
              <a:t>74%-90% </a:t>
            </a:r>
            <a:r>
              <a:rPr lang="en-US" dirty="0" smtClean="0"/>
              <a:t>with </a:t>
            </a:r>
            <a:r>
              <a:rPr lang="en-US" dirty="0"/>
              <a:t>an average right around 80%.  </a:t>
            </a:r>
          </a:p>
          <a:p>
            <a:r>
              <a:rPr lang="en-US" dirty="0"/>
              <a:t>Of those that report revisions are needed, only a small percentage (around 10-15%) actually propose a change.  </a:t>
            </a:r>
          </a:p>
          <a:p>
            <a:r>
              <a:rPr lang="en-US" dirty="0"/>
              <a:t>Many of the comments speak of a concern about assessment, need an explanation of terms, or provide information on </a:t>
            </a:r>
            <a:r>
              <a:rPr lang="en-US" dirty="0" smtClean="0"/>
              <a:t>what </a:t>
            </a:r>
            <a:r>
              <a:rPr lang="en-US" dirty="0"/>
              <a:t>supports/curriculum resources would be desired.  </a:t>
            </a:r>
            <a:endParaRPr lang="en-US" dirty="0" smtClean="0"/>
          </a:p>
          <a:p>
            <a:r>
              <a:rPr lang="en-US" dirty="0" smtClean="0"/>
              <a:t>Overall nothing </a:t>
            </a:r>
            <a:r>
              <a:rPr lang="en-US" dirty="0"/>
              <a:t>has been asked/suggested that wasn’t already </a:t>
            </a:r>
            <a:r>
              <a:rPr lang="en-US" dirty="0" smtClean="0"/>
              <a:t>revealed </a:t>
            </a:r>
            <a:r>
              <a:rPr lang="en-US" dirty="0"/>
              <a:t>in our focus groups with approximately 600 educators/stakeholders.  </a:t>
            </a:r>
            <a:endParaRPr lang="en-US" dirty="0" smtClean="0"/>
          </a:p>
          <a:p>
            <a:r>
              <a:rPr lang="en-US" dirty="0" smtClean="0"/>
              <a:t>KDE is working </a:t>
            </a:r>
            <a:r>
              <a:rPr lang="en-US" dirty="0"/>
              <a:t>to address all concerns.</a:t>
            </a:r>
          </a:p>
          <a:p>
            <a:endParaRPr lang="en-US" dirty="0"/>
          </a:p>
        </p:txBody>
      </p:sp>
      <p:sp>
        <p:nvSpPr>
          <p:cNvPr id="4" name="Title 1"/>
          <p:cNvSpPr>
            <a:spLocks noGrp="1"/>
          </p:cNvSpPr>
          <p:nvPr>
            <p:ph type="title"/>
          </p:nvPr>
        </p:nvSpPr>
        <p:spPr>
          <a:xfrm>
            <a:off x="141890" y="274638"/>
            <a:ext cx="8875986" cy="1143000"/>
          </a:xfrm>
        </p:spPr>
        <p:txBody>
          <a:bodyPr>
            <a:noAutofit/>
          </a:bodyPr>
          <a:lstStyle/>
          <a:p>
            <a:r>
              <a:rPr lang="en-US" sz="3200" b="1" dirty="0"/>
              <a:t>As of Nov. </a:t>
            </a:r>
            <a:r>
              <a:rPr lang="en-US" sz="3200" b="1" dirty="0" smtClean="0"/>
              <a:t>24, 1,184 </a:t>
            </a:r>
            <a:r>
              <a:rPr lang="en-US" sz="3200" b="1" dirty="0"/>
              <a:t>responses </a:t>
            </a:r>
            <a:r>
              <a:rPr lang="en-US" sz="3200" b="1" dirty="0" smtClean="0"/>
              <a:t>to </a:t>
            </a:r>
            <a:r>
              <a:rPr lang="en-US" sz="3200" b="1" dirty="0"/>
              <a:t>the survey on the Social Studies </a:t>
            </a:r>
            <a:r>
              <a:rPr lang="en-US" sz="3200" b="1" dirty="0" smtClean="0"/>
              <a:t>Standards have been received: </a:t>
            </a:r>
            <a:r>
              <a:rPr lang="en-US" sz="3200" b="1" dirty="0"/>
              <a:t/>
            </a:r>
            <a:br>
              <a:rPr lang="en-US" sz="3200" b="1" dirty="0"/>
            </a:br>
            <a:endParaRPr lang="en-US" sz="3200" b="1" dirty="0">
              <a:effectLst>
                <a:outerShdw blurRad="38100" dist="38100" dir="2700000" algn="tl">
                  <a:srgbClr val="DDDDDD"/>
                </a:outerShdw>
              </a:effectLst>
              <a:latin typeface="Rockwell" charset="0"/>
              <a:ea typeface="MS PGothic" charset="0"/>
            </a:endParaRPr>
          </a:p>
        </p:txBody>
      </p:sp>
    </p:spTree>
    <p:extLst>
      <p:ext uri="{BB962C8B-B14F-4D97-AF65-F5344CB8AC3E}">
        <p14:creationId xmlns:p14="http://schemas.microsoft.com/office/powerpoint/2010/main" val="3402849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solidFill>
                  <a:srgbClr val="FF0000"/>
                </a:solidFill>
              </a:rPr>
              <a:t>LUNCH</a:t>
            </a:r>
            <a:endParaRPr lang="en-US" sz="6000" b="1" dirty="0">
              <a:solidFill>
                <a:srgbClr val="FF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615" y="1584434"/>
            <a:ext cx="6652847" cy="441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6086" y="938103"/>
            <a:ext cx="3722494" cy="646331"/>
          </a:xfrm>
          <a:prstGeom prst="rect">
            <a:avLst/>
          </a:prstGeom>
          <a:noFill/>
        </p:spPr>
        <p:txBody>
          <a:bodyPr wrap="none" rtlCol="0">
            <a:spAutoFit/>
          </a:bodyPr>
          <a:lstStyle/>
          <a:p>
            <a:r>
              <a:rPr lang="en-US" sz="3600" b="1" dirty="0" smtClean="0">
                <a:solidFill>
                  <a:srgbClr val="FF0000"/>
                </a:solidFill>
              </a:rPr>
              <a:t>12:00 – 12:45 p.m.</a:t>
            </a:r>
            <a:endParaRPr lang="en-US" sz="3600" b="1" dirty="0">
              <a:solidFill>
                <a:srgbClr val="FF0000"/>
              </a:solidFill>
            </a:endParaRPr>
          </a:p>
        </p:txBody>
      </p:sp>
      <p:sp>
        <p:nvSpPr>
          <p:cNvPr id="5" name="TextBox 4"/>
          <p:cNvSpPr txBox="1"/>
          <p:nvPr/>
        </p:nvSpPr>
        <p:spPr>
          <a:xfrm>
            <a:off x="1381615" y="6199111"/>
            <a:ext cx="6652847" cy="461665"/>
          </a:xfrm>
          <a:prstGeom prst="rect">
            <a:avLst/>
          </a:prstGeom>
          <a:noFill/>
          <a:ln w="25400">
            <a:solidFill>
              <a:schemeClr val="tx1"/>
            </a:solidFill>
          </a:ln>
        </p:spPr>
        <p:txBody>
          <a:bodyPr wrap="none" rtlCol="0">
            <a:spAutoFit/>
          </a:bodyPr>
          <a:lstStyle/>
          <a:p>
            <a:r>
              <a:rPr lang="en-US" sz="2400" b="1" dirty="0" smtClean="0"/>
              <a:t>K-4 Teachers Report to Breakout Room After Lunch</a:t>
            </a:r>
            <a:endParaRPr lang="en-US" sz="2400" b="1" dirty="0"/>
          </a:p>
        </p:txBody>
      </p:sp>
    </p:spTree>
    <p:extLst>
      <p:ext uri="{BB962C8B-B14F-4D97-AF65-F5344CB8AC3E}">
        <p14:creationId xmlns:p14="http://schemas.microsoft.com/office/powerpoint/2010/main" val="1652253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sz="3600" dirty="0"/>
          </a:p>
        </p:txBody>
      </p:sp>
      <p:sp>
        <p:nvSpPr>
          <p:cNvPr id="6" name="Content Placeholder 5"/>
          <p:cNvSpPr>
            <a:spLocks noGrp="1"/>
          </p:cNvSpPr>
          <p:nvPr>
            <p:ph idx="1"/>
          </p:nvPr>
        </p:nvSpPr>
        <p:spPr>
          <a:xfrm>
            <a:off x="3855078" y="273050"/>
            <a:ext cx="4831721" cy="5853113"/>
          </a:xfrm>
        </p:spPr>
        <p:txBody>
          <a:bodyPr/>
          <a:lstStyle/>
          <a:p>
            <a:endParaRPr lang="en-US" dirty="0"/>
          </a:p>
        </p:txBody>
      </p:sp>
      <p:sp>
        <p:nvSpPr>
          <p:cNvPr id="7" name="Text Placeholder 6"/>
          <p:cNvSpPr>
            <a:spLocks noGrp="1"/>
          </p:cNvSpPr>
          <p:nvPr>
            <p:ph type="body" sz="half" idx="2"/>
          </p:nvPr>
        </p:nvSpPr>
        <p:spPr>
          <a:xfrm>
            <a:off x="457200" y="764520"/>
            <a:ext cx="3397878" cy="5361643"/>
          </a:xfrm>
        </p:spPr>
        <p:txBody>
          <a:bodyPr>
            <a:normAutofit/>
          </a:bodyPr>
          <a:lstStyle/>
          <a:p>
            <a:r>
              <a:rPr lang="en-US" sz="3600" b="1" dirty="0" smtClean="0"/>
              <a:t>Sourcing:</a:t>
            </a:r>
          </a:p>
          <a:p>
            <a:endParaRPr lang="en-US" sz="3600" dirty="0"/>
          </a:p>
          <a:p>
            <a:r>
              <a:rPr lang="en-US" sz="3200" dirty="0" smtClean="0"/>
              <a:t>Abraham Lincoln</a:t>
            </a:r>
          </a:p>
          <a:p>
            <a:endParaRPr lang="en-US" sz="2800" dirty="0"/>
          </a:p>
          <a:p>
            <a:r>
              <a:rPr lang="en-US" sz="2800" dirty="0" smtClean="0"/>
              <a:t>Man vs. Legend</a:t>
            </a:r>
            <a:endParaRPr lang="en-US" sz="2800" dirty="0"/>
          </a:p>
        </p:txBody>
      </p:sp>
      <p:pic>
        <p:nvPicPr>
          <p:cNvPr id="5" name="Picture 4" descr="Abe Lincol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751" y="156387"/>
            <a:ext cx="4985943" cy="6465137"/>
          </a:xfrm>
          <a:prstGeom prst="rect">
            <a:avLst/>
          </a:prstGeom>
        </p:spPr>
      </p:pic>
    </p:spTree>
    <p:extLst>
      <p:ext uri="{BB962C8B-B14F-4D97-AF65-F5344CB8AC3E}">
        <p14:creationId xmlns:p14="http://schemas.microsoft.com/office/powerpoint/2010/main" val="3973488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Sourcing?</a:t>
            </a:r>
            <a:br>
              <a:rPr lang="en-US" b="1" dirty="0" smtClean="0"/>
            </a:br>
            <a:endParaRPr lang="en-US" b="1" dirty="0"/>
          </a:p>
        </p:txBody>
      </p:sp>
      <p:sp>
        <p:nvSpPr>
          <p:cNvPr id="3" name="Content Placeholder 2"/>
          <p:cNvSpPr>
            <a:spLocks noGrp="1"/>
          </p:cNvSpPr>
          <p:nvPr>
            <p:ph idx="1"/>
          </p:nvPr>
        </p:nvSpPr>
        <p:spPr>
          <a:xfrm>
            <a:off x="457200" y="1150994"/>
            <a:ext cx="8229600" cy="5516828"/>
          </a:xfrm>
        </p:spPr>
        <p:txBody>
          <a:bodyPr>
            <a:normAutofit fontScale="92500" lnSpcReduction="20000"/>
          </a:bodyPr>
          <a:lstStyle/>
          <a:p>
            <a:pPr marL="0" indent="0">
              <a:buNone/>
            </a:pPr>
            <a:r>
              <a:rPr lang="en-US" b="1" dirty="0"/>
              <a:t>Sourcing</a:t>
            </a:r>
            <a:r>
              <a:rPr lang="en-US" dirty="0"/>
              <a:t> asks students to consider who wrote a document as well as the circumstances of its creation. Who authored a given document? When? For what purpose?  </a:t>
            </a:r>
            <a:endParaRPr lang="en-US" dirty="0" smtClean="0"/>
          </a:p>
          <a:p>
            <a:pPr marL="0" indent="0">
              <a:buNone/>
            </a:pPr>
            <a:endParaRPr lang="en-US" dirty="0" smtClean="0"/>
          </a:p>
          <a:p>
            <a:pPr marL="0" indent="0">
              <a:buNone/>
            </a:pPr>
            <a:r>
              <a:rPr lang="en-US" dirty="0" smtClean="0"/>
              <a:t>When reading a document, students would ask questions such as:</a:t>
            </a:r>
          </a:p>
          <a:p>
            <a:pPr marL="0" indent="0">
              <a:buNone/>
            </a:pPr>
            <a:r>
              <a:rPr lang="en-US" dirty="0" smtClean="0"/>
              <a:t>• </a:t>
            </a:r>
            <a:r>
              <a:rPr lang="en-US" dirty="0"/>
              <a:t>  Who wrote this? </a:t>
            </a:r>
            <a:br>
              <a:rPr lang="en-US" dirty="0"/>
            </a:br>
            <a:r>
              <a:rPr lang="en-US" dirty="0"/>
              <a:t>•   What is the author’s perspective? </a:t>
            </a:r>
            <a:br>
              <a:rPr lang="en-US" dirty="0"/>
            </a:br>
            <a:r>
              <a:rPr lang="en-US" dirty="0"/>
              <a:t>•   Why was it written? </a:t>
            </a:r>
            <a:br>
              <a:rPr lang="en-US" dirty="0"/>
            </a:br>
            <a:r>
              <a:rPr lang="en-US" dirty="0"/>
              <a:t>•   When was it written?</a:t>
            </a:r>
            <a:br>
              <a:rPr lang="en-US" dirty="0"/>
            </a:br>
            <a:r>
              <a:rPr lang="en-US" dirty="0"/>
              <a:t>•   Where was it written?</a:t>
            </a:r>
            <a:br>
              <a:rPr lang="en-US" dirty="0"/>
            </a:br>
            <a:r>
              <a:rPr lang="en-US" dirty="0"/>
              <a:t>•   Is this source reliable? Why? Why not?</a:t>
            </a:r>
            <a:endParaRPr lang="en-US" b="1" dirty="0" smtClean="0"/>
          </a:p>
        </p:txBody>
      </p:sp>
    </p:spTree>
    <p:extLst>
      <p:ext uri="{BB962C8B-B14F-4D97-AF65-F5344CB8AC3E}">
        <p14:creationId xmlns:p14="http://schemas.microsoft.com/office/powerpoint/2010/main" val="4117888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0"/>
            <a:ext cx="692150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524347"/>
            <a:ext cx="1852613"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p:cNvPicPr>
            <a:picLocks noChangeAspect="1" noChangeArrowheads="1"/>
          </p:cNvPicPr>
          <p:nvPr/>
        </p:nvPicPr>
        <p:blipFill>
          <a:blip r:embed="rId5">
            <a:extLst>
              <a:ext uri="{28A0092B-C50C-407E-A947-70E740481C1C}">
                <a14:useLocalDpi xmlns:a14="http://schemas.microsoft.com/office/drawing/2010/main" val="0"/>
              </a:ext>
            </a:extLst>
          </a:blip>
          <a:srcRect l="9148" t="41579" r="73904" b="35817"/>
          <a:stretch>
            <a:fillRect/>
          </a:stretch>
        </p:blipFill>
        <p:spPr bwMode="auto">
          <a:xfrm>
            <a:off x="1106488" y="1181100"/>
            <a:ext cx="7604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p:cNvPicPr>
            <a:picLocks noChangeAspect="1" noChangeArrowheads="1"/>
          </p:cNvPicPr>
          <p:nvPr/>
        </p:nvPicPr>
        <p:blipFill>
          <a:blip r:embed="rId5">
            <a:extLst>
              <a:ext uri="{28A0092B-C50C-407E-A947-70E740481C1C}">
                <a14:useLocalDpi xmlns:a14="http://schemas.microsoft.com/office/drawing/2010/main" val="0"/>
              </a:ext>
            </a:extLst>
          </a:blip>
          <a:srcRect l="31865" t="36987" r="51712" b="41113"/>
          <a:stretch>
            <a:fillRect/>
          </a:stretch>
        </p:blipFill>
        <p:spPr bwMode="auto">
          <a:xfrm>
            <a:off x="1103313" y="2000250"/>
            <a:ext cx="76358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8"/>
          <p:cNvPicPr>
            <a:picLocks noChangeAspect="1" noChangeArrowheads="1"/>
          </p:cNvPicPr>
          <p:nvPr/>
        </p:nvPicPr>
        <p:blipFill>
          <a:blip r:embed="rId5">
            <a:extLst>
              <a:ext uri="{28A0092B-C50C-407E-A947-70E740481C1C}">
                <a14:useLocalDpi xmlns:a14="http://schemas.microsoft.com/office/drawing/2010/main" val="0"/>
              </a:ext>
            </a:extLst>
          </a:blip>
          <a:srcRect l="54738" t="37114" r="29601" b="41992"/>
          <a:stretch>
            <a:fillRect/>
          </a:stretch>
        </p:blipFill>
        <p:spPr bwMode="auto">
          <a:xfrm>
            <a:off x="1103313" y="2820988"/>
            <a:ext cx="76358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9"/>
          <p:cNvPicPr>
            <a:picLocks noChangeAspect="1" noChangeArrowheads="1"/>
          </p:cNvPicPr>
          <p:nvPr/>
        </p:nvPicPr>
        <p:blipFill>
          <a:blip r:embed="rId5">
            <a:extLst>
              <a:ext uri="{28A0092B-C50C-407E-A947-70E740481C1C}">
                <a14:useLocalDpi xmlns:a14="http://schemas.microsoft.com/office/drawing/2010/main" val="0"/>
              </a:ext>
            </a:extLst>
          </a:blip>
          <a:srcRect l="77371" t="42603" r="6889" b="36406"/>
          <a:stretch>
            <a:fillRect/>
          </a:stretch>
        </p:blipFill>
        <p:spPr bwMode="auto">
          <a:xfrm>
            <a:off x="1106488" y="3598863"/>
            <a:ext cx="760412"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117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mullin\Desktop\Mar 2014 Soc Stu Ntwk\ss dim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6" y="-13138"/>
            <a:ext cx="2017986" cy="6871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207963"/>
            <a:ext cx="5659437" cy="1631216"/>
          </a:xfrm>
          <a:prstGeom prst="rect">
            <a:avLst/>
          </a:prstGeom>
          <a:noFill/>
        </p:spPr>
        <p:txBody>
          <a:bodyPr>
            <a:spAutoFit/>
          </a:bodyPr>
          <a:lstStyle/>
          <a:p>
            <a:pPr algn="ctr" fontAlgn="auto">
              <a:spcBef>
                <a:spcPts val="0"/>
              </a:spcBef>
              <a:spcAft>
                <a:spcPts val="0"/>
              </a:spcAft>
              <a:defRPr/>
            </a:pPr>
            <a:r>
              <a:rPr lang="en-US" sz="4400" b="1" dirty="0">
                <a:solidFill>
                  <a:prstClr val="black"/>
                </a:solidFill>
                <a:effectLst>
                  <a:outerShdw blurRad="38100" dist="38100" dir="2700000" algn="tl">
                    <a:srgbClr val="000000">
                      <a:alpha val="43137"/>
                    </a:srgbClr>
                  </a:outerShdw>
                </a:effectLst>
                <a:latin typeface="Calibri"/>
                <a:cs typeface="+mn-cs"/>
              </a:rPr>
              <a:t>DIMENSION THREE: </a:t>
            </a:r>
            <a:r>
              <a:rPr lang="en-US" sz="2800" b="1" i="1" dirty="0">
                <a:solidFill>
                  <a:prstClr val="black"/>
                </a:solidFill>
                <a:effectLst>
                  <a:outerShdw blurRad="38100" dist="38100" dir="2700000" algn="tl">
                    <a:srgbClr val="000000">
                      <a:alpha val="43137"/>
                    </a:srgbClr>
                  </a:outerShdw>
                </a:effectLst>
                <a:latin typeface="Calibri"/>
                <a:cs typeface="+mn-cs"/>
              </a:rPr>
              <a:t>Evaluating Sources and </a:t>
            </a:r>
            <a:endParaRPr lang="en-US" sz="2800" b="1" i="1" dirty="0" smtClean="0">
              <a:solidFill>
                <a:prstClr val="black"/>
              </a:solidFill>
              <a:effectLst>
                <a:outerShdw blurRad="38100" dist="38100" dir="2700000" algn="tl">
                  <a:srgbClr val="000000">
                    <a:alpha val="43137"/>
                  </a:srgbClr>
                </a:outerShdw>
              </a:effectLst>
              <a:latin typeface="Calibri"/>
              <a:cs typeface="+mn-cs"/>
            </a:endParaRPr>
          </a:p>
          <a:p>
            <a:pPr algn="ctr" fontAlgn="auto">
              <a:spcBef>
                <a:spcPts val="0"/>
              </a:spcBef>
              <a:spcAft>
                <a:spcPts val="0"/>
              </a:spcAft>
              <a:defRPr/>
            </a:pPr>
            <a:r>
              <a:rPr lang="en-US" sz="2800" b="1" i="1" dirty="0" smtClean="0">
                <a:solidFill>
                  <a:prstClr val="black"/>
                </a:solidFill>
                <a:effectLst>
                  <a:outerShdw blurRad="38100" dist="38100" dir="2700000" algn="tl">
                    <a:srgbClr val="000000">
                      <a:alpha val="43137"/>
                    </a:srgbClr>
                  </a:outerShdw>
                </a:effectLst>
                <a:latin typeface="Calibri"/>
                <a:cs typeface="+mn-cs"/>
              </a:rPr>
              <a:t>Using </a:t>
            </a:r>
            <a:r>
              <a:rPr lang="en-US" sz="2800" b="1" i="1" dirty="0">
                <a:solidFill>
                  <a:prstClr val="black"/>
                </a:solidFill>
                <a:effectLst>
                  <a:outerShdw blurRad="38100" dist="38100" dir="2700000" algn="tl">
                    <a:srgbClr val="000000">
                      <a:alpha val="43137"/>
                    </a:srgbClr>
                  </a:outerShdw>
                </a:effectLst>
                <a:latin typeface="Calibri"/>
                <a:cs typeface="+mn-cs"/>
              </a:rPr>
              <a:t>Evidence</a:t>
            </a:r>
          </a:p>
        </p:txBody>
      </p:sp>
      <p:sp>
        <p:nvSpPr>
          <p:cNvPr id="4" name="TextBox 3"/>
          <p:cNvSpPr txBox="1">
            <a:spLocks noChangeArrowheads="1"/>
          </p:cNvSpPr>
          <p:nvPr/>
        </p:nvSpPr>
        <p:spPr bwMode="auto">
          <a:xfrm>
            <a:off x="2459038" y="2603500"/>
            <a:ext cx="6384925" cy="3416300"/>
          </a:xfrm>
          <a:prstGeom prst="rect">
            <a:avLst/>
          </a:prstGeom>
          <a:solidFill>
            <a:srgbClr val="FFC000"/>
          </a:solidFill>
          <a:ln>
            <a:noFill/>
          </a:ln>
          <a:extLst/>
        </p:spPr>
        <p:txBody>
          <a:bodyPr>
            <a:spAutoFit/>
          </a:bodyPr>
          <a:lstStyle>
            <a:lvl1pPr marL="457200" indent="-457200">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5400" b="1" i="0" u="none" strike="noStrike" kern="0" cap="none" spc="0" normalizeH="0" baseline="0" noProof="0" dirty="0">
                <a:ln>
                  <a:noFill/>
                </a:ln>
                <a:solidFill>
                  <a:prstClr val="black"/>
                </a:solidFill>
                <a:effectLst/>
                <a:uLnTx/>
                <a:uFillTx/>
                <a:latin typeface="Candara" pitchFamily="34" charset="0"/>
              </a:rPr>
              <a:t>Gathering and Evaluating Sources</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5400" b="1" i="0" u="none" strike="noStrike" kern="0" cap="none" spc="0" normalizeH="0" baseline="0" noProof="0" dirty="0">
                <a:ln>
                  <a:noFill/>
                </a:ln>
                <a:solidFill>
                  <a:prstClr val="black"/>
                </a:solidFill>
                <a:effectLst/>
                <a:uLnTx/>
                <a:uFillTx/>
                <a:latin typeface="Candara" pitchFamily="34" charset="0"/>
              </a:rPr>
              <a:t>Developing Claims Using Evidence</a:t>
            </a:r>
          </a:p>
        </p:txBody>
      </p:sp>
    </p:spTree>
    <p:extLst>
      <p:ext uri="{BB962C8B-B14F-4D97-AF65-F5344CB8AC3E}">
        <p14:creationId xmlns:p14="http://schemas.microsoft.com/office/powerpoint/2010/main" val="14748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By the end of the eighth grade, Students will…</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“Gather relevant information from multiple sources while using the origin, authority, structure, context and corroborative value of the sources to guide a selection.”</a:t>
            </a:r>
          </a:p>
          <a:p>
            <a:r>
              <a:rPr lang="en-US" dirty="0"/>
              <a:t>“Evaluate the credibility of a source by determining its relevance and intended  use.”</a:t>
            </a:r>
          </a:p>
          <a:p>
            <a:r>
              <a:rPr lang="en-US" dirty="0"/>
              <a:t>“Identify evidence that draws information from multiple sources to support claims, noting evidentiary limitations.”</a:t>
            </a:r>
          </a:p>
          <a:p>
            <a:r>
              <a:rPr lang="en-US" dirty="0"/>
              <a:t>“Develop claims and counterclaims while pointing out the strengths and limitations of both.”</a:t>
            </a:r>
          </a:p>
          <a:p>
            <a:endParaRPr lang="en-US" dirty="0"/>
          </a:p>
        </p:txBody>
      </p:sp>
    </p:spTree>
    <p:extLst>
      <p:ext uri="{BB962C8B-B14F-4D97-AF65-F5344CB8AC3E}">
        <p14:creationId xmlns:p14="http://schemas.microsoft.com/office/powerpoint/2010/main" val="1307302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612781146"/>
              </p:ext>
            </p:extLst>
          </p:nvPr>
        </p:nvGraphicFramePr>
        <p:xfrm>
          <a:off x="60559" y="577272"/>
          <a:ext cx="8738541" cy="6280727"/>
        </p:xfrm>
        <a:graphic>
          <a:graphicData uri="http://schemas.openxmlformats.org/presentationml/2006/ole">
            <mc:AlternateContent xmlns:mc="http://schemas.openxmlformats.org/markup-compatibility/2006">
              <mc:Choice xmlns:v="urn:schemas-microsoft-com:vml" Requires="v">
                <p:oleObj spid="_x0000_s7186" name="Document" r:id="rId4" imgW="6997700" imgH="4305300" progId="Word.Document.12">
                  <p:embed/>
                </p:oleObj>
              </mc:Choice>
              <mc:Fallback>
                <p:oleObj name="Document" r:id="rId4" imgW="6997700" imgH="4305300" progId="Word.Document.12">
                  <p:embed/>
                  <p:pic>
                    <p:nvPicPr>
                      <p:cNvPr id="0" name=""/>
                      <p:cNvPicPr/>
                      <p:nvPr/>
                    </p:nvPicPr>
                    <p:blipFill>
                      <a:blip r:embed="rId5"/>
                      <a:stretch>
                        <a:fillRect/>
                      </a:stretch>
                    </p:blipFill>
                    <p:spPr>
                      <a:xfrm>
                        <a:off x="60559" y="577272"/>
                        <a:ext cx="8738541" cy="6280727"/>
                      </a:xfrm>
                      <a:prstGeom prst="rect">
                        <a:avLst/>
                      </a:prstGeom>
                    </p:spPr>
                  </p:pic>
                </p:oleObj>
              </mc:Fallback>
            </mc:AlternateContent>
          </a:graphicData>
        </a:graphic>
      </p:graphicFrame>
      <p:sp>
        <p:nvSpPr>
          <p:cNvPr id="5" name="Rounded Rectangle 4"/>
          <p:cNvSpPr/>
          <p:nvPr/>
        </p:nvSpPr>
        <p:spPr>
          <a:xfrm>
            <a:off x="3050362" y="1043302"/>
            <a:ext cx="2732853" cy="3651550"/>
          </a:xfrm>
          <a:prstGeom prst="roundRect">
            <a:avLst/>
          </a:prstGeom>
          <a:noFill/>
          <a:effectLst>
            <a:glow rad="101600">
              <a:schemeClr val="accent2">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158756" y="5590731"/>
            <a:ext cx="8402670" cy="914400"/>
          </a:xfrm>
          <a:prstGeom prst="roundRect">
            <a:avLst/>
          </a:prstGeom>
          <a:noFill/>
          <a:effectLst>
            <a:glow rad="139700">
              <a:schemeClr val="accent2">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ounded Rectangle 6"/>
          <p:cNvSpPr/>
          <p:nvPr/>
        </p:nvSpPr>
        <p:spPr>
          <a:xfrm>
            <a:off x="158756" y="3780452"/>
            <a:ext cx="2676153" cy="914400"/>
          </a:xfrm>
          <a:prstGeom prst="roundRect">
            <a:avLst/>
          </a:prstGeom>
          <a:noFill/>
          <a:effectLst>
            <a:glow rad="139700">
              <a:schemeClr val="accent2">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15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Draft Social Studies Standards for the Next Generation</a:t>
            </a:r>
            <a:endParaRPr lang="en-US" b="1" dirty="0"/>
          </a:p>
        </p:txBody>
      </p:sp>
      <p:sp>
        <p:nvSpPr>
          <p:cNvPr id="3" name="Content Placeholder 2"/>
          <p:cNvSpPr>
            <a:spLocks noGrp="1"/>
          </p:cNvSpPr>
          <p:nvPr>
            <p:ph idx="1"/>
          </p:nvPr>
        </p:nvSpPr>
        <p:spPr>
          <a:xfrm>
            <a:off x="204952" y="1947042"/>
            <a:ext cx="8749862" cy="4525963"/>
          </a:xfrm>
        </p:spPr>
        <p:txBody>
          <a:bodyPr>
            <a:normAutofit fontScale="77500" lnSpcReduction="20000"/>
          </a:bodyPr>
          <a:lstStyle/>
          <a:p>
            <a:r>
              <a:rPr lang="en-US" b="1" dirty="0"/>
              <a:t>8.HT.13 </a:t>
            </a:r>
            <a:r>
              <a:rPr lang="en-US" b="1" u="sng" dirty="0">
                <a:hlinkClick r:id="rId3" action="ppaction://hlinkfile"/>
              </a:rPr>
              <a:t>Historical Understanding: Contextualization and Perspectives</a:t>
            </a:r>
            <a:r>
              <a:rPr lang="en-US" b="1" dirty="0"/>
              <a:t> </a:t>
            </a:r>
            <a:r>
              <a:rPr lang="en-US" i="1" dirty="0"/>
              <a:t>Analyze how people’s perspectives and multiple factors influenced what information is available in the historical sources they created, explaining how and why perspectives of people have changed over time.</a:t>
            </a:r>
            <a:endParaRPr lang="en-US" dirty="0"/>
          </a:p>
          <a:p>
            <a:r>
              <a:rPr lang="en-US" b="1" dirty="0"/>
              <a:t>8.HT.14 </a:t>
            </a:r>
            <a:r>
              <a:rPr lang="en-US" b="1" u="sng" dirty="0">
                <a:hlinkClick r:id="rId4" action="ppaction://hlinkfile"/>
              </a:rPr>
              <a:t>Historical Arguments</a:t>
            </a:r>
            <a:r>
              <a:rPr lang="en-US" b="1" dirty="0"/>
              <a:t> </a:t>
            </a:r>
            <a:r>
              <a:rPr lang="en-US" i="1" dirty="0"/>
              <a:t>Organize applicable evidence into a coherent argument including the examination of claims in *historical and multimedia sources.</a:t>
            </a:r>
            <a:endParaRPr lang="en-US" dirty="0"/>
          </a:p>
          <a:p>
            <a:r>
              <a:rPr lang="en-US" b="1" dirty="0"/>
              <a:t>8.HT.15  </a:t>
            </a:r>
            <a:r>
              <a:rPr lang="en-US" b="1" u="sng" dirty="0">
                <a:hlinkClick r:id="rId5" action="ppaction://hlinkfile"/>
              </a:rPr>
              <a:t>Interpretation and Synthesis</a:t>
            </a:r>
            <a:r>
              <a:rPr lang="en-US" b="1" dirty="0"/>
              <a:t> </a:t>
            </a:r>
            <a:r>
              <a:rPr lang="en-US" i="1" dirty="0"/>
              <a:t>Evaluate the relevancy and usefulness of a historical source by examining and detecting possible limitations based on evidence collected from different kinds of historical sources.</a:t>
            </a:r>
            <a:r>
              <a:rPr lang="en-US" dirty="0"/>
              <a:t> </a:t>
            </a:r>
          </a:p>
        </p:txBody>
      </p:sp>
    </p:spTree>
    <p:extLst>
      <p:ext uri="{BB962C8B-B14F-4D97-AF65-F5344CB8AC3E}">
        <p14:creationId xmlns:p14="http://schemas.microsoft.com/office/powerpoint/2010/main" val="3660568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44" t="22574" r="15352" b="6781"/>
          <a:stretch/>
        </p:blipFill>
        <p:spPr bwMode="auto">
          <a:xfrm>
            <a:off x="5687" y="1494043"/>
            <a:ext cx="9138313" cy="52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310334"/>
            <a:ext cx="8913813" cy="914400"/>
          </a:xfrm>
        </p:spPr>
        <p:txBody>
          <a:bodyPr>
            <a:normAutofit fontScale="90000"/>
          </a:bodyPr>
          <a:lstStyle/>
          <a:p>
            <a:r>
              <a:rPr lang="en-US" dirty="0" smtClean="0"/>
              <a:t>Domain 3: Instruction</a:t>
            </a:r>
            <a:br>
              <a:rPr lang="en-US" dirty="0" smtClean="0"/>
            </a:br>
            <a:r>
              <a:rPr lang="en-US" sz="2700" dirty="0" smtClean="0"/>
              <a:t>3b – Questioning &amp; Discussion </a:t>
            </a:r>
            <a:r>
              <a:rPr lang="en-US" sz="2700" dirty="0"/>
              <a:t>T</a:t>
            </a:r>
            <a:r>
              <a:rPr lang="en-US" sz="2700" dirty="0" smtClean="0"/>
              <a:t>echniques</a:t>
            </a:r>
            <a:endParaRPr lang="en-US" sz="2700" dirty="0"/>
          </a:p>
        </p:txBody>
      </p:sp>
      <p:sp>
        <p:nvSpPr>
          <p:cNvPr id="5" name="Rounded Rectangle 4"/>
          <p:cNvSpPr/>
          <p:nvPr/>
        </p:nvSpPr>
        <p:spPr>
          <a:xfrm>
            <a:off x="1143000" y="1838146"/>
            <a:ext cx="7772400" cy="170092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 name="Rounded Rectangle 5"/>
          <p:cNvSpPr/>
          <p:nvPr/>
        </p:nvSpPr>
        <p:spPr>
          <a:xfrm>
            <a:off x="4978400" y="3766851"/>
            <a:ext cx="3937000" cy="136395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Tree>
    <p:extLst>
      <p:ext uri="{BB962C8B-B14F-4D97-AF65-F5344CB8AC3E}">
        <p14:creationId xmlns:p14="http://schemas.microsoft.com/office/powerpoint/2010/main" val="27537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s://encrypted-tbn0.gstatic.com/images?q=tbn:ANd9GcQrE1oc72f4tO2YBfxnM6zWHulBYl2nq6Lg-ay9fZzOqnB0oUn6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8" y="0"/>
            <a:ext cx="1797269" cy="15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30590" y="496278"/>
            <a:ext cx="6134885" cy="110799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5400" b="1" dirty="0">
                <a:ln/>
                <a:latin typeface="Arial" panose="020B0604020202020204" pitchFamily="34" charset="0"/>
                <a:cs typeface="Arial" panose="020B0604020202020204" pitchFamily="34" charset="0"/>
              </a:rPr>
              <a:t>Our </a:t>
            </a:r>
            <a:r>
              <a:rPr lang="en-US" sz="5400" b="1" dirty="0" smtClean="0">
                <a:ln/>
                <a:latin typeface="Arial" panose="020B0604020202020204" pitchFamily="34" charset="0"/>
                <a:cs typeface="Arial" panose="020B0604020202020204" pitchFamily="34" charset="0"/>
              </a:rPr>
              <a:t>Target Focus:</a:t>
            </a:r>
          </a:p>
          <a:p>
            <a:pPr algn="ctr" fontAlgn="auto">
              <a:spcBef>
                <a:spcPts val="0"/>
              </a:spcBef>
              <a:spcAft>
                <a:spcPts val="0"/>
              </a:spcAft>
              <a:defRPr/>
            </a:pPr>
            <a:endParaRPr lang="en-US" sz="1200" b="1" dirty="0">
              <a:ln/>
              <a:latin typeface="MV Boli" panose="02000500030200090000" pitchFamily="2" charset="0"/>
              <a:cs typeface="MV Boli" panose="02000500030200090000" pitchFamily="2" charset="0"/>
            </a:endParaRPr>
          </a:p>
        </p:txBody>
      </p:sp>
      <p:sp>
        <p:nvSpPr>
          <p:cNvPr id="7" name="TextBox 6"/>
          <p:cNvSpPr txBox="1"/>
          <p:nvPr/>
        </p:nvSpPr>
        <p:spPr>
          <a:xfrm>
            <a:off x="990600" y="2514600"/>
            <a:ext cx="7467600" cy="955675"/>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0" y="1734206"/>
            <a:ext cx="9144000" cy="4981903"/>
          </a:xfrm>
          <a:prstGeom prst="rect">
            <a:avLst/>
          </a:prstGeom>
          <a:pattFill prst="horzBrick">
            <a:fgClr>
              <a:srgbClr val="FFC000"/>
            </a:fgClr>
            <a:bgClr>
              <a:schemeClr val="accent1">
                <a:lumMod val="60000"/>
                <a:lumOff val="40000"/>
              </a:schemeClr>
            </a:bgClr>
          </a:pattFill>
        </p:spPr>
        <p:txBody>
          <a:bodyPr anchor="ctr"/>
          <a:lstStyle/>
          <a:p>
            <a:pPr fontAlgn="auto">
              <a:spcAft>
                <a:spcPts val="0"/>
              </a:spcAft>
              <a:defRPr/>
            </a:pPr>
            <a:endParaRPr lang="en-US" sz="2000" dirty="0">
              <a:latin typeface="Perpetua" pitchFamily="18" charset="0"/>
              <a:ea typeface="+mj-ea"/>
              <a:cs typeface="+mj-cs"/>
            </a:endParaRPr>
          </a:p>
          <a:p>
            <a:pPr marL="342900" indent="-342900" fontAlgn="auto">
              <a:spcAft>
                <a:spcPts val="0"/>
              </a:spcAft>
              <a:buFont typeface="Wingdings" panose="05000000000000000000" pitchFamily="2" charset="2"/>
              <a:buChar char="q"/>
              <a:defRPr/>
            </a:pPr>
            <a:r>
              <a:rPr lang="en-US" sz="2400" b="1" dirty="0">
                <a:latin typeface="Arial" panose="020B0604020202020204" pitchFamily="34" charset="0"/>
                <a:ea typeface="+mj-ea"/>
                <a:cs typeface="Arial" panose="020B0604020202020204" pitchFamily="34" charset="0"/>
              </a:rPr>
              <a:t>Learning from Others: Sharing the QFT Experience </a:t>
            </a:r>
            <a:r>
              <a:rPr lang="en-US" sz="2400" b="1" dirty="0" smtClean="0">
                <a:latin typeface="Arial" panose="020B0604020202020204" pitchFamily="34" charset="0"/>
                <a:ea typeface="+mj-ea"/>
                <a:cs typeface="Arial" panose="020B0604020202020204" pitchFamily="34" charset="0"/>
              </a:rPr>
              <a:t>with</a:t>
            </a:r>
          </a:p>
          <a:p>
            <a:pPr marL="342900" indent="-342900" fontAlgn="auto">
              <a:spcAft>
                <a:spcPts val="0"/>
              </a:spcAft>
              <a:buFont typeface="Wingdings" panose="05000000000000000000" pitchFamily="2" charset="2"/>
              <a:buChar char="q"/>
              <a:defRPr/>
            </a:pPr>
            <a:r>
              <a:rPr lang="en-US" sz="2400" b="1" dirty="0">
                <a:latin typeface="Arial" panose="020B0604020202020204" pitchFamily="34" charset="0"/>
                <a:ea typeface="+mj-ea"/>
                <a:cs typeface="Arial" panose="020B0604020202020204" pitchFamily="34" charset="0"/>
              </a:rPr>
              <a:t>Reflecting on Student Questioning and the QFT </a:t>
            </a:r>
            <a:r>
              <a:rPr lang="en-US" sz="2400" b="1" dirty="0" smtClean="0">
                <a:latin typeface="Arial" panose="020B0604020202020204" pitchFamily="34" charset="0"/>
                <a:ea typeface="+mj-ea"/>
                <a:cs typeface="Arial" panose="020B0604020202020204" pitchFamily="34" charset="0"/>
              </a:rPr>
              <a:t> </a:t>
            </a:r>
            <a:r>
              <a:rPr lang="en-US" sz="2400" b="1" dirty="0">
                <a:latin typeface="Arial" panose="020B0604020202020204" pitchFamily="34" charset="0"/>
                <a:ea typeface="+mj-ea"/>
                <a:cs typeface="Arial" panose="020B0604020202020204" pitchFamily="34" charset="0"/>
              </a:rPr>
              <a:t>connection to the C3 Framework, KY Framework for Teaching and DRAFT Social Studies Standards </a:t>
            </a:r>
            <a:endParaRPr lang="en-US" sz="2400" b="1" dirty="0" smtClean="0">
              <a:latin typeface="Arial" panose="020B0604020202020204" pitchFamily="34" charset="0"/>
              <a:ea typeface="+mj-ea"/>
              <a:cs typeface="Arial" panose="020B0604020202020204" pitchFamily="34" charset="0"/>
            </a:endParaRPr>
          </a:p>
          <a:p>
            <a:pPr marL="342900" indent="-342900" fontAlgn="auto">
              <a:spcAft>
                <a:spcPts val="0"/>
              </a:spcAft>
              <a:buFont typeface="Wingdings" panose="05000000000000000000" pitchFamily="2" charset="2"/>
              <a:buChar char="q"/>
              <a:defRPr/>
            </a:pPr>
            <a:r>
              <a:rPr lang="en-US" sz="2400" b="1" dirty="0">
                <a:latin typeface="Arial" panose="020B0604020202020204" pitchFamily="34" charset="0"/>
                <a:ea typeface="+mj-ea"/>
                <a:cs typeface="Arial" panose="020B0604020202020204" pitchFamily="34" charset="0"/>
              </a:rPr>
              <a:t>Yielding Defensible Evidence of Intended Learning for Standards 1-3 through the QFT Experience </a:t>
            </a:r>
            <a:endParaRPr lang="en-US" sz="2400" b="1" dirty="0" smtClean="0">
              <a:latin typeface="Arial" panose="020B0604020202020204" pitchFamily="34" charset="0"/>
              <a:ea typeface="+mj-ea"/>
              <a:cs typeface="Arial" panose="020B0604020202020204" pitchFamily="34" charset="0"/>
            </a:endParaRPr>
          </a:p>
          <a:p>
            <a:pPr marL="342900" indent="-342900" fontAlgn="auto">
              <a:spcAft>
                <a:spcPts val="0"/>
              </a:spcAft>
              <a:buFont typeface="Wingdings" panose="05000000000000000000" pitchFamily="2" charset="2"/>
              <a:buChar char="q"/>
              <a:defRPr/>
            </a:pPr>
            <a:r>
              <a:rPr lang="en-US" sz="2400" b="1" dirty="0">
                <a:latin typeface="Arial" panose="020B0604020202020204" pitchFamily="34" charset="0"/>
                <a:ea typeface="+mj-ea"/>
                <a:cs typeface="Arial" panose="020B0604020202020204" pitchFamily="34" charset="0"/>
              </a:rPr>
              <a:t>The power and importance of Professional Learning Communities </a:t>
            </a:r>
            <a:endParaRPr lang="en-US" sz="2400" b="1" dirty="0" smtClean="0">
              <a:latin typeface="Arial" panose="020B0604020202020204" pitchFamily="34" charset="0"/>
              <a:ea typeface="+mj-ea"/>
              <a:cs typeface="Arial" panose="020B0604020202020204" pitchFamily="34" charset="0"/>
            </a:endParaRPr>
          </a:p>
          <a:p>
            <a:pPr marL="342900" indent="-342900" fontAlgn="auto">
              <a:spcAft>
                <a:spcPts val="0"/>
              </a:spcAft>
              <a:buFont typeface="Wingdings" panose="05000000000000000000" pitchFamily="2" charset="2"/>
              <a:buChar char="q"/>
              <a:defRPr/>
            </a:pPr>
            <a:r>
              <a:rPr lang="en-US" sz="2400" b="1" dirty="0">
                <a:latin typeface="Arial" panose="020B0604020202020204" pitchFamily="34" charset="0"/>
                <a:ea typeface="+mj-ea"/>
                <a:cs typeface="Arial" panose="020B0604020202020204" pitchFamily="34" charset="0"/>
              </a:rPr>
              <a:t>Sourcing Documents—Helping Students Demonstrate Inquiry Standards 3 &amp; </a:t>
            </a:r>
            <a:r>
              <a:rPr lang="en-US" sz="2400" b="1" dirty="0" smtClean="0">
                <a:latin typeface="Arial" panose="020B0604020202020204" pitchFamily="34" charset="0"/>
                <a:ea typeface="+mj-ea"/>
                <a:cs typeface="Arial" panose="020B0604020202020204" pitchFamily="34" charset="0"/>
              </a:rPr>
              <a:t>4</a:t>
            </a:r>
          </a:p>
          <a:p>
            <a:pPr marL="342900" indent="-342900" fontAlgn="auto">
              <a:spcAft>
                <a:spcPts val="0"/>
              </a:spcAft>
              <a:buFont typeface="Wingdings" panose="05000000000000000000" pitchFamily="2" charset="2"/>
              <a:buChar char="q"/>
              <a:defRPr/>
            </a:pPr>
            <a:r>
              <a:rPr lang="en-US" sz="2400" b="1" dirty="0" smtClean="0">
                <a:latin typeface="Arial" panose="020B0604020202020204" pitchFamily="34" charset="0"/>
                <a:ea typeface="+mj-ea"/>
                <a:cs typeface="Arial" panose="020B0604020202020204" pitchFamily="34" charset="0"/>
              </a:rPr>
              <a:t>KY Model Curriculum Framework: Resource to encourage an </a:t>
            </a:r>
            <a:r>
              <a:rPr lang="en-US" sz="2400" b="1" dirty="0">
                <a:latin typeface="Arial" panose="020B0604020202020204" pitchFamily="34" charset="0"/>
                <a:ea typeface="+mj-ea"/>
                <a:cs typeface="Arial" panose="020B0604020202020204" pitchFamily="34" charset="0"/>
              </a:rPr>
              <a:t>understanding of the support structures needed to assist in curriculum planning. </a:t>
            </a:r>
          </a:p>
        </p:txBody>
      </p:sp>
    </p:spTree>
    <p:extLst>
      <p:ext uri="{BB962C8B-B14F-4D97-AF65-F5344CB8AC3E}">
        <p14:creationId xmlns:p14="http://schemas.microsoft.com/office/powerpoint/2010/main" val="1332935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4-11-30 at 6.38.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4" name="Right Arrow 3"/>
          <p:cNvSpPr/>
          <p:nvPr/>
        </p:nvSpPr>
        <p:spPr>
          <a:xfrm>
            <a:off x="297103" y="3402060"/>
            <a:ext cx="184727" cy="1154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324812" y="3923914"/>
            <a:ext cx="184727" cy="1154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3987030" y="1966577"/>
            <a:ext cx="238606" cy="1269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297103" y="1539394"/>
            <a:ext cx="184727" cy="1077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3987030" y="2426856"/>
            <a:ext cx="238606" cy="1269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921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89478235"/>
              </p:ext>
            </p:extLst>
          </p:nvPr>
        </p:nvGraphicFramePr>
        <p:xfrm>
          <a:off x="893260" y="517542"/>
          <a:ext cx="7662265" cy="5921024"/>
        </p:xfrm>
        <a:graphic>
          <a:graphicData uri="http://schemas.openxmlformats.org/presentationml/2006/ole">
            <mc:AlternateContent xmlns:mc="http://schemas.openxmlformats.org/markup-compatibility/2006">
              <mc:Choice xmlns:v="urn:schemas-microsoft-com:vml" Requires="v">
                <p:oleObj spid="_x0000_s2151" name="Acrobat Document" r:id="rId4" imgW="6034986" imgH="4663440" progId="AcroExch.Document.11">
                  <p:embed/>
                </p:oleObj>
              </mc:Choice>
              <mc:Fallback>
                <p:oleObj name="Acrobat Document" r:id="rId4" imgW="6034986" imgH="4663440" progId="AcroExch.Document.11">
                  <p:embed/>
                  <p:pic>
                    <p:nvPicPr>
                      <p:cNvPr id="0" name=""/>
                      <p:cNvPicPr/>
                      <p:nvPr/>
                    </p:nvPicPr>
                    <p:blipFill>
                      <a:blip r:embed="rId5"/>
                      <a:stretch>
                        <a:fillRect/>
                      </a:stretch>
                    </p:blipFill>
                    <p:spPr>
                      <a:xfrm>
                        <a:off x="893260" y="517542"/>
                        <a:ext cx="7662265" cy="5921024"/>
                      </a:xfrm>
                      <a:prstGeom prst="rect">
                        <a:avLst/>
                      </a:prstGeom>
                    </p:spPr>
                  </p:pic>
                </p:oleObj>
              </mc:Fallback>
            </mc:AlternateContent>
          </a:graphicData>
        </a:graphic>
      </p:graphicFrame>
    </p:spTree>
    <p:extLst>
      <p:ext uri="{BB962C8B-B14F-4D97-AF65-F5344CB8AC3E}">
        <p14:creationId xmlns:p14="http://schemas.microsoft.com/office/powerpoint/2010/main" val="4075106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Trying it out…</a:t>
            </a:r>
            <a:endParaRPr lang="en-US"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27320" r="27320"/>
          <a:stretch>
            <a:fillRect/>
          </a:stretch>
        </p:blipFill>
        <p:spPr/>
      </p:pic>
      <p:sp>
        <p:nvSpPr>
          <p:cNvPr id="6" name="Text Placeholder 5"/>
          <p:cNvSpPr>
            <a:spLocks noGrp="1"/>
          </p:cNvSpPr>
          <p:nvPr>
            <p:ph type="body" sz="half" idx="2"/>
          </p:nvPr>
        </p:nvSpPr>
        <p:spPr/>
        <p:txBody>
          <a:bodyPr>
            <a:noAutofit/>
          </a:bodyPr>
          <a:lstStyle/>
          <a:p>
            <a:pPr algn="ctr"/>
            <a:r>
              <a:rPr lang="en-US" sz="2400" b="1" dirty="0" smtClean="0"/>
              <a:t>Abraham Lincoln: </a:t>
            </a:r>
          </a:p>
          <a:p>
            <a:pPr algn="ctr"/>
            <a:r>
              <a:rPr lang="en-US" sz="2400" b="1" dirty="0" smtClean="0"/>
              <a:t>Man Vs. Legend</a:t>
            </a:r>
            <a:endParaRPr lang="en-US" sz="2400" b="1" dirty="0"/>
          </a:p>
        </p:txBody>
      </p:sp>
    </p:spTree>
    <p:extLst>
      <p:ext uri="{BB962C8B-B14F-4D97-AF65-F5344CB8AC3E}">
        <p14:creationId xmlns:p14="http://schemas.microsoft.com/office/powerpoint/2010/main" val="3281675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Learning Target for Lesson:</a:t>
            </a:r>
            <a:endParaRPr lang="en-US" b="1" dirty="0"/>
          </a:p>
        </p:txBody>
      </p:sp>
      <p:sp>
        <p:nvSpPr>
          <p:cNvPr id="3" name="Content Placeholder 2"/>
          <p:cNvSpPr>
            <a:spLocks noGrp="1"/>
          </p:cNvSpPr>
          <p:nvPr>
            <p:ph sz="half" idx="1"/>
          </p:nvPr>
        </p:nvSpPr>
        <p:spPr/>
        <p:txBody>
          <a:bodyPr/>
          <a:lstStyle/>
          <a:p>
            <a:r>
              <a:rPr lang="en-US" dirty="0" smtClean="0"/>
              <a:t>Students will investigate primary source documents in order to analyze the elements of Lincoln’s life that have become legend and those that have been forgotten by history.</a:t>
            </a:r>
            <a:endParaRPr lang="en-US"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13780"/>
            <a:ext cx="4038600" cy="3898802"/>
          </a:xfrm>
        </p:spPr>
      </p:pic>
    </p:spTree>
    <p:extLst>
      <p:ext uri="{BB962C8B-B14F-4D97-AF65-F5344CB8AC3E}">
        <p14:creationId xmlns:p14="http://schemas.microsoft.com/office/powerpoint/2010/main" val="3114345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1580" y="2042796"/>
            <a:ext cx="8229600" cy="4525963"/>
          </a:xfrm>
        </p:spPr>
        <p:txBody>
          <a:bodyPr/>
          <a:lstStyle/>
          <a:p>
            <a:endParaRPr lang="en-US" sz="3600" dirty="0" smtClean="0"/>
          </a:p>
          <a:p>
            <a:endParaRPr lang="en-US" sz="3600" dirty="0"/>
          </a:p>
          <a:p>
            <a:r>
              <a:rPr lang="en-US" sz="3600" dirty="0" smtClean="0"/>
              <a:t>What immediately comes to mind when you hear the name “Abraham Lincoln”?</a:t>
            </a:r>
          </a:p>
          <a:p>
            <a:r>
              <a:rPr lang="en-US" sz="3600" dirty="0" smtClean="0"/>
              <a:t>How did you learn these details?</a:t>
            </a:r>
          </a:p>
          <a:p>
            <a:endParaRPr lang="en-US" dirty="0"/>
          </a:p>
        </p:txBody>
      </p:sp>
      <p:pic>
        <p:nvPicPr>
          <p:cNvPr id="4" name="Picture 3" descr="Composition_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780" y="520989"/>
            <a:ext cx="1807200" cy="2318400"/>
          </a:xfrm>
          <a:prstGeom prst="rect">
            <a:avLst/>
          </a:prstGeom>
        </p:spPr>
      </p:pic>
    </p:spTree>
    <p:extLst>
      <p:ext uri="{BB962C8B-B14F-4D97-AF65-F5344CB8AC3E}">
        <p14:creationId xmlns:p14="http://schemas.microsoft.com/office/powerpoint/2010/main" val="3676320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Lincoln:  Early Views</a:t>
            </a:r>
            <a:br>
              <a:rPr lang="en-US" b="1" dirty="0" smtClean="0"/>
            </a:br>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smtClean="0"/>
              <a:t>Take notes on info you learn about Abraham Lincoln </a:t>
            </a:r>
            <a:endParaRPr lang="en-US" sz="4000" b="1" dirty="0" smtClean="0"/>
          </a:p>
        </p:txBody>
      </p:sp>
      <p:pic>
        <p:nvPicPr>
          <p:cNvPr id="4" name="Picture 3" descr="Composition_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095" y="3161716"/>
            <a:ext cx="1807200" cy="2318400"/>
          </a:xfrm>
          <a:prstGeom prst="rect">
            <a:avLst/>
          </a:prstGeom>
        </p:spPr>
      </p:pic>
      <p:sp>
        <p:nvSpPr>
          <p:cNvPr id="5" name="Rectangle 4"/>
          <p:cNvSpPr/>
          <p:nvPr/>
        </p:nvSpPr>
        <p:spPr>
          <a:xfrm>
            <a:off x="448551" y="5820334"/>
            <a:ext cx="8592206" cy="923330"/>
          </a:xfrm>
          <a:prstGeom prst="rect">
            <a:avLst/>
          </a:prstGeom>
        </p:spPr>
        <p:txBody>
          <a:bodyPr wrap="square">
            <a:spAutoFit/>
          </a:bodyPr>
          <a:lstStyle/>
          <a:p>
            <a:pPr algn="ctr"/>
            <a:r>
              <a:rPr lang="en-US" b="1" dirty="0">
                <a:hlinkClick r:id="rId4"/>
              </a:rPr>
              <a:t>http://</a:t>
            </a:r>
            <a:r>
              <a:rPr lang="en-US" b="1" dirty="0" smtClean="0">
                <a:hlinkClick r:id="rId4"/>
              </a:rPr>
              <a:t>www.pbslearningmedia.org/resource/bf10.soc.7-8.divreun.breaksout.earlyview/lincolns-early-views</a:t>
            </a:r>
            <a:endParaRPr lang="en-US" b="1" dirty="0" smtClean="0"/>
          </a:p>
          <a:p>
            <a:pPr algn="ctr"/>
            <a:endParaRPr lang="en-US" dirty="0"/>
          </a:p>
        </p:txBody>
      </p:sp>
    </p:spTree>
    <p:extLst>
      <p:ext uri="{BB962C8B-B14F-4D97-AF65-F5344CB8AC3E}">
        <p14:creationId xmlns:p14="http://schemas.microsoft.com/office/powerpoint/2010/main" val="2593958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raham-lincoln-qqetu-12329125069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49" y="0"/>
            <a:ext cx="8439597" cy="6858000"/>
          </a:xfrm>
          <a:prstGeom prst="rect">
            <a:avLst/>
          </a:prstGeom>
        </p:spPr>
      </p:pic>
    </p:spTree>
    <p:extLst>
      <p:ext uri="{BB962C8B-B14F-4D97-AF65-F5344CB8AC3E}">
        <p14:creationId xmlns:p14="http://schemas.microsoft.com/office/powerpoint/2010/main" val="3667432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069"/>
          </a:xfrm>
        </p:spPr>
        <p:txBody>
          <a:bodyPr>
            <a:normAutofit fontScale="90000"/>
          </a:bodyPr>
          <a:lstStyle/>
          <a:p>
            <a:r>
              <a:rPr lang="en-US" b="1" dirty="0" smtClean="0"/>
              <a:t>Looking at Sources</a:t>
            </a:r>
            <a:endParaRPr lang="en-US" b="1" dirty="0"/>
          </a:p>
        </p:txBody>
      </p:sp>
      <p:sp>
        <p:nvSpPr>
          <p:cNvPr id="5" name="Rectangle 4"/>
          <p:cNvSpPr/>
          <p:nvPr/>
        </p:nvSpPr>
        <p:spPr>
          <a:xfrm>
            <a:off x="0" y="846708"/>
            <a:ext cx="2544475" cy="608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1.  Visit each station</a:t>
            </a:r>
          </a:p>
          <a:p>
            <a:pPr algn="ctr"/>
            <a:endParaRPr lang="en-US" dirty="0"/>
          </a:p>
        </p:txBody>
      </p:sp>
      <p:sp>
        <p:nvSpPr>
          <p:cNvPr id="6" name="Rectangle 5"/>
          <p:cNvSpPr/>
          <p:nvPr/>
        </p:nvSpPr>
        <p:spPr>
          <a:xfrm>
            <a:off x="57700" y="1653727"/>
            <a:ext cx="2486775" cy="8731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2.  Review the source at the station</a:t>
            </a:r>
            <a:endParaRPr lang="en-US" b="1" dirty="0">
              <a:solidFill>
                <a:schemeClr val="tx1"/>
              </a:solidFill>
            </a:endParaRPr>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90115" y="1212213"/>
            <a:ext cx="2532226" cy="3389372"/>
          </a:xfrm>
        </p:spPr>
      </p:pic>
      <p:sp>
        <p:nvSpPr>
          <p:cNvPr id="10" name="Rectangle 9"/>
          <p:cNvSpPr/>
          <p:nvPr/>
        </p:nvSpPr>
        <p:spPr>
          <a:xfrm>
            <a:off x="5370653" y="992235"/>
            <a:ext cx="3565117" cy="58657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u="sng" dirty="0">
                <a:solidFill>
                  <a:schemeClr val="tx1"/>
                </a:solidFill>
              </a:rPr>
              <a:t>Sourcing</a:t>
            </a:r>
            <a:r>
              <a:rPr lang="en-US" sz="2000" b="1" dirty="0">
                <a:solidFill>
                  <a:schemeClr val="tx1"/>
                </a:solidFill>
              </a:rPr>
              <a:t>: Who made this source? Where did it come from? </a:t>
            </a:r>
          </a:p>
          <a:p>
            <a:r>
              <a:rPr lang="en-US" sz="2000" b="1" u="sng" dirty="0">
                <a:solidFill>
                  <a:schemeClr val="tx1"/>
                </a:solidFill>
              </a:rPr>
              <a:t>Contextualizing</a:t>
            </a:r>
            <a:r>
              <a:rPr lang="en-US" sz="2000" b="1" dirty="0">
                <a:solidFill>
                  <a:schemeClr val="tx1"/>
                </a:solidFill>
              </a:rPr>
              <a:t>: Imagine the setting surrounding this source: How was the world that made this source different than our own?</a:t>
            </a:r>
          </a:p>
          <a:p>
            <a:r>
              <a:rPr lang="en-US" sz="2000" b="1" u="sng" dirty="0">
                <a:solidFill>
                  <a:schemeClr val="tx1"/>
                </a:solidFill>
              </a:rPr>
              <a:t>Corroborating</a:t>
            </a:r>
            <a:r>
              <a:rPr lang="en-US" sz="2000" b="1" dirty="0">
                <a:solidFill>
                  <a:schemeClr val="tx1"/>
                </a:solidFill>
              </a:rPr>
              <a:t>: What do other sources say about the information in this document? Do they agree or disagree with what this document says?</a:t>
            </a:r>
          </a:p>
          <a:p>
            <a:r>
              <a:rPr lang="en-US" sz="2000" b="1" u="sng" dirty="0">
                <a:solidFill>
                  <a:schemeClr val="tx1"/>
                </a:solidFill>
              </a:rPr>
              <a:t>Close Reading</a:t>
            </a:r>
            <a:r>
              <a:rPr lang="en-US" sz="2000" b="1" dirty="0">
                <a:solidFill>
                  <a:schemeClr val="tx1"/>
                </a:solidFill>
              </a:rPr>
              <a:t>: What does the document say? Is it biased? What is the tone?</a:t>
            </a:r>
          </a:p>
        </p:txBody>
      </p:sp>
      <p:graphicFrame>
        <p:nvGraphicFramePr>
          <p:cNvPr id="8" name="Object 7"/>
          <p:cNvGraphicFramePr>
            <a:graphicFrameLocks noChangeAspect="1"/>
          </p:cNvGraphicFramePr>
          <p:nvPr>
            <p:extLst>
              <p:ext uri="{D42A27DB-BD31-4B8C-83A1-F6EECF244321}">
                <p14:modId xmlns:p14="http://schemas.microsoft.com/office/powerpoint/2010/main" val="2854660841"/>
              </p:ext>
            </p:extLst>
          </p:nvPr>
        </p:nvGraphicFramePr>
        <p:xfrm>
          <a:off x="2274401" y="4465368"/>
          <a:ext cx="3096252" cy="2392632"/>
        </p:xfrm>
        <a:graphic>
          <a:graphicData uri="http://schemas.openxmlformats.org/presentationml/2006/ole">
            <mc:AlternateContent xmlns:mc="http://schemas.openxmlformats.org/markup-compatibility/2006">
              <mc:Choice xmlns:v="urn:schemas-microsoft-com:vml" Requires="v">
                <p:oleObj spid="_x0000_s4122" name="Acrobat Document" r:id="rId5" imgW="6034986" imgH="4663440" progId="AcroExch.Document.11">
                  <p:embed/>
                </p:oleObj>
              </mc:Choice>
              <mc:Fallback>
                <p:oleObj name="Acrobat Document" r:id="rId5" imgW="6034986" imgH="4663440" progId="AcroExch.Document.11">
                  <p:embed/>
                  <p:pic>
                    <p:nvPicPr>
                      <p:cNvPr id="0" name=""/>
                      <p:cNvPicPr/>
                      <p:nvPr/>
                    </p:nvPicPr>
                    <p:blipFill>
                      <a:blip r:embed="rId6"/>
                      <a:stretch>
                        <a:fillRect/>
                      </a:stretch>
                    </p:blipFill>
                    <p:spPr>
                      <a:xfrm>
                        <a:off x="2274401" y="4465368"/>
                        <a:ext cx="3096252" cy="2392632"/>
                      </a:xfrm>
                      <a:prstGeom prst="rect">
                        <a:avLst/>
                      </a:prstGeom>
                    </p:spPr>
                  </p:pic>
                </p:oleObj>
              </mc:Fallback>
            </mc:AlternateContent>
          </a:graphicData>
        </a:graphic>
      </p:graphicFrame>
      <p:sp>
        <p:nvSpPr>
          <p:cNvPr id="3" name="Rectangle 2"/>
          <p:cNvSpPr/>
          <p:nvPr/>
        </p:nvSpPr>
        <p:spPr>
          <a:xfrm>
            <a:off x="57700" y="2645961"/>
            <a:ext cx="2486775" cy="18194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3.  Make comments on the chart about the document, what you learn about Lincoln, comment on statements left by peers, etc.</a:t>
            </a:r>
          </a:p>
        </p:txBody>
      </p:sp>
    </p:spTree>
    <p:extLst>
      <p:ext uri="{BB962C8B-B14F-4D97-AF65-F5344CB8AC3E}">
        <p14:creationId xmlns:p14="http://schemas.microsoft.com/office/powerpoint/2010/main" val="3646692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66620467"/>
              </p:ext>
            </p:extLst>
          </p:nvPr>
        </p:nvGraphicFramePr>
        <p:xfrm>
          <a:off x="2090057" y="-215132"/>
          <a:ext cx="5423565" cy="7018514"/>
        </p:xfrm>
        <a:graphic>
          <a:graphicData uri="http://schemas.openxmlformats.org/presentationml/2006/ole">
            <mc:AlternateContent xmlns:mc="http://schemas.openxmlformats.org/markup-compatibility/2006">
              <mc:Choice xmlns:v="urn:schemas-microsoft-com:vml" Requires="v">
                <p:oleObj spid="_x0000_s3161" name="Acrobat Document" r:id="rId4" imgW="4663359" imgH="6035040" progId="AcroExch.Document.11">
                  <p:embed/>
                </p:oleObj>
              </mc:Choice>
              <mc:Fallback>
                <p:oleObj name="Acrobat Document" r:id="rId4" imgW="4663359" imgH="6035040" progId="AcroExch.Document.11">
                  <p:embed/>
                  <p:pic>
                    <p:nvPicPr>
                      <p:cNvPr id="0" name=""/>
                      <p:cNvPicPr/>
                      <p:nvPr/>
                    </p:nvPicPr>
                    <p:blipFill>
                      <a:blip r:embed="rId5"/>
                      <a:stretch>
                        <a:fillRect/>
                      </a:stretch>
                    </p:blipFill>
                    <p:spPr>
                      <a:xfrm>
                        <a:off x="2090057" y="-215132"/>
                        <a:ext cx="5423565" cy="7018514"/>
                      </a:xfrm>
                      <a:prstGeom prst="rect">
                        <a:avLst/>
                      </a:prstGeom>
                    </p:spPr>
                  </p:pic>
                </p:oleObj>
              </mc:Fallback>
            </mc:AlternateContent>
          </a:graphicData>
        </a:graphic>
      </p:graphicFrame>
    </p:spTree>
    <p:extLst>
      <p:ext uri="{BB962C8B-B14F-4D97-AF65-F5344CB8AC3E}">
        <p14:creationId xmlns:p14="http://schemas.microsoft.com/office/powerpoint/2010/main" val="4229078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coln memorial.jpg">
            <a:hlinkClick r:id="rId3" tooltip="Man vs. Legend?"/>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064"/>
            <a:ext cx="9144000" cy="6046021"/>
          </a:xfrm>
          <a:prstGeom prst="rect">
            <a:avLst/>
          </a:prstGeom>
        </p:spPr>
      </p:pic>
      <p:sp>
        <p:nvSpPr>
          <p:cNvPr id="2" name="Rectangle 1"/>
          <p:cNvSpPr/>
          <p:nvPr/>
        </p:nvSpPr>
        <p:spPr>
          <a:xfrm>
            <a:off x="1654440" y="6276292"/>
            <a:ext cx="5483296" cy="830997"/>
          </a:xfrm>
          <a:prstGeom prst="rect">
            <a:avLst/>
          </a:prstGeom>
        </p:spPr>
        <p:txBody>
          <a:bodyPr wrap="none">
            <a:spAutoFit/>
          </a:bodyPr>
          <a:lstStyle/>
          <a:p>
            <a:r>
              <a:rPr lang="en-US" sz="2400" b="1" dirty="0">
                <a:hlinkClick r:id="rId5"/>
              </a:rPr>
              <a:t>http://video.pbs.org/video/2365250257</a:t>
            </a:r>
            <a:r>
              <a:rPr lang="en-US" sz="2400" b="1" dirty="0" smtClean="0">
                <a:hlinkClick r:id="rId5"/>
              </a:rPr>
              <a:t>/</a:t>
            </a:r>
            <a:endParaRPr lang="en-US" sz="2400" b="1" dirty="0" smtClean="0"/>
          </a:p>
          <a:p>
            <a:endParaRPr lang="en-US" sz="2400" b="1" dirty="0"/>
          </a:p>
        </p:txBody>
      </p:sp>
    </p:spTree>
    <p:extLst>
      <p:ext uri="{BB962C8B-B14F-4D97-AF65-F5344CB8AC3E}">
        <p14:creationId xmlns:p14="http://schemas.microsoft.com/office/powerpoint/2010/main" val="3447875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22" y="1143000"/>
            <a:ext cx="4082437" cy="5028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72212" y="76200"/>
            <a:ext cx="619958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Tracking Your Day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32141"/>
            <a:ext cx="4226783" cy="514485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849074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half" idx="1"/>
          </p:nvPr>
        </p:nvSpPr>
        <p:spPr>
          <a:xfrm>
            <a:off x="158739" y="1005464"/>
            <a:ext cx="4337061" cy="5852536"/>
          </a:xfrm>
        </p:spPr>
        <p:txBody>
          <a:bodyPr>
            <a:normAutofit fontScale="85000" lnSpcReduction="10000"/>
          </a:bodyPr>
          <a:lstStyle/>
          <a:p>
            <a:r>
              <a:rPr lang="en-US" dirty="0"/>
              <a:t>What documents did you choose to investigate more closely? </a:t>
            </a:r>
          </a:p>
          <a:p>
            <a:r>
              <a:rPr lang="en-US" dirty="0"/>
              <a:t>What did the </a:t>
            </a:r>
            <a:r>
              <a:rPr lang="en-US" dirty="0" smtClean="0"/>
              <a:t>documents </a:t>
            </a:r>
            <a:r>
              <a:rPr lang="en-US" dirty="0"/>
              <a:t>tell you about Abraham Lincoln? </a:t>
            </a:r>
          </a:p>
          <a:p>
            <a:r>
              <a:rPr lang="en-US" dirty="0" smtClean="0"/>
              <a:t>Was </a:t>
            </a:r>
            <a:r>
              <a:rPr lang="en-US" dirty="0"/>
              <a:t>the document biased? In what way?</a:t>
            </a:r>
          </a:p>
          <a:p>
            <a:r>
              <a:rPr lang="en-US" dirty="0"/>
              <a:t>Did the document tell you something new about Lincoln? Reinforce what you already knew? Contradict something you already knew? Explain.</a:t>
            </a:r>
          </a:p>
          <a:p>
            <a:r>
              <a:rPr lang="en-US" dirty="0"/>
              <a:t>Did anything you saw in this activity change your opinion of Abraham Lincoln? Why or why not? </a:t>
            </a:r>
          </a:p>
          <a:p>
            <a:pPr marL="0" indent="0">
              <a:buNone/>
            </a:pPr>
            <a:endParaRPr lang="en-US" dirty="0"/>
          </a:p>
        </p:txBody>
      </p:sp>
      <p:pic>
        <p:nvPicPr>
          <p:cNvPr id="5" name="Content Placeholder 4" descr="man-discuss-01.png"/>
          <p:cNvPicPr>
            <a:picLocks noGrp="1" noChangeAspect="1"/>
          </p:cNvPicPr>
          <p:nvPr>
            <p:ph sz="half" idx="2"/>
          </p:nvPr>
        </p:nvPicPr>
        <p:blipFill>
          <a:blip r:embed="rId3">
            <a:extLst>
              <a:ext uri="{28A0092B-C50C-407E-A947-70E740481C1C}">
                <a14:useLocalDpi xmlns:a14="http://schemas.microsoft.com/office/drawing/2010/main" val="0"/>
              </a:ext>
            </a:extLst>
          </a:blip>
          <a:srcRect t="-6034" b="-6034"/>
          <a:stretch>
            <a:fillRect/>
          </a:stretch>
        </p:blipFill>
        <p:spPr/>
      </p:pic>
    </p:spTree>
    <p:extLst>
      <p:ext uri="{BB962C8B-B14F-4D97-AF65-F5344CB8AC3E}">
        <p14:creationId xmlns:p14="http://schemas.microsoft.com/office/powerpoint/2010/main" val="4257065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r>
              <a:rPr lang="en-US" dirty="0" smtClean="0"/>
              <a:t>Share paragraphs at your table then choose one to share</a:t>
            </a:r>
            <a:r>
              <a:rPr lang="en-US" dirty="0"/>
              <a:t> </a:t>
            </a:r>
            <a:r>
              <a:rPr lang="en-US" dirty="0" smtClean="0"/>
              <a:t>with the group from your table.</a:t>
            </a:r>
            <a:endParaRPr lang="en-US" dirty="0"/>
          </a:p>
          <a:p>
            <a:r>
              <a:rPr lang="en-US" dirty="0" smtClean="0"/>
              <a:t>How </a:t>
            </a:r>
            <a:r>
              <a:rPr lang="en-US" dirty="0"/>
              <a:t>did viewing primary sources change your understanding of Lincoln? What do they provide that a textbook cannot?</a:t>
            </a:r>
          </a:p>
          <a:p>
            <a:r>
              <a:rPr lang="en-US" dirty="0"/>
              <a:t>So what? How did this investigation into Abraham </a:t>
            </a:r>
            <a:r>
              <a:rPr lang="en-US" dirty="0" smtClean="0"/>
              <a:t>Lincoln deepen </a:t>
            </a:r>
            <a:r>
              <a:rPr lang="en-US" dirty="0" smtClean="0"/>
              <a:t>y</a:t>
            </a:r>
            <a:r>
              <a:rPr lang="en-US" dirty="0" smtClean="0"/>
              <a:t>our </a:t>
            </a:r>
            <a:r>
              <a:rPr lang="en-US" dirty="0" smtClean="0"/>
              <a:t>understanding of how to look at sources of evidence?</a:t>
            </a:r>
            <a:endParaRPr lang="en-US" dirty="0"/>
          </a:p>
          <a:p>
            <a:pPr marL="0" indent="0">
              <a:buNone/>
            </a:pPr>
            <a:endParaRPr lang="en-US" dirty="0"/>
          </a:p>
        </p:txBody>
      </p:sp>
      <p:pic>
        <p:nvPicPr>
          <p:cNvPr id="4" name="Picture 3" descr="Composition_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249" y="1417638"/>
            <a:ext cx="3255249" cy="4432748"/>
          </a:xfrm>
          <a:prstGeom prst="rect">
            <a:avLst/>
          </a:prstGeom>
        </p:spPr>
      </p:pic>
      <p:sp>
        <p:nvSpPr>
          <p:cNvPr id="6" name="Rectangle 5"/>
          <p:cNvSpPr/>
          <p:nvPr/>
        </p:nvSpPr>
        <p:spPr>
          <a:xfrm>
            <a:off x="5833641" y="2619502"/>
            <a:ext cx="1918090" cy="1270062"/>
          </a:xfrm>
          <a:prstGeom prst="rect">
            <a:avLst/>
          </a:prstGeom>
          <a:ln/>
        </p:spPr>
        <p:style>
          <a:lnRef idx="2">
            <a:schemeClr val="accent5"/>
          </a:lnRef>
          <a:fillRef idx="1">
            <a:schemeClr val="lt1"/>
          </a:fillRef>
          <a:effectRef idx="0">
            <a:schemeClr val="accent5"/>
          </a:effectRef>
          <a:fontRef idx="minor">
            <a:schemeClr val="dk1"/>
          </a:fontRef>
        </p:style>
        <p:txBody>
          <a:bodyPr/>
          <a:lstStyle/>
          <a:p>
            <a:pPr algn="ctr"/>
            <a:r>
              <a:rPr lang="en-US" dirty="0" smtClean="0">
                <a:latin typeface="Chalkboard SE"/>
              </a:rPr>
              <a:t>Sourcing and Abraham Lincoln</a:t>
            </a:r>
            <a:endParaRPr lang="en-US" dirty="0">
              <a:latin typeface="Chalkboard SE"/>
            </a:endParaRPr>
          </a:p>
        </p:txBody>
      </p:sp>
      <p:sp>
        <p:nvSpPr>
          <p:cNvPr id="5" name="Title 1"/>
          <p:cNvSpPr>
            <a:spLocks noGrp="1"/>
          </p:cNvSpPr>
          <p:nvPr>
            <p:ph type="title"/>
          </p:nvPr>
        </p:nvSpPr>
        <p:spPr>
          <a:xfrm>
            <a:off x="457200" y="274638"/>
            <a:ext cx="8229600" cy="1143000"/>
          </a:xfrm>
        </p:spPr>
        <p:txBody>
          <a:bodyPr/>
          <a:lstStyle/>
          <a:p>
            <a:endParaRPr lang="en-US" b="1" dirty="0"/>
          </a:p>
        </p:txBody>
      </p:sp>
    </p:spTree>
    <p:extLst>
      <p:ext uri="{BB962C8B-B14F-4D97-AF65-F5344CB8AC3E}">
        <p14:creationId xmlns:p14="http://schemas.microsoft.com/office/powerpoint/2010/main" val="1226561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How can we check for understanding?</a:t>
            </a:r>
            <a:endParaRPr lang="en-US" b="1" dirty="0"/>
          </a:p>
        </p:txBody>
      </p:sp>
      <p:sp>
        <p:nvSpPr>
          <p:cNvPr id="6" name="Content Placeholder 5"/>
          <p:cNvSpPr>
            <a:spLocks noGrp="1"/>
          </p:cNvSpPr>
          <p:nvPr>
            <p:ph sz="half" idx="1"/>
          </p:nvPr>
        </p:nvSpPr>
        <p:spPr>
          <a:xfrm>
            <a:off x="457200" y="1283292"/>
            <a:ext cx="4463694" cy="4842872"/>
          </a:xfrm>
        </p:spPr>
        <p:txBody>
          <a:bodyPr>
            <a:normAutofit fontScale="85000" lnSpcReduction="20000"/>
          </a:bodyPr>
          <a:lstStyle/>
          <a:p>
            <a:r>
              <a:rPr lang="en-US" dirty="0" smtClean="0"/>
              <a:t>Observations</a:t>
            </a:r>
          </a:p>
          <a:p>
            <a:r>
              <a:rPr lang="en-US" dirty="0" smtClean="0"/>
              <a:t>Collection of student analysis of documents</a:t>
            </a:r>
          </a:p>
          <a:p>
            <a:r>
              <a:rPr lang="en-US" dirty="0" smtClean="0"/>
              <a:t>Teacher questioning of students during independent, small group, or whole group discussion during document evaluation</a:t>
            </a:r>
          </a:p>
          <a:p>
            <a:r>
              <a:rPr lang="en-US" dirty="0" smtClean="0"/>
              <a:t>Student overall evaluation of documents that meets criteria</a:t>
            </a:r>
          </a:p>
          <a:p>
            <a:r>
              <a:rPr lang="en-US" dirty="0" smtClean="0"/>
              <a:t>Student responses that include details about what the author included, did not include, student connections with other background info</a:t>
            </a:r>
            <a:endParaRPr lang="en-US" dirty="0"/>
          </a:p>
        </p:txBody>
      </p:sp>
      <p:pic>
        <p:nvPicPr>
          <p:cNvPr id="8" name="Content Placeholder 7" descr="Checlistdude.jpg"/>
          <p:cNvPicPr>
            <a:picLocks noGrp="1" noChangeAspect="1"/>
          </p:cNvPicPr>
          <p:nvPr>
            <p:ph sz="half" idx="2"/>
          </p:nvPr>
        </p:nvPicPr>
        <p:blipFill>
          <a:blip r:embed="rId3">
            <a:extLst>
              <a:ext uri="{28A0092B-C50C-407E-A947-70E740481C1C}">
                <a14:useLocalDpi xmlns:a14="http://schemas.microsoft.com/office/drawing/2010/main" val="0"/>
              </a:ext>
            </a:extLst>
          </a:blip>
          <a:srcRect l="-8705" r="-8705"/>
          <a:stretch>
            <a:fillRect/>
          </a:stretch>
        </p:blipFill>
        <p:spPr>
          <a:xfrm>
            <a:off x="4920894" y="1733104"/>
            <a:ext cx="3765905" cy="4220361"/>
          </a:xfrm>
        </p:spPr>
      </p:pic>
    </p:spTree>
    <p:extLst>
      <p:ext uri="{BB962C8B-B14F-4D97-AF65-F5344CB8AC3E}">
        <p14:creationId xmlns:p14="http://schemas.microsoft.com/office/powerpoint/2010/main" val="1347771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58965"/>
            <a:ext cx="8229600" cy="3367197"/>
          </a:xfrm>
        </p:spPr>
        <p:txBody>
          <a:bodyPr>
            <a:normAutofit/>
          </a:bodyPr>
          <a:lstStyle/>
          <a:p>
            <a:pPr marL="0" indent="0">
              <a:buNone/>
            </a:pPr>
            <a:r>
              <a:rPr lang="en-US" sz="4300" b="1" dirty="0" smtClean="0"/>
              <a:t>                      1:45 – 2:00</a:t>
            </a:r>
            <a:r>
              <a:rPr lang="en-US" dirty="0" smtClean="0"/>
              <a:t> </a:t>
            </a:r>
          </a:p>
          <a:p>
            <a:pPr marL="0" indent="0" algn="ctr">
              <a:buNone/>
            </a:pPr>
            <a:endParaRPr lang="en-US" dirty="0" smtClean="0"/>
          </a:p>
          <a:p>
            <a:pPr marL="0" indent="0" algn="ctr">
              <a:buNone/>
            </a:pPr>
            <a:r>
              <a:rPr lang="en-US" sz="4000" b="1" dirty="0" smtClean="0"/>
              <a:t>Return to whole group and </a:t>
            </a:r>
          </a:p>
          <a:p>
            <a:pPr marL="0" indent="0" algn="ctr">
              <a:buNone/>
            </a:pPr>
            <a:r>
              <a:rPr lang="en-US" sz="4000" b="1" dirty="0" smtClean="0"/>
              <a:t>sit with your district team.</a:t>
            </a:r>
          </a:p>
          <a:p>
            <a:endParaRPr lang="en-US" dirty="0"/>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905" y="162088"/>
            <a:ext cx="3706692" cy="243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175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9" y="274638"/>
            <a:ext cx="8891751" cy="1830058"/>
          </a:xfrm>
          <a:solidFill>
            <a:schemeClr val="tx2">
              <a:lumMod val="20000"/>
              <a:lumOff val="80000"/>
            </a:schemeClr>
          </a:solidFill>
          <a:ln w="19050">
            <a:solidFill>
              <a:schemeClr val="tx1"/>
            </a:solidFill>
          </a:ln>
        </p:spPr>
        <p:txBody>
          <a:bodyPr>
            <a:normAutofit/>
          </a:bodyPr>
          <a:lstStyle/>
          <a:p>
            <a:r>
              <a:rPr lang="en-US" b="1" dirty="0" smtClean="0"/>
              <a:t>One issue </a:t>
            </a:r>
            <a:r>
              <a:rPr lang="en-US" b="1" dirty="0"/>
              <a:t>that </a:t>
            </a:r>
            <a:r>
              <a:rPr lang="en-US" b="1" dirty="0" smtClean="0"/>
              <a:t>is currently critical </a:t>
            </a:r>
            <a:r>
              <a:rPr lang="en-US" b="1" dirty="0"/>
              <a:t>to the success of </a:t>
            </a:r>
            <a:r>
              <a:rPr lang="en-US" b="1" dirty="0" smtClean="0"/>
              <a:t>schools/districts…</a:t>
            </a:r>
            <a:endParaRPr lang="en-US" dirty="0"/>
          </a:p>
        </p:txBody>
      </p:sp>
      <p:sp>
        <p:nvSpPr>
          <p:cNvPr id="3" name="Content Placeholder 2"/>
          <p:cNvSpPr>
            <a:spLocks noGrp="1"/>
          </p:cNvSpPr>
          <p:nvPr>
            <p:ph idx="1"/>
          </p:nvPr>
        </p:nvSpPr>
        <p:spPr>
          <a:xfrm>
            <a:off x="457200" y="2443655"/>
            <a:ext cx="8229600" cy="4187004"/>
          </a:xfrm>
        </p:spPr>
        <p:txBody>
          <a:bodyPr>
            <a:normAutofit/>
          </a:bodyPr>
          <a:lstStyle/>
          <a:p>
            <a:pPr marL="0" indent="0" algn="ctr">
              <a:buNone/>
            </a:pPr>
            <a:r>
              <a:rPr lang="en-US" sz="4400" dirty="0"/>
              <a:t>Ability of schools/districts to build a </a:t>
            </a:r>
            <a:r>
              <a:rPr lang="en-US" sz="4400" b="1" dirty="0"/>
              <a:t>systemic professional learning plan</a:t>
            </a:r>
            <a:r>
              <a:rPr lang="en-US" sz="4400" dirty="0"/>
              <a:t> for the building and implementation of curricula based on new social studies standards.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90039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539821"/>
            <a:ext cx="8229600" cy="1143000"/>
          </a:xfrm>
        </p:spPr>
        <p:txBody>
          <a:bodyPr>
            <a:normAutofit fontScale="90000"/>
          </a:bodyPr>
          <a:lstStyle/>
          <a:p>
            <a:r>
              <a:rPr lang="en-US" b="1" dirty="0"/>
              <a:t>Why do we need to revisit the way we design curriculum planning? </a:t>
            </a:r>
            <a:br>
              <a:rPr lang="en-US" b="1" dirty="0"/>
            </a:br>
            <a:r>
              <a:rPr lang="en-US" dirty="0"/>
              <a:t/>
            </a:r>
            <a:br>
              <a:rPr lang="en-US" dirty="0"/>
            </a:b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3157538"/>
            <a:ext cx="80835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1817" y="4141898"/>
            <a:ext cx="3560366" cy="236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731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609600"/>
            <a:ext cx="7772400" cy="1470025"/>
          </a:xfrm>
        </p:spPr>
        <p:txBody>
          <a:bodyPr/>
          <a:lstStyle/>
          <a:p>
            <a:pPr eaLnBrk="1" hangingPunct="1"/>
            <a:r>
              <a:rPr lang="en-US" altLang="en-US" sz="5400" smtClean="0">
                <a:solidFill>
                  <a:schemeClr val="tx2"/>
                </a:solidFill>
                <a:ea typeface="ＭＳ Ｐゴシック" pitchFamily="34" charset="-128"/>
              </a:rPr>
              <a:t>How to Use KY</a:t>
            </a:r>
            <a:r>
              <a:rPr lang="ja-JP" altLang="en-US" sz="5400" smtClean="0">
                <a:solidFill>
                  <a:schemeClr val="tx2"/>
                </a:solidFill>
                <a:ea typeface="ＭＳ Ｐゴシック" pitchFamily="34" charset="-128"/>
              </a:rPr>
              <a:t>’</a:t>
            </a:r>
            <a:r>
              <a:rPr lang="en-US" altLang="ja-JP" sz="5400" smtClean="0">
                <a:solidFill>
                  <a:schemeClr val="tx2"/>
                </a:solidFill>
                <a:ea typeface="ＭＳ Ｐゴシック" pitchFamily="34" charset="-128"/>
              </a:rPr>
              <a:t>s Model Curriculum Framework</a:t>
            </a:r>
            <a:endParaRPr lang="en-US" altLang="en-US" sz="5400" smtClean="0">
              <a:solidFill>
                <a:schemeClr val="tx2"/>
              </a:solidFill>
              <a:ea typeface="ＭＳ Ｐゴシック" pitchFamily="34" charset="-128"/>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534" y="2284577"/>
            <a:ext cx="4063564" cy="325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7655" y="5725253"/>
            <a:ext cx="8781393" cy="830997"/>
          </a:xfrm>
          <a:prstGeom prst="rect">
            <a:avLst/>
          </a:prstGeom>
        </p:spPr>
        <p:txBody>
          <a:bodyPr wrap="square">
            <a:spAutoFit/>
          </a:bodyPr>
          <a:lstStyle/>
          <a:p>
            <a:pPr algn="ctr"/>
            <a:r>
              <a:rPr lang="en-US" sz="2400" b="1" dirty="0"/>
              <a:t>The Model Curriculum Framework includes multiple resources that can support quality curriculum development decisions. </a:t>
            </a:r>
          </a:p>
        </p:txBody>
      </p:sp>
    </p:spTree>
    <p:extLst>
      <p:ext uri="{BB962C8B-B14F-4D97-AF65-F5344CB8AC3E}">
        <p14:creationId xmlns:p14="http://schemas.microsoft.com/office/powerpoint/2010/main" val="453365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b="1" dirty="0" smtClean="0">
                <a:ea typeface="ＭＳ Ｐゴシック" pitchFamily="34" charset="-128"/>
              </a:rPr>
              <a:t>What is the KY Model Curriculum Framework?</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3195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62000" y="1066800"/>
          <a:ext cx="7620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457200" y="1447800"/>
          <a:ext cx="8229600"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381000" y="381000"/>
            <a:ext cx="4953000" cy="646113"/>
          </a:xfrm>
          <a:prstGeom prst="rect">
            <a:avLst/>
          </a:prstGeom>
          <a:noFill/>
        </p:spPr>
        <p:txBody>
          <a:bodyPr>
            <a:spAutoFit/>
          </a:bodyPr>
          <a:lstStyle/>
          <a:p>
            <a:pPr algn="ctr">
              <a:defRPr/>
            </a:pPr>
            <a:r>
              <a:rPr lang="en-US" sz="3600" dirty="0">
                <a:latin typeface="+mn-lt"/>
                <a:ea typeface="+mn-ea"/>
              </a:rPr>
              <a:t>Stages of the Work</a:t>
            </a:r>
          </a:p>
        </p:txBody>
      </p:sp>
    </p:spTree>
    <p:extLst>
      <p:ext uri="{BB962C8B-B14F-4D97-AF65-F5344CB8AC3E}">
        <p14:creationId xmlns:p14="http://schemas.microsoft.com/office/powerpoint/2010/main" val="897709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1338263"/>
            <a:ext cx="620553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90600" y="685800"/>
            <a:ext cx="3352800" cy="646113"/>
          </a:xfrm>
          <a:prstGeom prst="rect">
            <a:avLst/>
          </a:prstGeom>
          <a:noFill/>
        </p:spPr>
        <p:txBody>
          <a:bodyPr>
            <a:spAutoFit/>
          </a:bodyPr>
          <a:lstStyle/>
          <a:p>
            <a:pPr>
              <a:defRPr/>
            </a:pPr>
            <a:r>
              <a:rPr lang="en-US" sz="3600" b="1" dirty="0">
                <a:latin typeface="+mj-lt"/>
                <a:ea typeface="+mn-ea"/>
              </a:rPr>
              <a:t>REMEMBER:</a:t>
            </a:r>
          </a:p>
        </p:txBody>
      </p:sp>
    </p:spTree>
    <p:extLst>
      <p:ext uri="{BB962C8B-B14F-4D97-AF65-F5344CB8AC3E}">
        <p14:creationId xmlns:p14="http://schemas.microsoft.com/office/powerpoint/2010/main" val="407748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title="SmartArt sample"/>
          <p:cNvGraphicFramePr>
            <a:graphicFrameLocks noGrp="1"/>
          </p:cNvGraphicFramePr>
          <p:nvPr>
            <p:ph sz="half" idx="2"/>
            <p:extLst>
              <p:ext uri="{D42A27DB-BD31-4B8C-83A1-F6EECF244321}">
                <p14:modId xmlns:p14="http://schemas.microsoft.com/office/powerpoint/2010/main" val="1323038645"/>
              </p:ext>
            </p:extLst>
          </p:nvPr>
        </p:nvGraphicFramePr>
        <p:xfrm>
          <a:off x="796803" y="1906315"/>
          <a:ext cx="7889997" cy="466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96803" y="344658"/>
            <a:ext cx="7498080" cy="1143000"/>
          </a:xfrm>
        </p:spPr>
        <p:txBody>
          <a:bodyPr>
            <a:normAutofit/>
          </a:bodyPr>
          <a:lstStyle/>
          <a:p>
            <a:pPr algn="ctr"/>
            <a:r>
              <a:rPr lang="en-US" sz="5400" b="1" dirty="0" smtClean="0"/>
              <a:t>QFT Share-A-Thon</a:t>
            </a:r>
            <a:endParaRPr lang="en-US" sz="5400" b="1" dirty="0"/>
          </a:p>
        </p:txBody>
      </p:sp>
      <p:sp>
        <p:nvSpPr>
          <p:cNvPr id="4" name="Slide Number Placeholder 3"/>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12246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945"/>
            <a:ext cx="8229600" cy="1143000"/>
          </a:xfrm>
        </p:spPr>
        <p:txBody>
          <a:bodyPr/>
          <a:lstStyle/>
          <a:p>
            <a:pPr eaLnBrk="1" hangingPunct="1"/>
            <a:r>
              <a:rPr lang="en-US" altLang="en-US" b="1" dirty="0" smtClean="0">
                <a:ea typeface="ＭＳ Ｐゴシック" pitchFamily="34" charset="-128"/>
              </a:rPr>
              <a:t>Forces Converging</a:t>
            </a:r>
          </a:p>
        </p:txBody>
      </p:sp>
      <p:pic>
        <p:nvPicPr>
          <p:cNvPr id="6147"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066800"/>
            <a:ext cx="495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6"/>
          <p:cNvSpPr txBox="1">
            <a:spLocks noChangeArrowheads="1"/>
          </p:cNvSpPr>
          <p:nvPr/>
        </p:nvSpPr>
        <p:spPr bwMode="auto">
          <a:xfrm>
            <a:off x="533400" y="1600200"/>
            <a:ext cx="3733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 typeface="Wingdings" pitchFamily="2" charset="2"/>
              <a:buChar char="ü"/>
            </a:pPr>
            <a:r>
              <a:rPr lang="en-US" altLang="en-US" sz="1800">
                <a:latin typeface="Arial" charset="0"/>
              </a:rPr>
              <a:t>Changing nature of the challenges and demands of today</a:t>
            </a:r>
            <a:r>
              <a:rPr lang="ja-JP" altLang="en-US" sz="1800">
                <a:latin typeface="Arial" charset="0"/>
              </a:rPr>
              <a:t>’</a:t>
            </a:r>
            <a:r>
              <a:rPr lang="en-US" altLang="ja-JP" sz="1800">
                <a:latin typeface="Arial" charset="0"/>
              </a:rPr>
              <a:t>s learner and tomorrow</a:t>
            </a:r>
            <a:r>
              <a:rPr lang="ja-JP" altLang="en-US" sz="1800">
                <a:latin typeface="Arial" charset="0"/>
              </a:rPr>
              <a:t>’</a:t>
            </a:r>
            <a:r>
              <a:rPr lang="en-US" altLang="ja-JP" sz="1800">
                <a:latin typeface="Arial" charset="0"/>
              </a:rPr>
              <a:t>s worker</a:t>
            </a:r>
          </a:p>
          <a:p>
            <a:pPr eaLnBrk="1" hangingPunct="1">
              <a:spcBef>
                <a:spcPct val="0"/>
              </a:spcBef>
              <a:buFontTx/>
              <a:buNone/>
            </a:pPr>
            <a:endParaRPr lang="en-US" altLang="en-US" sz="1800">
              <a:latin typeface="Arial" charset="0"/>
            </a:endParaRPr>
          </a:p>
          <a:p>
            <a:pPr eaLnBrk="1" hangingPunct="1">
              <a:spcBef>
                <a:spcPct val="0"/>
              </a:spcBef>
              <a:buFont typeface="Wingdings" pitchFamily="2" charset="2"/>
              <a:buChar char="ü"/>
            </a:pPr>
            <a:r>
              <a:rPr lang="en-US" altLang="en-US" sz="1800">
                <a:latin typeface="Arial" charset="0"/>
              </a:rPr>
              <a:t>Reflecting an understanding and acknowledgement of the changing expectations of the learner </a:t>
            </a:r>
          </a:p>
          <a:p>
            <a:pPr eaLnBrk="1" hangingPunct="1">
              <a:spcBef>
                <a:spcPct val="0"/>
              </a:spcBef>
              <a:buFontTx/>
              <a:buNone/>
            </a:pPr>
            <a:endParaRPr lang="en-US" altLang="en-US" sz="1800">
              <a:latin typeface="Arial" charset="0"/>
            </a:endParaRPr>
          </a:p>
          <a:p>
            <a:pPr eaLnBrk="1" hangingPunct="1">
              <a:spcBef>
                <a:spcPct val="0"/>
              </a:spcBef>
              <a:buFont typeface="Wingdings" pitchFamily="2" charset="2"/>
              <a:buChar char="ü"/>
            </a:pPr>
            <a:r>
              <a:rPr lang="en-US" altLang="en-US" sz="1800">
                <a:latin typeface="Arial" charset="0"/>
              </a:rPr>
              <a:t>Advancing speed of information and communication technologies</a:t>
            </a:r>
          </a:p>
          <a:p>
            <a:pPr eaLnBrk="1" hangingPunct="1">
              <a:spcBef>
                <a:spcPct val="0"/>
              </a:spcBef>
              <a:buFontTx/>
              <a:buNone/>
            </a:pPr>
            <a:endParaRPr lang="en-US" altLang="en-US" sz="1800">
              <a:latin typeface="Arial" charset="0"/>
            </a:endParaRPr>
          </a:p>
          <a:p>
            <a:pPr eaLnBrk="1" hangingPunct="1">
              <a:spcBef>
                <a:spcPct val="0"/>
              </a:spcBef>
              <a:buFont typeface="Wingdings" pitchFamily="2" charset="2"/>
              <a:buChar char="ü"/>
            </a:pPr>
            <a:r>
              <a:rPr lang="en-US" altLang="en-US" sz="1800">
                <a:latin typeface="Arial" charset="0"/>
              </a:rPr>
              <a:t>Reshaping teaching and learning in response to research in the science of learning</a:t>
            </a:r>
          </a:p>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747233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2000" b="1" smtClean="0">
                <a:ea typeface="ＭＳ Ｐゴシック" pitchFamily="34" charset="-128"/>
              </a:rPr>
              <a:t>Overview of this resource:</a:t>
            </a:r>
            <a:r>
              <a:rPr lang="en-US" altLang="en-US" sz="2000" smtClean="0">
                <a:ea typeface="ＭＳ Ｐゴシック" pitchFamily="34" charset="-128"/>
              </a:rPr>
              <a:t/>
            </a:r>
            <a:br>
              <a:rPr lang="en-US" altLang="en-US" sz="2000" smtClean="0">
                <a:ea typeface="ＭＳ Ｐゴシック" pitchFamily="34" charset="-128"/>
              </a:rPr>
            </a:br>
            <a:r>
              <a:rPr lang="en-US" altLang="en-US" sz="2000" b="1" smtClean="0">
                <a:ea typeface="ＭＳ Ｐゴシック" pitchFamily="34" charset="-128"/>
              </a:rPr>
              <a:t>Kentucky's Vision for next-generation learners:  Students serving actively, productively, and ethically as citizens contributing to the local and global community. </a:t>
            </a:r>
            <a:endParaRPr lang="en-US" altLang="en-US" sz="2000" smtClean="0">
              <a:ea typeface="ＭＳ Ｐゴシック" pitchFamily="34" charset="-128"/>
            </a:endParaRPr>
          </a:p>
        </p:txBody>
      </p:sp>
      <p:graphicFrame>
        <p:nvGraphicFramePr>
          <p:cNvPr id="4" name="Content Placeholder 3"/>
          <p:cNvGraphicFramePr>
            <a:graphicFrameLocks noGrp="1"/>
          </p:cNvGraphicFramePr>
          <p:nvPr>
            <p:ph idx="1"/>
          </p:nvPr>
        </p:nvGraphicFramePr>
        <p:xfrm>
          <a:off x="1371600" y="1524000"/>
          <a:ext cx="67056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ie 10"/>
          <p:cNvSpPr/>
          <p:nvPr/>
        </p:nvSpPr>
        <p:spPr>
          <a:xfrm>
            <a:off x="1066800" y="3581400"/>
            <a:ext cx="2266950" cy="2266950"/>
          </a:xfrm>
          <a:prstGeom prst="pie">
            <a:avLst>
              <a:gd name="adj1" fmla="val 5400000"/>
              <a:gd name="adj2" fmla="val 162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Pie 11"/>
          <p:cNvSpPr/>
          <p:nvPr/>
        </p:nvSpPr>
        <p:spPr>
          <a:xfrm>
            <a:off x="1447800" y="4267200"/>
            <a:ext cx="1473200" cy="1473200"/>
          </a:xfrm>
          <a:prstGeom prst="pie">
            <a:avLst>
              <a:gd name="adj1" fmla="val 5400000"/>
              <a:gd name="adj2" fmla="val 16200000"/>
            </a:avLst>
          </a:pr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sp>
      <p:sp>
        <p:nvSpPr>
          <p:cNvPr id="13" name="Pie 12"/>
          <p:cNvSpPr/>
          <p:nvPr/>
        </p:nvSpPr>
        <p:spPr>
          <a:xfrm>
            <a:off x="1828800" y="4953000"/>
            <a:ext cx="679450" cy="679450"/>
          </a:xfrm>
          <a:prstGeom prst="pie">
            <a:avLst>
              <a:gd name="adj1" fmla="val 5400000"/>
              <a:gd name="adj2" fmla="val 16200000"/>
            </a:avLst>
          </a:pr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grpSp>
        <p:nvGrpSpPr>
          <p:cNvPr id="7175" name="Group 13"/>
          <p:cNvGrpSpPr>
            <a:grpSpLocks/>
          </p:cNvGrpSpPr>
          <p:nvPr/>
        </p:nvGrpSpPr>
        <p:grpSpPr bwMode="auto">
          <a:xfrm>
            <a:off x="2209800" y="3581400"/>
            <a:ext cx="4352925" cy="2286000"/>
            <a:chOff x="1133474" y="0"/>
            <a:chExt cx="4352925" cy="2266949"/>
          </a:xfrm>
        </p:grpSpPr>
        <p:sp>
          <p:nvSpPr>
            <p:cNvPr id="15" name="Rectangle 14"/>
            <p:cNvSpPr>
              <a:spLocks noChangeArrowheads="1"/>
            </p:cNvSpPr>
            <p:nvPr/>
          </p:nvSpPr>
          <p:spPr bwMode="auto">
            <a:xfrm>
              <a:off x="1133474" y="0"/>
              <a:ext cx="4352925" cy="2266949"/>
            </a:xfrm>
            <a:prstGeom prst="rect">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a:lstStyle/>
            <a:p>
              <a:pPr>
                <a:defRPr/>
              </a:pPr>
              <a:endParaRPr lang="en-US">
                <a:ea typeface="ＭＳ Ｐゴシック" charset="0"/>
              </a:endParaRPr>
            </a:p>
          </p:txBody>
        </p:sp>
        <p:sp>
          <p:nvSpPr>
            <p:cNvPr id="16" name="Rectangle 15"/>
            <p:cNvSpPr/>
            <p:nvPr/>
          </p:nvSpPr>
          <p:spPr>
            <a:xfrm>
              <a:off x="1133474" y="0"/>
              <a:ext cx="4352925" cy="6800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a:lnSpc>
                  <a:spcPct val="90000"/>
                </a:lnSpc>
                <a:spcAft>
                  <a:spcPct val="35000"/>
                </a:spcAft>
                <a:defRPr/>
              </a:pPr>
              <a:r>
                <a:rPr lang="en-US" sz="1100" dirty="0"/>
                <a:t>Four Powerful Forces  Converging</a:t>
              </a:r>
            </a:p>
            <a:p>
              <a:pPr algn="ctr" defTabSz="488950">
                <a:lnSpc>
                  <a:spcPct val="90000"/>
                </a:lnSpc>
                <a:spcAft>
                  <a:spcPct val="35000"/>
                </a:spcAft>
                <a:defRPr/>
              </a:pPr>
              <a:r>
                <a:rPr lang="en-US" sz="1100" dirty="0"/>
                <a:t>21st Century Student Outcomes and Support Systems</a:t>
              </a:r>
            </a:p>
            <a:p>
              <a:pPr algn="ctr" defTabSz="488950">
                <a:lnSpc>
                  <a:spcPct val="90000"/>
                </a:lnSpc>
                <a:spcAft>
                  <a:spcPct val="35000"/>
                </a:spcAft>
                <a:defRPr/>
              </a:pPr>
              <a:r>
                <a:rPr lang="en-US" sz="1100" dirty="0"/>
                <a:t>Generating a 21st Century Curriculum Vision</a:t>
              </a:r>
            </a:p>
          </p:txBody>
        </p:sp>
      </p:grpSp>
      <p:grpSp>
        <p:nvGrpSpPr>
          <p:cNvPr id="7176" name="Group 16"/>
          <p:cNvGrpSpPr>
            <a:grpSpLocks/>
          </p:cNvGrpSpPr>
          <p:nvPr/>
        </p:nvGrpSpPr>
        <p:grpSpPr bwMode="auto">
          <a:xfrm>
            <a:off x="2133600" y="4267200"/>
            <a:ext cx="4429125" cy="1473200"/>
            <a:chOff x="1057274" y="680086"/>
            <a:chExt cx="4429125" cy="1473516"/>
          </a:xfrm>
        </p:grpSpPr>
        <p:sp>
          <p:nvSpPr>
            <p:cNvPr id="18" name="Rectangle 17"/>
            <p:cNvSpPr>
              <a:spLocks noChangeArrowheads="1"/>
            </p:cNvSpPr>
            <p:nvPr/>
          </p:nvSpPr>
          <p:spPr bwMode="auto">
            <a:xfrm>
              <a:off x="1133474" y="680086"/>
              <a:ext cx="4352925" cy="1473516"/>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lstStyle/>
            <a:p>
              <a:pPr>
                <a:defRPr/>
              </a:pPr>
              <a:endParaRPr lang="en-US">
                <a:ea typeface="ＭＳ Ｐゴシック" charset="0"/>
              </a:endParaRPr>
            </a:p>
          </p:txBody>
        </p:sp>
        <p:sp>
          <p:nvSpPr>
            <p:cNvPr id="19" name="Rectangle 18"/>
            <p:cNvSpPr/>
            <p:nvPr/>
          </p:nvSpPr>
          <p:spPr>
            <a:xfrm>
              <a:off x="1057274" y="680086"/>
              <a:ext cx="4352925" cy="6795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nchor="ctr"/>
            <a:lstStyle/>
            <a:p>
              <a:pPr algn="ctr" defTabSz="622300">
                <a:lnSpc>
                  <a:spcPct val="90000"/>
                </a:lnSpc>
                <a:spcAft>
                  <a:spcPct val="35000"/>
                </a:spcAft>
                <a:defRPr/>
              </a:pPr>
              <a:endParaRPr lang="en-US" sz="1400" dirty="0"/>
            </a:p>
            <a:p>
              <a:pPr algn="ctr" defTabSz="622300">
                <a:lnSpc>
                  <a:spcPct val="90000"/>
                </a:lnSpc>
                <a:spcAft>
                  <a:spcPct val="35000"/>
                </a:spcAft>
                <a:defRPr/>
              </a:pPr>
              <a:r>
                <a:rPr lang="en-US" sz="1100" dirty="0"/>
                <a:t>Planning and Building a 21st Century Curriculum</a:t>
              </a:r>
            </a:p>
            <a:p>
              <a:pPr algn="ctr" defTabSz="622300">
                <a:lnSpc>
                  <a:spcPct val="90000"/>
                </a:lnSpc>
                <a:spcAft>
                  <a:spcPct val="35000"/>
                </a:spcAft>
                <a:defRPr/>
              </a:pPr>
              <a:r>
                <a:rPr lang="en-US" sz="1100" dirty="0"/>
                <a:t>Action Steps for Design and Review of Curriculum</a:t>
              </a:r>
            </a:p>
            <a:p>
              <a:pPr algn="ctr" defTabSz="622300">
                <a:lnSpc>
                  <a:spcPct val="90000"/>
                </a:lnSpc>
                <a:spcAft>
                  <a:spcPct val="35000"/>
                </a:spcAft>
                <a:defRPr/>
              </a:pPr>
              <a:endParaRPr lang="en-US" sz="1400" dirty="0"/>
            </a:p>
          </p:txBody>
        </p:sp>
      </p:grpSp>
      <p:grpSp>
        <p:nvGrpSpPr>
          <p:cNvPr id="7177" name="Group 19"/>
          <p:cNvGrpSpPr>
            <a:grpSpLocks/>
          </p:cNvGrpSpPr>
          <p:nvPr/>
        </p:nvGrpSpPr>
        <p:grpSpPr bwMode="auto">
          <a:xfrm>
            <a:off x="2209800" y="4953000"/>
            <a:ext cx="4352925" cy="685800"/>
            <a:chOff x="1133474" y="1344453"/>
            <a:chExt cx="4352925" cy="711517"/>
          </a:xfrm>
        </p:grpSpPr>
        <p:sp>
          <p:nvSpPr>
            <p:cNvPr id="21" name="Rectangle 20"/>
            <p:cNvSpPr>
              <a:spLocks noChangeArrowheads="1"/>
            </p:cNvSpPr>
            <p:nvPr/>
          </p:nvSpPr>
          <p:spPr bwMode="auto">
            <a:xfrm>
              <a:off x="1133474" y="1344453"/>
              <a:ext cx="4352925" cy="711517"/>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lstStyle/>
            <a:p>
              <a:pPr>
                <a:defRPr/>
              </a:pPr>
              <a:endParaRPr lang="en-US">
                <a:ea typeface="ＭＳ Ｐゴシック" charset="0"/>
              </a:endParaRPr>
            </a:p>
          </p:txBody>
        </p:sp>
        <p:sp>
          <p:nvSpPr>
            <p:cNvPr id="22" name="Rectangle 21"/>
            <p:cNvSpPr/>
            <p:nvPr/>
          </p:nvSpPr>
          <p:spPr>
            <a:xfrm>
              <a:off x="1133474" y="1344453"/>
              <a:ext cx="4352925" cy="7115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a:lnSpc>
                  <a:spcPct val="90000"/>
                </a:lnSpc>
                <a:spcAft>
                  <a:spcPct val="35000"/>
                </a:spcAft>
                <a:defRPr/>
              </a:pPr>
              <a:r>
                <a:rPr lang="en-US" sz="1100"/>
                <a:t>Effective Teaching and Opportunities for Learning</a:t>
              </a:r>
            </a:p>
            <a:p>
              <a:pPr algn="ctr" defTabSz="488950">
                <a:lnSpc>
                  <a:spcPct val="90000"/>
                </a:lnSpc>
                <a:spcAft>
                  <a:spcPct val="35000"/>
                </a:spcAft>
                <a:defRPr/>
              </a:pPr>
              <a:r>
                <a:rPr lang="en-US" sz="1100"/>
                <a:t>Core Subjects and 21st Century Themes</a:t>
              </a:r>
            </a:p>
            <a:p>
              <a:pPr algn="ctr" defTabSz="488950">
                <a:lnSpc>
                  <a:spcPct val="90000"/>
                </a:lnSpc>
                <a:spcAft>
                  <a:spcPct val="35000"/>
                </a:spcAft>
                <a:defRPr/>
              </a:pPr>
              <a:r>
                <a:rPr lang="en-US" sz="1100"/>
                <a:t> Assessment, Professional Learning</a:t>
              </a:r>
            </a:p>
          </p:txBody>
        </p:sp>
      </p:grpSp>
      <p:grpSp>
        <p:nvGrpSpPr>
          <p:cNvPr id="7178" name="Group 22"/>
          <p:cNvGrpSpPr>
            <a:grpSpLocks/>
          </p:cNvGrpSpPr>
          <p:nvPr/>
        </p:nvGrpSpPr>
        <p:grpSpPr bwMode="auto">
          <a:xfrm>
            <a:off x="1524000" y="6096000"/>
            <a:ext cx="5734050" cy="600075"/>
            <a:chOff x="0" y="0"/>
            <a:chExt cx="5734050" cy="599625"/>
          </a:xfrm>
        </p:grpSpPr>
        <p:sp>
          <p:nvSpPr>
            <p:cNvPr id="24" name="Rounded Rectangle 23"/>
            <p:cNvSpPr/>
            <p:nvPr/>
          </p:nvSpPr>
          <p:spPr>
            <a:xfrm>
              <a:off x="0" y="0"/>
              <a:ext cx="5734050" cy="599625"/>
            </a:xfrm>
            <a:prstGeom prst="roundRect">
              <a:avLst/>
            </a:pr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sp>
        <p:sp>
          <p:nvSpPr>
            <p:cNvPr id="25" name="Rounded Rectangle 4"/>
            <p:cNvSpPr/>
            <p:nvPr/>
          </p:nvSpPr>
          <p:spPr>
            <a:xfrm>
              <a:off x="28575" y="28554"/>
              <a:ext cx="5676900" cy="542518"/>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a:lnSpc>
                  <a:spcPct val="90000"/>
                </a:lnSpc>
                <a:spcAft>
                  <a:spcPct val="35000"/>
                </a:spcAft>
                <a:defRPr/>
              </a:pPr>
              <a:r>
                <a:rPr lang="en-US" sz="2500"/>
                <a:t>      LOCAL CURRICULUM</a:t>
              </a:r>
            </a:p>
          </p:txBody>
        </p:sp>
      </p:grpSp>
      <p:sp>
        <p:nvSpPr>
          <p:cNvPr id="7179" name="AutoShape 47"/>
          <p:cNvSpPr>
            <a:spLocks noChangeArrowheads="1"/>
          </p:cNvSpPr>
          <p:nvPr/>
        </p:nvSpPr>
        <p:spPr bwMode="auto">
          <a:xfrm>
            <a:off x="381000" y="4419600"/>
            <a:ext cx="981075" cy="2200275"/>
          </a:xfrm>
          <a:prstGeom prst="curvedRightArrow">
            <a:avLst>
              <a:gd name="adj1" fmla="val 44854"/>
              <a:gd name="adj2" fmla="val 89709"/>
              <a:gd name="adj3" fmla="val 33333"/>
            </a:avLst>
          </a:prstGeom>
          <a:solidFill>
            <a:srgbClr val="FFFFFF"/>
          </a:solidFill>
          <a:ln w="9525">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charset="0"/>
            </a:endParaRPr>
          </a:p>
        </p:txBody>
      </p:sp>
      <p:sp>
        <p:nvSpPr>
          <p:cNvPr id="24579" name="Text Box 3"/>
          <p:cNvSpPr txBox="1">
            <a:spLocks noChangeArrowheads="1"/>
          </p:cNvSpPr>
          <p:nvPr/>
        </p:nvSpPr>
        <p:spPr bwMode="auto">
          <a:xfrm>
            <a:off x="2209800" y="3581400"/>
            <a:ext cx="266700" cy="690563"/>
          </a:xfrm>
          <a:prstGeom prst="rect">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a:lstStyle/>
          <a:p>
            <a:pPr>
              <a:spcAft>
                <a:spcPts val="1000"/>
              </a:spcAft>
              <a:defRPr/>
            </a:pPr>
            <a:r>
              <a:rPr lang="en-US" sz="1100" b="1">
                <a:latin typeface="Calibri" pitchFamily="34" charset="0"/>
                <a:ea typeface="+mn-ea"/>
              </a:rPr>
              <a:t>WHY</a:t>
            </a:r>
            <a:endParaRPr lang="en-US">
              <a:latin typeface="Arial" pitchFamily="34" charset="0"/>
              <a:ea typeface="+mn-ea"/>
            </a:endParaRPr>
          </a:p>
        </p:txBody>
      </p:sp>
      <p:sp>
        <p:nvSpPr>
          <p:cNvPr id="24580" name="Text Box 4"/>
          <p:cNvSpPr txBox="1">
            <a:spLocks noChangeArrowheads="1"/>
          </p:cNvSpPr>
          <p:nvPr/>
        </p:nvSpPr>
        <p:spPr bwMode="auto">
          <a:xfrm>
            <a:off x="2209800" y="4267200"/>
            <a:ext cx="266700" cy="685800"/>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a:spcAft>
                <a:spcPts val="1000"/>
              </a:spcAft>
              <a:defRPr/>
            </a:pPr>
            <a:r>
              <a:rPr lang="en-US" sz="1100" b="1">
                <a:latin typeface="Calibri" pitchFamily="34" charset="0"/>
                <a:ea typeface="+mn-ea"/>
              </a:rPr>
              <a:t>HOW</a:t>
            </a:r>
            <a:endParaRPr lang="en-US" sz="1100">
              <a:latin typeface="Times New Roman" pitchFamily="18" charset="0"/>
              <a:ea typeface="+mn-ea"/>
            </a:endParaRPr>
          </a:p>
          <a:p>
            <a:pPr>
              <a:defRPr/>
            </a:pPr>
            <a:endParaRPr lang="en-US">
              <a:latin typeface="Arial" pitchFamily="34" charset="0"/>
              <a:ea typeface="+mn-ea"/>
            </a:endParaRPr>
          </a:p>
        </p:txBody>
      </p:sp>
      <p:sp>
        <p:nvSpPr>
          <p:cNvPr id="24581" name="Text Box 5"/>
          <p:cNvSpPr txBox="1">
            <a:spLocks noChangeArrowheads="1"/>
          </p:cNvSpPr>
          <p:nvPr/>
        </p:nvSpPr>
        <p:spPr bwMode="auto">
          <a:xfrm>
            <a:off x="2209800" y="4953000"/>
            <a:ext cx="266700" cy="733425"/>
          </a:xfrm>
          <a:prstGeom prst="rec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a:lstStyle/>
          <a:p>
            <a:pPr>
              <a:spcAft>
                <a:spcPts val="1000"/>
              </a:spcAft>
              <a:defRPr/>
            </a:pPr>
            <a:r>
              <a:rPr lang="en-US" sz="900" b="1">
                <a:latin typeface="Calibri" pitchFamily="34" charset="0"/>
                <a:ea typeface="+mn-ea"/>
              </a:rPr>
              <a:t>WHAT</a:t>
            </a:r>
            <a:endParaRPr lang="en-US" sz="900">
              <a:latin typeface="Times New Roman" pitchFamily="18" charset="0"/>
              <a:ea typeface="+mn-ea"/>
            </a:endParaRPr>
          </a:p>
          <a:p>
            <a:pPr>
              <a:defRPr/>
            </a:pPr>
            <a:endParaRPr lang="en-US">
              <a:latin typeface="Arial" pitchFamily="34" charset="0"/>
              <a:ea typeface="+mn-ea"/>
            </a:endParaRPr>
          </a:p>
        </p:txBody>
      </p:sp>
    </p:spTree>
    <p:extLst>
      <p:ext uri="{BB962C8B-B14F-4D97-AF65-F5344CB8AC3E}">
        <p14:creationId xmlns:p14="http://schemas.microsoft.com/office/powerpoint/2010/main" val="1130699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2057400" cy="1143000"/>
          </a:xfrm>
        </p:spPr>
        <p:txBody>
          <a:bodyPr/>
          <a:lstStyle/>
          <a:p>
            <a:pPr eaLnBrk="1" hangingPunct="1"/>
            <a:r>
              <a:rPr lang="en-US" altLang="en-US" sz="3600" smtClean="0">
                <a:ea typeface="ＭＳ Ｐゴシック" pitchFamily="34" charset="-128"/>
              </a:rPr>
              <a:t>Table of Contents</a:t>
            </a:r>
          </a:p>
        </p:txBody>
      </p:sp>
      <p:sp>
        <p:nvSpPr>
          <p:cNvPr id="8195" name="Content Placeholder 2"/>
          <p:cNvSpPr>
            <a:spLocks noGrp="1"/>
          </p:cNvSpPr>
          <p:nvPr>
            <p:ph idx="1"/>
          </p:nvPr>
        </p:nvSpPr>
        <p:spPr/>
        <p:txBody>
          <a:bodyPr/>
          <a:lstStyle/>
          <a:p>
            <a:pPr marL="346075" indent="-346075" eaLnBrk="1" hangingPunct="1">
              <a:spcBef>
                <a:spcPct val="0"/>
              </a:spcBef>
            </a:pPr>
            <a:r>
              <a:rPr lang="en-US" altLang="en-US" smtClean="0">
                <a:solidFill>
                  <a:srgbClr val="FFFFFF"/>
                </a:solidFill>
                <a:ea typeface="ＭＳ Ｐゴシック" pitchFamily="34" charset="-128"/>
              </a:rPr>
              <a:t>Rationale for revisiting curriculum planning</a:t>
            </a:r>
            <a:endParaRPr lang="en-US" altLang="en-US" smtClean="0">
              <a:ea typeface="ＭＳ Ｐゴシック" pitchFamily="34" charset="-128"/>
            </a:endParaRPr>
          </a:p>
          <a:p>
            <a:pPr marL="346075" indent="-346075" eaLnBrk="1" hangingPunct="1">
              <a:spcBef>
                <a:spcPct val="0"/>
              </a:spcBef>
            </a:pPr>
            <a:endParaRPr lang="en-US" altLang="en-US" smtClean="0">
              <a:solidFill>
                <a:srgbClr val="FFFFFF"/>
              </a:solidFill>
              <a:ea typeface="ＭＳ Ｐゴシック" pitchFamily="34" charset="-128"/>
            </a:endParaRPr>
          </a:p>
          <a:p>
            <a:pPr marL="346075" indent="-346075" eaLnBrk="1" hangingPunct="1"/>
            <a:endParaRPr lang="en-US" altLang="en-US" smtClean="0">
              <a:ea typeface="ＭＳ Ｐゴシック" pitchFamily="34" charset="-128"/>
            </a:endParaRPr>
          </a:p>
        </p:txBody>
      </p:sp>
      <p:graphicFrame>
        <p:nvGraphicFramePr>
          <p:cNvPr id="15" name="Diagram 14"/>
          <p:cNvGraphicFramePr/>
          <p:nvPr/>
        </p:nvGraphicFramePr>
        <p:xfrm>
          <a:off x="1828800" y="461962"/>
          <a:ext cx="5486400" cy="593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129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US" altLang="en-US" b="1" dirty="0" smtClean="0">
                <a:ea typeface="ＭＳ Ｐゴシック" pitchFamily="34" charset="-128"/>
              </a:rPr>
              <a:t>KY Model Curriculum Framework</a:t>
            </a:r>
          </a:p>
        </p:txBody>
      </p:sp>
      <p:sp>
        <p:nvSpPr>
          <p:cNvPr id="9219" name="Content Placeholder 3"/>
          <p:cNvSpPr>
            <a:spLocks noGrp="1"/>
          </p:cNvSpPr>
          <p:nvPr>
            <p:ph idx="1"/>
          </p:nvPr>
        </p:nvSpPr>
        <p:spPr>
          <a:xfrm>
            <a:off x="457200" y="1836683"/>
            <a:ext cx="8229600" cy="4525963"/>
          </a:xfrm>
        </p:spPr>
        <p:txBody>
          <a:bodyPr/>
          <a:lstStyle/>
          <a:p>
            <a:pPr>
              <a:spcBef>
                <a:spcPts val="575"/>
              </a:spcBef>
            </a:pPr>
            <a:r>
              <a:rPr lang="en-US" altLang="en-US" sz="2800" b="1" dirty="0" smtClean="0">
                <a:latin typeface="Arial" charset="0"/>
                <a:ea typeface="ＭＳ Ｐゴシック" pitchFamily="34" charset="-128"/>
              </a:rPr>
              <a:t>Communicates why reframing the curriculum in  21</a:t>
            </a:r>
            <a:r>
              <a:rPr lang="en-US" altLang="en-US" sz="2800" b="1" baseline="30000" dirty="0" smtClean="0">
                <a:latin typeface="Arial" charset="0"/>
                <a:ea typeface="ＭＳ Ｐゴシック" pitchFamily="34" charset="-128"/>
              </a:rPr>
              <a:t>st</a:t>
            </a:r>
            <a:r>
              <a:rPr lang="en-US" altLang="en-US" sz="2800" b="1" dirty="0" smtClean="0">
                <a:latin typeface="Arial" charset="0"/>
                <a:ea typeface="ＭＳ Ｐゴシック" pitchFamily="34" charset="-128"/>
              </a:rPr>
              <a:t> century context is needed</a:t>
            </a:r>
            <a:endParaRPr lang="en-US" altLang="en-US" sz="2800" b="1" dirty="0" smtClean="0">
              <a:ea typeface="ＭＳ Ｐゴシック" pitchFamily="34" charset="-128"/>
            </a:endParaRPr>
          </a:p>
          <a:p>
            <a:pPr>
              <a:spcBef>
                <a:spcPts val="575"/>
              </a:spcBef>
            </a:pPr>
            <a:r>
              <a:rPr lang="en-US" altLang="en-US" sz="2800" b="1" dirty="0" smtClean="0">
                <a:latin typeface="Arial" charset="0"/>
                <a:ea typeface="ＭＳ Ｐゴシック" pitchFamily="34" charset="-128"/>
              </a:rPr>
              <a:t>Sets the direction for thinking and planning a 21</a:t>
            </a:r>
            <a:r>
              <a:rPr lang="en-US" altLang="en-US" sz="2800" b="1" baseline="30000" dirty="0" smtClean="0">
                <a:latin typeface="Arial" charset="0"/>
                <a:ea typeface="ＭＳ Ｐゴシック" pitchFamily="34" charset="-128"/>
              </a:rPr>
              <a:t>st</a:t>
            </a:r>
            <a:r>
              <a:rPr lang="en-US" altLang="en-US" sz="2800" b="1" dirty="0" smtClean="0">
                <a:latin typeface="Arial" charset="0"/>
                <a:ea typeface="ＭＳ Ｐゴシック" pitchFamily="34" charset="-128"/>
              </a:rPr>
              <a:t> century curriculum </a:t>
            </a:r>
            <a:endParaRPr lang="en-US" altLang="en-US" sz="2800" b="1" dirty="0" smtClean="0">
              <a:ea typeface="ＭＳ Ｐゴシック" pitchFamily="34" charset="-128"/>
            </a:endParaRPr>
          </a:p>
          <a:p>
            <a:pPr>
              <a:spcBef>
                <a:spcPts val="575"/>
              </a:spcBef>
            </a:pPr>
            <a:r>
              <a:rPr lang="en-US" altLang="en-US" sz="2800" b="1" dirty="0" smtClean="0">
                <a:latin typeface="Arial" charset="0"/>
                <a:ea typeface="ＭＳ Ｐゴシック" pitchFamily="34" charset="-128"/>
              </a:rPr>
              <a:t>Sparks discussion about the mind-shift required for guiding instruction and learning in the 21</a:t>
            </a:r>
            <a:r>
              <a:rPr lang="en-US" altLang="en-US" sz="2800" b="1" baseline="30000" dirty="0" smtClean="0">
                <a:latin typeface="Arial" charset="0"/>
                <a:ea typeface="ＭＳ Ｐゴシック" pitchFamily="34" charset="-128"/>
              </a:rPr>
              <a:t>st</a:t>
            </a:r>
            <a:r>
              <a:rPr lang="en-US" altLang="en-US" sz="2800" b="1" dirty="0" smtClean="0">
                <a:latin typeface="Arial" charset="0"/>
                <a:ea typeface="ＭＳ Ｐゴシック" pitchFamily="34" charset="-128"/>
              </a:rPr>
              <a:t> century</a:t>
            </a:r>
            <a:endParaRPr lang="en-US" altLang="en-US" sz="2800" b="1" dirty="0" smtClean="0">
              <a:ea typeface="ＭＳ Ｐゴシック" pitchFamily="34" charset="-128"/>
            </a:endParaRPr>
          </a:p>
          <a:p>
            <a:pPr>
              <a:spcBef>
                <a:spcPts val="575"/>
              </a:spcBef>
            </a:pPr>
            <a:r>
              <a:rPr lang="en-US" altLang="en-US" sz="2800" b="1" dirty="0" smtClean="0">
                <a:latin typeface="Arial" charset="0"/>
                <a:ea typeface="ＭＳ Ｐゴシック" pitchFamily="34" charset="-128"/>
              </a:rPr>
              <a:t>Provides guidance for districts  and schools in the design and review of curriculum</a:t>
            </a:r>
            <a:endParaRPr lang="en-US" altLang="en-US" sz="2800" b="1" dirty="0" smtClean="0">
              <a:ea typeface="ＭＳ Ｐゴシック" pitchFamily="34" charset="-128"/>
            </a:endParaRPr>
          </a:p>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35782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731" y="1757855"/>
            <a:ext cx="8229600" cy="4525963"/>
          </a:xfrm>
        </p:spPr>
        <p:txBody>
          <a:bodyPr/>
          <a:lstStyle/>
          <a:p>
            <a:r>
              <a:rPr lang="en-US" b="1" dirty="0" smtClean="0"/>
              <a:t>What </a:t>
            </a:r>
            <a:r>
              <a:rPr lang="en-US" b="1" dirty="0"/>
              <a:t>is the curriculum framework</a:t>
            </a:r>
            <a:r>
              <a:rPr lang="en-US" b="1" dirty="0" smtClean="0"/>
              <a:t>?</a:t>
            </a:r>
          </a:p>
          <a:p>
            <a:r>
              <a:rPr lang="en-US" b="1" dirty="0" smtClean="0"/>
              <a:t>How </a:t>
            </a:r>
            <a:r>
              <a:rPr lang="en-US" b="1" dirty="0"/>
              <a:t>can this resource help my school/students to achieve at high levels? </a:t>
            </a:r>
            <a:endParaRPr lang="en-US" b="1" dirty="0" smtClean="0"/>
          </a:p>
          <a:p>
            <a:r>
              <a:rPr lang="en-US" b="1" dirty="0" smtClean="0"/>
              <a:t>Why </a:t>
            </a:r>
            <a:r>
              <a:rPr lang="en-US" b="1" dirty="0"/>
              <a:t>should I lead staff in the use of the </a:t>
            </a:r>
            <a:r>
              <a:rPr lang="en-US" b="1" i="1" dirty="0"/>
              <a:t>KMCF</a:t>
            </a:r>
            <a:r>
              <a:rPr lang="en-US" b="1" dirty="0"/>
              <a:t>? </a:t>
            </a:r>
            <a:endParaRPr lang="en-US" dirty="0"/>
          </a:p>
          <a:p>
            <a:r>
              <a:rPr lang="en-US" b="1" dirty="0"/>
              <a:t>How is the </a:t>
            </a:r>
            <a:r>
              <a:rPr lang="en-US" b="1" i="1" dirty="0"/>
              <a:t>Kentucky Model Curriculum Framework </a:t>
            </a:r>
            <a:r>
              <a:rPr lang="en-US" b="1" dirty="0"/>
              <a:t>relevant to my school</a:t>
            </a:r>
            <a:r>
              <a:rPr lang="en-US" b="1" dirty="0" smtClean="0"/>
              <a:t>?</a:t>
            </a:r>
            <a:endParaRPr lang="en-US" dirty="0"/>
          </a:p>
          <a:p>
            <a:r>
              <a:rPr lang="en-US" b="1" dirty="0"/>
              <a:t>How do I use this resource as a tool? </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11522">
            <a:off x="268459" y="253507"/>
            <a:ext cx="950386" cy="122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54468" y="391981"/>
            <a:ext cx="4910127" cy="646331"/>
          </a:xfrm>
          <a:prstGeom prst="rect">
            <a:avLst/>
          </a:prstGeom>
          <a:noFill/>
        </p:spPr>
        <p:txBody>
          <a:bodyPr wrap="none" rtlCol="0">
            <a:spAutoFit/>
          </a:bodyPr>
          <a:lstStyle/>
          <a:p>
            <a:r>
              <a:rPr lang="en-US" sz="3600" b="1" dirty="0" smtClean="0"/>
              <a:t>District Team Discussion </a:t>
            </a:r>
            <a:endParaRPr lang="en-US" sz="3600" b="1"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903" y="5612524"/>
            <a:ext cx="1348848" cy="106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0871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3600" b="1" i="1" dirty="0" smtClean="0"/>
              <a:t>Kentucky </a:t>
            </a:r>
            <a:r>
              <a:rPr lang="en-US" sz="3600" b="1" i="1" dirty="0"/>
              <a:t>Model Curriculum </a:t>
            </a:r>
            <a:r>
              <a:rPr lang="en-US" sz="3600" b="1" i="1" dirty="0" smtClean="0"/>
              <a:t>Framework</a:t>
            </a:r>
          </a:p>
          <a:p>
            <a:pPr marL="0" indent="0" algn="ctr">
              <a:buNone/>
            </a:pPr>
            <a:r>
              <a:rPr lang="en-US" sz="3600" b="1" i="1" dirty="0" smtClean="0"/>
              <a:t>Page 9</a:t>
            </a:r>
            <a:endParaRPr lang="en-US" sz="3600" dirty="0"/>
          </a:p>
        </p:txBody>
      </p:sp>
      <p:sp>
        <p:nvSpPr>
          <p:cNvPr id="4" name="Rectangle 3"/>
          <p:cNvSpPr/>
          <p:nvPr/>
        </p:nvSpPr>
        <p:spPr>
          <a:xfrm>
            <a:off x="141890" y="1246257"/>
            <a:ext cx="8828689" cy="707886"/>
          </a:xfrm>
          <a:prstGeom prst="rect">
            <a:avLst/>
          </a:prstGeom>
          <a:noFill/>
          <a:ln w="25400">
            <a:solidFill>
              <a:schemeClr val="tx1"/>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Why revisit curriculum planning? </a:t>
            </a:r>
          </a:p>
        </p:txBody>
      </p:sp>
    </p:spTree>
    <p:extLst>
      <p:ext uri="{BB962C8B-B14F-4D97-AF65-F5344CB8AC3E}">
        <p14:creationId xmlns:p14="http://schemas.microsoft.com/office/powerpoint/2010/main" val="2873585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36" y="2667000"/>
            <a:ext cx="9016764" cy="3170099"/>
          </a:xfrm>
          <a:prstGeom prst="rect">
            <a:avLst/>
          </a:prstGeom>
          <a:noFill/>
        </p:spPr>
        <p:txBody>
          <a:bodyPr wrap="none" lIns="91440" tIns="45720" rIns="91440" bIns="45720">
            <a:spAutoFit/>
          </a:bodyPr>
          <a:lstStyle/>
          <a:p>
            <a:pPr algn="ctr"/>
            <a:r>
              <a:rPr lang="en-US" sz="4000" cap="none" spc="0" dirty="0" smtClean="0">
                <a:ln w="10541" cmpd="sng">
                  <a:solidFill>
                    <a:schemeClr val="accent1">
                      <a:shade val="88000"/>
                      <a:satMod val="110000"/>
                    </a:schemeClr>
                  </a:solidFill>
                  <a:prstDash val="solid"/>
                </a:ln>
                <a:solidFill>
                  <a:srgbClr val="002060"/>
                </a:solidFill>
                <a:effectLst/>
              </a:rPr>
              <a:t>What conversations need to happen?</a:t>
            </a:r>
          </a:p>
          <a:p>
            <a:pPr algn="ctr"/>
            <a:r>
              <a:rPr lang="en-US" sz="4000" dirty="0" smtClean="0">
                <a:ln w="10541" cmpd="sng">
                  <a:solidFill>
                    <a:schemeClr val="accent1">
                      <a:shade val="88000"/>
                      <a:satMod val="110000"/>
                    </a:schemeClr>
                  </a:solidFill>
                  <a:prstDash val="solid"/>
                </a:ln>
                <a:solidFill>
                  <a:srgbClr val="002060"/>
                </a:solidFill>
              </a:rPr>
              <a:t>What needs to be shared and with whom?</a:t>
            </a:r>
          </a:p>
          <a:p>
            <a:pPr algn="ctr"/>
            <a:r>
              <a:rPr lang="en-US" sz="4000" cap="none" spc="0" dirty="0" smtClean="0">
                <a:ln w="10541" cmpd="sng">
                  <a:solidFill>
                    <a:schemeClr val="accent1">
                      <a:shade val="88000"/>
                      <a:satMod val="110000"/>
                    </a:schemeClr>
                  </a:solidFill>
                  <a:prstDash val="solid"/>
                </a:ln>
                <a:solidFill>
                  <a:srgbClr val="002060"/>
                </a:solidFill>
                <a:effectLst/>
              </a:rPr>
              <a:t>When will we get started?</a:t>
            </a:r>
          </a:p>
          <a:p>
            <a:pPr algn="ctr"/>
            <a:endParaRPr lang="en-US" sz="4000" cap="none" spc="0" dirty="0" smtClean="0">
              <a:ln w="10541" cmpd="sng">
                <a:solidFill>
                  <a:schemeClr val="accent1">
                    <a:shade val="88000"/>
                    <a:satMod val="110000"/>
                  </a:schemeClr>
                </a:solidFill>
                <a:prstDash val="solid"/>
              </a:ln>
              <a:solidFill>
                <a:srgbClr val="002060"/>
              </a:solidFill>
              <a:effectLst/>
            </a:endParaRPr>
          </a:p>
          <a:p>
            <a:pPr algn="ctr"/>
            <a:r>
              <a:rPr lang="en-US" sz="4000" dirty="0" smtClean="0">
                <a:ln w="10541" cmpd="sng">
                  <a:solidFill>
                    <a:schemeClr val="accent1">
                      <a:shade val="88000"/>
                      <a:satMod val="110000"/>
                    </a:schemeClr>
                  </a:solidFill>
                  <a:prstDash val="solid"/>
                </a:ln>
                <a:solidFill>
                  <a:srgbClr val="002060"/>
                </a:solidFill>
              </a:rPr>
              <a:t>Between now and February, we will…</a:t>
            </a:r>
            <a:endParaRPr lang="en-US" sz="4000" cap="none" spc="0" dirty="0">
              <a:ln w="10541" cmpd="sng">
                <a:solidFill>
                  <a:schemeClr val="accent1">
                    <a:shade val="88000"/>
                    <a:satMod val="110000"/>
                  </a:schemeClr>
                </a:solidFill>
                <a:prstDash val="solid"/>
              </a:ln>
              <a:solidFill>
                <a:srgbClr val="002060"/>
              </a:solidFill>
              <a:effectLs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57199"/>
            <a:ext cx="4724400" cy="211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6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22" y="1143000"/>
            <a:ext cx="4082437" cy="5028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13982" y="76200"/>
            <a:ext cx="591604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Unpacking Your Day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32141"/>
            <a:ext cx="4226783" cy="514485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252229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0" y="578289"/>
            <a:ext cx="6006661" cy="1143000"/>
          </a:xfrm>
        </p:spPr>
        <p:txBody>
          <a:bodyPr>
            <a:normAutofit/>
          </a:bodyPr>
          <a:lstStyle/>
          <a:p>
            <a:pPr algn="l"/>
            <a:r>
              <a:rPr lang="en-US" sz="6000" b="1" dirty="0" smtClean="0"/>
              <a:t>Remember…</a:t>
            </a:r>
            <a:endParaRPr lang="en-US" sz="6000" b="1" dirty="0"/>
          </a:p>
        </p:txBody>
      </p:sp>
      <p:sp>
        <p:nvSpPr>
          <p:cNvPr id="3" name="Content Placeholder 2"/>
          <p:cNvSpPr>
            <a:spLocks noGrp="1"/>
          </p:cNvSpPr>
          <p:nvPr>
            <p:ph idx="1"/>
          </p:nvPr>
        </p:nvSpPr>
        <p:spPr>
          <a:xfrm>
            <a:off x="404976" y="2179910"/>
            <a:ext cx="7610476" cy="3670767"/>
          </a:xfrm>
        </p:spPr>
        <p:txBody>
          <a:bodyPr>
            <a:normAutofit/>
          </a:bodyPr>
          <a:lstStyle/>
          <a:p>
            <a:pPr lvl="2">
              <a:defRPr/>
            </a:pPr>
            <a:r>
              <a:rPr lang="en-US" sz="3600" b="1" dirty="0">
                <a:solidFill>
                  <a:schemeClr val="tx1"/>
                </a:solidFill>
              </a:rPr>
              <a:t>Turn in your Evaluation</a:t>
            </a:r>
          </a:p>
          <a:p>
            <a:pPr lvl="2">
              <a:defRPr/>
            </a:pPr>
            <a:r>
              <a:rPr lang="en-US" sz="3600" b="1" dirty="0">
                <a:solidFill>
                  <a:schemeClr val="tx1"/>
                </a:solidFill>
              </a:rPr>
              <a:t>Get your </a:t>
            </a:r>
            <a:r>
              <a:rPr lang="en-US" sz="3600" b="1" dirty="0" smtClean="0">
                <a:solidFill>
                  <a:schemeClr val="tx1"/>
                </a:solidFill>
              </a:rPr>
              <a:t>certificate</a:t>
            </a:r>
          </a:p>
          <a:p>
            <a:pPr lvl="2">
              <a:defRPr/>
            </a:pPr>
            <a:r>
              <a:rPr lang="en-US" sz="3600" b="1" dirty="0"/>
              <a:t>N</a:t>
            </a:r>
            <a:r>
              <a:rPr lang="en-US" sz="3600" b="1" dirty="0" smtClean="0">
                <a:solidFill>
                  <a:schemeClr val="tx1"/>
                </a:solidFill>
              </a:rPr>
              <a:t>ext SSTLN Meeting is:</a:t>
            </a:r>
            <a:endParaRPr lang="en-US" sz="3600" b="1" dirty="0">
              <a:solidFill>
                <a:schemeClr val="tx1"/>
              </a:solidFill>
            </a:endParaRPr>
          </a:p>
          <a:p>
            <a:pPr marL="0" indent="0">
              <a:buNone/>
            </a:pPr>
            <a:endParaRPr lang="en-US" dirty="0"/>
          </a:p>
        </p:txBody>
      </p:sp>
      <p:sp>
        <p:nvSpPr>
          <p:cNvPr id="4" name="Rectangle 3"/>
          <p:cNvSpPr/>
          <p:nvPr/>
        </p:nvSpPr>
        <p:spPr>
          <a:xfrm>
            <a:off x="397453" y="4659921"/>
            <a:ext cx="8357032" cy="1107996"/>
          </a:xfrm>
          <a:prstGeom prst="rect">
            <a:avLst/>
          </a:prstGeom>
        </p:spPr>
        <p:txBody>
          <a:bodyPr wrap="none">
            <a:spAutoFit/>
          </a:bodyPr>
          <a:lstStyle/>
          <a:p>
            <a:pPr algn="ctr"/>
            <a:r>
              <a:rPr lang="en-US" sz="6600" b="1" dirty="0">
                <a:latin typeface="Rockwell Extra Bold" panose="02060903040505020403" pitchFamily="18" charset="0"/>
              </a:rPr>
              <a:t> </a:t>
            </a:r>
            <a:r>
              <a:rPr lang="en-US" sz="6600" b="1" dirty="0" smtClean="0">
                <a:latin typeface="Rockwell Extra Bold" panose="02060903040505020403" pitchFamily="18" charset="0"/>
              </a:rPr>
              <a:t>                  24, </a:t>
            </a:r>
            <a:r>
              <a:rPr lang="en-US" sz="6600" b="1" dirty="0">
                <a:latin typeface="Rockwell Extra Bold" panose="02060903040505020403" pitchFamily="18" charset="0"/>
              </a:rPr>
              <a:t>2014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86" y="4588450"/>
            <a:ext cx="38195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276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3106" y="1749972"/>
            <a:ext cx="6548856" cy="51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0358" y="14773"/>
            <a:ext cx="9033641" cy="2308324"/>
          </a:xfrm>
          <a:prstGeom prst="rect">
            <a:avLst/>
          </a:prstGeom>
        </p:spPr>
        <p:txBody>
          <a:bodyPr wrap="square">
            <a:spAutoFit/>
          </a:bodyPr>
          <a:lstStyle/>
          <a:p>
            <a:pPr algn="ctr"/>
            <a:r>
              <a:rPr lang="en-US" sz="3600" b="1" dirty="0"/>
              <a:t>Why is QFT an effective instructional </a:t>
            </a:r>
            <a:endParaRPr lang="en-US" sz="3600" b="1" dirty="0" smtClean="0"/>
          </a:p>
          <a:p>
            <a:pPr algn="ctr"/>
            <a:r>
              <a:rPr lang="en-US" sz="3600" b="1" dirty="0" smtClean="0"/>
              <a:t>strategy </a:t>
            </a:r>
            <a:r>
              <a:rPr lang="en-US" sz="3600" b="1" dirty="0"/>
              <a:t>for Social </a:t>
            </a:r>
            <a:r>
              <a:rPr lang="en-US" sz="3600" b="1" dirty="0" smtClean="0"/>
              <a:t>Studies?</a:t>
            </a:r>
          </a:p>
          <a:p>
            <a:pPr algn="ctr"/>
            <a:endParaRPr lang="en-US" sz="3600" b="1" dirty="0" smtClean="0"/>
          </a:p>
          <a:p>
            <a:pPr algn="ctr"/>
            <a:r>
              <a:rPr lang="en-US" sz="3600" b="1" dirty="0" smtClean="0"/>
              <a:t>MAKE THE CONNECTIONS</a:t>
            </a:r>
            <a:endParaRPr lang="en-US" sz="3600" b="1" dirty="0"/>
          </a:p>
        </p:txBody>
      </p:sp>
    </p:spTree>
    <p:extLst>
      <p:ext uri="{BB962C8B-B14F-4D97-AF65-F5344CB8AC3E}">
        <p14:creationId xmlns:p14="http://schemas.microsoft.com/office/powerpoint/2010/main" val="29240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6158"/>
            <a:ext cx="8229600" cy="4525963"/>
          </a:xfrm>
        </p:spPr>
        <p:txBody>
          <a:bodyPr/>
          <a:lstStyle/>
          <a:p>
            <a:pPr marL="0" indent="0">
              <a:buNone/>
            </a:pPr>
            <a:r>
              <a:rPr lang="en-US" sz="6000" dirty="0" smtClean="0"/>
              <a:t>10:30-10:40</a:t>
            </a:r>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244" y="2348844"/>
            <a:ext cx="4200344" cy="297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994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smtClean="0"/>
              <a:t>Professional Learning Networks</a:t>
            </a:r>
          </a:p>
        </p:txBody>
      </p:sp>
      <p:sp>
        <p:nvSpPr>
          <p:cNvPr id="2051" name="Text Placeholder 2"/>
          <p:cNvSpPr>
            <a:spLocks noGrp="1"/>
          </p:cNvSpPr>
          <p:nvPr>
            <p:ph type="body" idx="1"/>
          </p:nvPr>
        </p:nvSpPr>
        <p:spPr/>
        <p:txBody>
          <a:bodyPr/>
          <a:lstStyle/>
          <a:p>
            <a:pPr algn="ctr"/>
            <a:r>
              <a:rPr lang="en-US" altLang="en-US" smtClean="0"/>
              <a:t>What is a PLN?</a:t>
            </a:r>
          </a:p>
        </p:txBody>
      </p:sp>
      <p:pic>
        <p:nvPicPr>
          <p:cNvPr id="2052" name="hLLpWqp-owo"/>
          <p:cNvPicPr>
            <a:picLocks noGrp="1" noRot="1" noChangeAspect="1"/>
          </p:cNvPicPr>
          <p:nvPr>
            <p:ph sz="half" idx="2"/>
            <a:videoFile r:link="rId1"/>
          </p:nvPr>
        </p:nvPicPr>
        <p:blipFill>
          <a:blip r:embed="rId5">
            <a:extLst>
              <a:ext uri="{28A0092B-C50C-407E-A947-70E740481C1C}">
                <a14:useLocalDpi xmlns:a14="http://schemas.microsoft.com/office/drawing/2010/main" val="0"/>
              </a:ext>
            </a:extLst>
          </a:blip>
          <a:srcRect/>
          <a:stretch>
            <a:fillRect/>
          </a:stretch>
        </p:blipFill>
        <p:spPr>
          <a:xfrm>
            <a:off x="152400" y="2667000"/>
            <a:ext cx="4108450" cy="2311400"/>
          </a:xfrm>
        </p:spPr>
      </p:pic>
      <p:sp>
        <p:nvSpPr>
          <p:cNvPr id="2053" name="Text Placeholder 4"/>
          <p:cNvSpPr>
            <a:spLocks noGrp="1"/>
          </p:cNvSpPr>
          <p:nvPr>
            <p:ph type="body" sz="quarter" idx="3"/>
          </p:nvPr>
        </p:nvSpPr>
        <p:spPr>
          <a:xfrm>
            <a:off x="4645025" y="1535113"/>
            <a:ext cx="4041775" cy="827087"/>
          </a:xfrm>
        </p:spPr>
        <p:txBody>
          <a:bodyPr/>
          <a:lstStyle/>
          <a:p>
            <a:pPr algn="ctr"/>
            <a:r>
              <a:rPr lang="en-US" altLang="en-US" smtClean="0"/>
              <a:t>What can you do to become more connected?</a:t>
            </a:r>
          </a:p>
        </p:txBody>
      </p:sp>
      <p:pic>
        <p:nvPicPr>
          <p:cNvPr id="2054" name="K4Vd4JP_DB8"/>
          <p:cNvPicPr>
            <a:picLocks noGrp="1" noRot="1" noChangeAspect="1"/>
          </p:cNvPicPr>
          <p:nvPr>
            <p:ph sz="quarter" idx="4"/>
            <a:videoFile r:link="rId2"/>
          </p:nvPr>
        </p:nvPicPr>
        <p:blipFill>
          <a:blip r:embed="rId5">
            <a:extLst>
              <a:ext uri="{28A0092B-C50C-407E-A947-70E740481C1C}">
                <a14:useLocalDpi xmlns:a14="http://schemas.microsoft.com/office/drawing/2010/main" val="0"/>
              </a:ext>
            </a:extLst>
          </a:blip>
          <a:srcRect/>
          <a:stretch>
            <a:fillRect/>
          </a:stretch>
        </p:blipFill>
        <p:spPr>
          <a:xfrm>
            <a:off x="4876800" y="2667000"/>
            <a:ext cx="4075113" cy="2292350"/>
          </a:xfrm>
        </p:spPr>
      </p:pic>
      <p:sp>
        <p:nvSpPr>
          <p:cNvPr id="7" name="Rectangle 6"/>
          <p:cNvSpPr/>
          <p:nvPr/>
        </p:nvSpPr>
        <p:spPr>
          <a:xfrm>
            <a:off x="83712" y="5209504"/>
            <a:ext cx="4572000" cy="923330"/>
          </a:xfrm>
          <a:prstGeom prst="rect">
            <a:avLst/>
          </a:prstGeom>
          <a:ln>
            <a:solidFill>
              <a:schemeClr val="tx1"/>
            </a:solidFill>
          </a:ln>
        </p:spPr>
        <p:txBody>
          <a:bodyPr>
            <a:spAutoFit/>
          </a:bodyPr>
          <a:lstStyle/>
          <a:p>
            <a:r>
              <a:rPr lang="en-US" altLang="en-US" b="1" dirty="0" smtClean="0">
                <a:hlinkClick r:id="rId6"/>
              </a:rPr>
              <a:t>https://www.youtube.com/watch?v=hLLpWqp-owo#action=share</a:t>
            </a:r>
            <a:endParaRPr lang="en-US" altLang="en-US" b="1" dirty="0" smtClean="0"/>
          </a:p>
          <a:p>
            <a:endParaRPr lang="en-US" altLang="en-US" b="1" dirty="0" smtClean="0"/>
          </a:p>
        </p:txBody>
      </p:sp>
      <p:sp>
        <p:nvSpPr>
          <p:cNvPr id="8" name="Rectangle 7"/>
          <p:cNvSpPr/>
          <p:nvPr/>
        </p:nvSpPr>
        <p:spPr>
          <a:xfrm>
            <a:off x="4876800" y="5181600"/>
            <a:ext cx="4114800" cy="923330"/>
          </a:xfrm>
          <a:prstGeom prst="rect">
            <a:avLst/>
          </a:prstGeom>
          <a:ln>
            <a:solidFill>
              <a:schemeClr val="tx1"/>
            </a:solidFill>
          </a:ln>
        </p:spPr>
        <p:txBody>
          <a:bodyPr wrap="square">
            <a:spAutoFit/>
          </a:bodyPr>
          <a:lstStyle/>
          <a:p>
            <a:r>
              <a:rPr lang="en-US" altLang="en-US" b="1" dirty="0" smtClean="0">
                <a:hlinkClick r:id="rId7"/>
              </a:rPr>
              <a:t>https://www.youtube.com/watch?v=K4Vd4JP_DB8#action=share</a:t>
            </a:r>
            <a:endParaRPr lang="en-US" altLang="en-US" b="1" dirty="0" smtClean="0"/>
          </a:p>
          <a:p>
            <a:endParaRPr lang="en-US" altLang="en-US" b="1" dirty="0" smtClean="0"/>
          </a:p>
        </p:txBody>
      </p:sp>
    </p:spTree>
    <p:extLst>
      <p:ext uri="{BB962C8B-B14F-4D97-AF65-F5344CB8AC3E}">
        <p14:creationId xmlns:p14="http://schemas.microsoft.com/office/powerpoint/2010/main" val="4203836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The Power of the PLN</a:t>
            </a:r>
          </a:p>
        </p:txBody>
      </p:sp>
      <p:sp>
        <p:nvSpPr>
          <p:cNvPr id="3075" name="Text Placeholder 2"/>
          <p:cNvSpPr>
            <a:spLocks noGrp="1"/>
          </p:cNvSpPr>
          <p:nvPr>
            <p:ph type="body" idx="1"/>
          </p:nvPr>
        </p:nvSpPr>
        <p:spPr>
          <a:xfrm>
            <a:off x="533400" y="1676400"/>
            <a:ext cx="4040188" cy="639763"/>
          </a:xfrm>
        </p:spPr>
        <p:txBody>
          <a:bodyPr/>
          <a:lstStyle/>
          <a:p>
            <a:r>
              <a:rPr lang="en-US" altLang="en-US" smtClean="0"/>
              <a:t>Read the blog post.</a:t>
            </a:r>
          </a:p>
        </p:txBody>
      </p:sp>
      <p:sp>
        <p:nvSpPr>
          <p:cNvPr id="3076" name="Content Placeholder 3"/>
          <p:cNvSpPr>
            <a:spLocks noGrp="1"/>
          </p:cNvSpPr>
          <p:nvPr>
            <p:ph sz="half" idx="2"/>
          </p:nvPr>
        </p:nvSpPr>
        <p:spPr>
          <a:xfrm>
            <a:off x="457200" y="2449513"/>
            <a:ext cx="4040188" cy="3952875"/>
          </a:xfrm>
        </p:spPr>
        <p:txBody>
          <a:bodyPr/>
          <a:lstStyle/>
          <a:p>
            <a:r>
              <a:rPr lang="en-US" altLang="en-US" smtClean="0"/>
              <a:t>Engage in discussion with a connected educator </a:t>
            </a:r>
          </a:p>
          <a:p>
            <a:endParaRPr lang="en-US" altLang="en-US" smtClean="0"/>
          </a:p>
        </p:txBody>
      </p:sp>
      <p:sp>
        <p:nvSpPr>
          <p:cNvPr id="5" name="Text Placeholder 4"/>
          <p:cNvSpPr>
            <a:spLocks noGrp="1"/>
          </p:cNvSpPr>
          <p:nvPr>
            <p:ph type="body" sz="quarter" idx="3"/>
          </p:nvPr>
        </p:nvSpPr>
        <p:spPr>
          <a:xfrm>
            <a:off x="4645025" y="1535113"/>
            <a:ext cx="4041775" cy="1055687"/>
          </a:xfrm>
        </p:spPr>
        <p:txBody>
          <a:bodyPr rtlCol="0">
            <a:normAutofit fontScale="92500" lnSpcReduction="10000"/>
          </a:bodyPr>
          <a:lstStyle/>
          <a:p>
            <a:pPr fontAlgn="auto">
              <a:spcAft>
                <a:spcPts val="0"/>
              </a:spcAft>
              <a:buFont typeface="Arial" panose="020B0604020202020204" pitchFamily="34" charset="0"/>
              <a:buNone/>
              <a:defRPr/>
            </a:pPr>
            <a:r>
              <a:rPr lang="en-US" dirty="0" smtClean="0"/>
              <a:t>During reading and discussion, use the learning organizer to note</a:t>
            </a:r>
          </a:p>
        </p:txBody>
      </p:sp>
      <p:sp>
        <p:nvSpPr>
          <p:cNvPr id="3078" name="Content Placeholder 5"/>
          <p:cNvSpPr>
            <a:spLocks noGrp="1"/>
          </p:cNvSpPr>
          <p:nvPr>
            <p:ph sz="quarter" idx="4"/>
          </p:nvPr>
        </p:nvSpPr>
        <p:spPr>
          <a:xfrm>
            <a:off x="4645025" y="2743200"/>
            <a:ext cx="4041775" cy="3382963"/>
          </a:xfrm>
        </p:spPr>
        <p:txBody>
          <a:bodyPr/>
          <a:lstStyle/>
          <a:p>
            <a:r>
              <a:rPr lang="en-US" altLang="en-US" smtClean="0"/>
              <a:t>Key learnings</a:t>
            </a:r>
          </a:p>
          <a:p>
            <a:r>
              <a:rPr lang="en-US" altLang="en-US" smtClean="0"/>
              <a:t>Questions</a:t>
            </a:r>
          </a:p>
          <a:p>
            <a:endParaRPr lang="en-US" altLang="en-US" smtClean="0"/>
          </a:p>
        </p:txBody>
      </p:sp>
      <p:pic>
        <p:nvPicPr>
          <p:cNvPr id="30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38957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3" descr="C:\Users\mferrell\AppData\Local\Microsoft\Windows\Temporary Internet Files\Content.IE5\UVD8ZPN2\MC90035221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605213"/>
            <a:ext cx="17891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453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1865"/>
            <a:ext cx="8584710" cy="1116012"/>
          </a:xfrm>
        </p:spPr>
        <p:txBody>
          <a:bodyPr>
            <a:normAutofit fontScale="90000"/>
          </a:bodyPr>
          <a:lstStyle/>
          <a:p>
            <a:pPr algn="ctr"/>
            <a:r>
              <a:rPr lang="en-US" b="1" dirty="0" smtClean="0">
                <a:effectLst>
                  <a:outerShdw blurRad="38100" dist="38100" dir="2700000" algn="tl">
                    <a:srgbClr val="DDDDDD"/>
                  </a:outerShdw>
                </a:effectLst>
                <a:latin typeface="Rockwell" charset="0"/>
                <a:ea typeface="MS PGothic" charset="0"/>
              </a:rPr>
              <a:t>Social Studies Standards:</a:t>
            </a:r>
            <a:br>
              <a:rPr lang="en-US" b="1" dirty="0" smtClean="0">
                <a:effectLst>
                  <a:outerShdw blurRad="38100" dist="38100" dir="2700000" algn="tl">
                    <a:srgbClr val="DDDDDD"/>
                  </a:outerShdw>
                </a:effectLst>
                <a:latin typeface="Rockwell" charset="0"/>
                <a:ea typeface="MS PGothic" charset="0"/>
              </a:rPr>
            </a:br>
            <a:r>
              <a:rPr lang="en-US" b="1" dirty="0" smtClean="0">
                <a:effectLst>
                  <a:outerShdw blurRad="38100" dist="38100" dir="2700000" algn="tl">
                    <a:srgbClr val="DDDDDD"/>
                  </a:outerShdw>
                </a:effectLst>
                <a:latin typeface="Rockwell" charset="0"/>
                <a:ea typeface="MS PGothic" charset="0"/>
              </a:rPr>
              <a:t> UPDATE</a:t>
            </a:r>
            <a:endParaRPr lang="en-US" b="1" dirty="0">
              <a:effectLst>
                <a:outerShdw blurRad="38100" dist="38100" dir="2700000" algn="tl">
                  <a:srgbClr val="DDDDDD"/>
                </a:outerShdw>
              </a:effectLst>
              <a:latin typeface="Rockwell" charset="0"/>
              <a:ea typeface="MS PGothic" charset="0"/>
            </a:endParaRPr>
          </a:p>
        </p:txBody>
      </p:sp>
      <p:sp>
        <p:nvSpPr>
          <p:cNvPr id="29699" name="Content Placeholder 2"/>
          <p:cNvSpPr>
            <a:spLocks noGrp="1"/>
          </p:cNvSpPr>
          <p:nvPr>
            <p:ph idx="1"/>
          </p:nvPr>
        </p:nvSpPr>
        <p:spPr>
          <a:xfrm>
            <a:off x="304800" y="1484313"/>
            <a:ext cx="8229600" cy="5373687"/>
          </a:xfrm>
          <a:extLst/>
        </p:spPr>
        <p:txBody>
          <a:bodyPr>
            <a:normAutofit/>
          </a:bodyPr>
          <a:lstStyle/>
          <a:p>
            <a:pPr>
              <a:buFont typeface="Wingdings" pitchFamily="2" charset="2"/>
              <a:buChar char="n"/>
              <a:defRPr/>
            </a:pPr>
            <a:r>
              <a:rPr lang="en-US" b="1" dirty="0" smtClean="0">
                <a:solidFill>
                  <a:srgbClr val="000000"/>
                </a:solidFill>
                <a:cs typeface="ＭＳ Ｐゴシック" charset="0"/>
              </a:rPr>
              <a:t>KVEC </a:t>
            </a:r>
            <a:r>
              <a:rPr lang="en-US" b="1" dirty="0" smtClean="0">
                <a:solidFill>
                  <a:schemeClr val="tx1"/>
                </a:solidFill>
                <a:cs typeface="ＭＳ Ｐゴシック" charset="0"/>
              </a:rPr>
              <a:t>SSTLN </a:t>
            </a:r>
            <a:r>
              <a:rPr lang="en-US" b="1" dirty="0" smtClean="0">
                <a:solidFill>
                  <a:srgbClr val="FF0000"/>
                </a:solidFill>
                <a:cs typeface="ＭＳ Ｐゴシック" charset="0"/>
              </a:rPr>
              <a:t>January 27</a:t>
            </a:r>
            <a:r>
              <a:rPr lang="en-US" b="1" baseline="30000" dirty="0" smtClean="0">
                <a:solidFill>
                  <a:srgbClr val="FF0000"/>
                </a:solidFill>
                <a:cs typeface="ＭＳ Ｐゴシック" charset="0"/>
              </a:rPr>
              <a:t>th</a:t>
            </a:r>
            <a:r>
              <a:rPr lang="en-US" b="1" dirty="0" smtClean="0">
                <a:solidFill>
                  <a:srgbClr val="FF0000"/>
                </a:solidFill>
                <a:cs typeface="ＭＳ Ｐゴシック" charset="0"/>
              </a:rPr>
              <a:t> Meeting Cancelled                </a:t>
            </a:r>
            <a:r>
              <a:rPr lang="en-US" b="1" dirty="0" smtClean="0">
                <a:solidFill>
                  <a:schemeClr val="tx1"/>
                </a:solidFill>
                <a:cs typeface="ＭＳ Ｐゴシック" charset="0"/>
              </a:rPr>
              <a:t>(Feb. and March will still meet!)</a:t>
            </a:r>
          </a:p>
          <a:p>
            <a:pPr marL="0" indent="0">
              <a:buNone/>
              <a:defRPr/>
            </a:pPr>
            <a:endParaRPr lang="en-US" sz="1800" b="1" dirty="0" smtClean="0">
              <a:solidFill>
                <a:srgbClr val="FF0000"/>
              </a:solidFill>
              <a:cs typeface="ＭＳ Ｐゴシック" charset="0"/>
            </a:endParaRPr>
          </a:p>
          <a:p>
            <a:pPr>
              <a:buFont typeface="Wingdings" pitchFamily="2" charset="2"/>
              <a:buChar char="n"/>
              <a:defRPr/>
            </a:pPr>
            <a:r>
              <a:rPr lang="en-US" b="1" dirty="0" smtClean="0">
                <a:cs typeface="ＭＳ Ｐゴシック" charset="0"/>
              </a:rPr>
              <a:t>Social Studies Network Summer Meeting Dates:</a:t>
            </a:r>
          </a:p>
          <a:p>
            <a:pPr lvl="1">
              <a:buFont typeface="Wingdings" panose="05000000000000000000" pitchFamily="2" charset="2"/>
              <a:buChar char="Ø"/>
              <a:defRPr/>
            </a:pPr>
            <a:r>
              <a:rPr lang="en-US" b="1" dirty="0" smtClean="0">
                <a:solidFill>
                  <a:srgbClr val="FF0000"/>
                </a:solidFill>
                <a:cs typeface="ＭＳ Ｐゴシック" charset="0"/>
              </a:rPr>
              <a:t>June 16, 17, 18, 2014</a:t>
            </a:r>
          </a:p>
          <a:p>
            <a:pPr lvl="1">
              <a:buFont typeface="Wingdings" panose="05000000000000000000" pitchFamily="2" charset="2"/>
              <a:buChar char="Ø"/>
              <a:defRPr/>
            </a:pPr>
            <a:r>
              <a:rPr lang="en-US" b="1" dirty="0" smtClean="0">
                <a:cs typeface="ＭＳ Ｐゴシック" charset="0"/>
              </a:rPr>
              <a:t>Focus: Curriculum Alignment for new Social Studies Standards</a:t>
            </a:r>
          </a:p>
          <a:p>
            <a:pPr marL="457200" lvl="1" indent="0">
              <a:buNone/>
              <a:defRPr/>
            </a:pPr>
            <a:endParaRPr lang="en-US" sz="1800" b="1" dirty="0" smtClean="0">
              <a:solidFill>
                <a:srgbClr val="FF0000"/>
              </a:solidFill>
              <a:cs typeface="ＭＳ Ｐゴシック" charset="0"/>
            </a:endParaRPr>
          </a:p>
          <a:p>
            <a:pPr>
              <a:buFont typeface="Wingdings" pitchFamily="2" charset="2"/>
              <a:buChar char="n"/>
              <a:defRPr/>
            </a:pPr>
            <a:r>
              <a:rPr lang="en-US" b="1" dirty="0" smtClean="0">
                <a:cs typeface="ＭＳ Ｐゴシック" charset="0"/>
              </a:rPr>
              <a:t>2015</a:t>
            </a:r>
            <a:r>
              <a:rPr lang="en-US" b="1" dirty="0">
                <a:cs typeface="ＭＳ Ｐゴシック" charset="0"/>
              </a:rPr>
              <a:t>-</a:t>
            </a:r>
            <a:r>
              <a:rPr lang="en-US" b="1" dirty="0" smtClean="0">
                <a:cs typeface="ＭＳ Ｐゴシック" charset="0"/>
              </a:rPr>
              <a:t>2016</a:t>
            </a:r>
            <a:r>
              <a:rPr lang="en-US" b="1" dirty="0" smtClean="0">
                <a:solidFill>
                  <a:srgbClr val="FF0000"/>
                </a:solidFill>
                <a:cs typeface="ＭＳ Ｐゴシック" charset="0"/>
              </a:rPr>
              <a:t> </a:t>
            </a:r>
            <a:r>
              <a:rPr lang="en-US" b="1" dirty="0" smtClean="0">
                <a:solidFill>
                  <a:srgbClr val="000000"/>
                </a:solidFill>
                <a:cs typeface="ＭＳ Ｐゴシック" charset="0"/>
              </a:rPr>
              <a:t>Projected </a:t>
            </a:r>
            <a:r>
              <a:rPr lang="en-US" b="1" dirty="0" smtClean="0">
                <a:solidFill>
                  <a:schemeClr val="tx1"/>
                </a:solidFill>
                <a:cs typeface="ＭＳ Ｐゴシック" charset="0"/>
              </a:rPr>
              <a:t>Implementation </a:t>
            </a:r>
            <a:endParaRPr lang="en-US" b="1" dirty="0">
              <a:solidFill>
                <a:schemeClr val="tx1"/>
              </a:solidFill>
              <a:cs typeface="ＭＳ Ｐゴシック" charset="0"/>
            </a:endParaRPr>
          </a:p>
        </p:txBody>
      </p:sp>
    </p:spTree>
    <p:extLst>
      <p:ext uri="{BB962C8B-B14F-4D97-AF65-F5344CB8AC3E}">
        <p14:creationId xmlns:p14="http://schemas.microsoft.com/office/powerpoint/2010/main" val="92036367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2957</TotalTime>
  <Words>5574</Words>
  <Application>Microsoft Office PowerPoint</Application>
  <PresentationFormat>On-screen Show (4:3)</PresentationFormat>
  <Paragraphs>583</Paragraphs>
  <Slides>48</Slides>
  <Notes>48</Notes>
  <HiddenSlides>0</HiddenSlides>
  <MMClips>2</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48</vt:i4>
      </vt:variant>
    </vt:vector>
  </HeadingPairs>
  <TitlesOfParts>
    <vt:vector size="53" baseType="lpstr">
      <vt:lpstr>Office Theme</vt:lpstr>
      <vt:lpstr>1_Office Theme</vt:lpstr>
      <vt:lpstr>2_Office Theme</vt:lpstr>
      <vt:lpstr>Document</vt:lpstr>
      <vt:lpstr>Acrobat Document</vt:lpstr>
      <vt:lpstr>Social Studies  Teacher Leadership Network</vt:lpstr>
      <vt:lpstr>PowerPoint Presentation</vt:lpstr>
      <vt:lpstr>PowerPoint Presentation</vt:lpstr>
      <vt:lpstr>QFT Share-A-Thon</vt:lpstr>
      <vt:lpstr>PowerPoint Presentation</vt:lpstr>
      <vt:lpstr>PowerPoint Presentation</vt:lpstr>
      <vt:lpstr>Professional Learning Networks</vt:lpstr>
      <vt:lpstr>The Power of the PLN</vt:lpstr>
      <vt:lpstr>Social Studies Standards:  UPDATE</vt:lpstr>
      <vt:lpstr>As of Nov. 24, 1,184 responses to the survey on the Social Studies Standards have been received:  </vt:lpstr>
      <vt:lpstr>LUNCH</vt:lpstr>
      <vt:lpstr>        </vt:lpstr>
      <vt:lpstr>What is Sourcing? </vt:lpstr>
      <vt:lpstr>PowerPoint Presentation</vt:lpstr>
      <vt:lpstr>PowerPoint Presentation</vt:lpstr>
      <vt:lpstr>By the end of the eighth grade, Students will…</vt:lpstr>
      <vt:lpstr>PowerPoint Presentation</vt:lpstr>
      <vt:lpstr>Draft Social Studies Standards for the Next Generation</vt:lpstr>
      <vt:lpstr>Domain 3: Instruction 3b – Questioning &amp; Discussion Techniques</vt:lpstr>
      <vt:lpstr>PowerPoint Presentation</vt:lpstr>
      <vt:lpstr>PowerPoint Presentation</vt:lpstr>
      <vt:lpstr>Trying it out…</vt:lpstr>
      <vt:lpstr>Learning Target for Lesson:</vt:lpstr>
      <vt:lpstr>PowerPoint Presentation</vt:lpstr>
      <vt:lpstr>Lincoln:  Early Views </vt:lpstr>
      <vt:lpstr>PowerPoint Presentation</vt:lpstr>
      <vt:lpstr>Looking at Sources</vt:lpstr>
      <vt:lpstr>PowerPoint Presentation</vt:lpstr>
      <vt:lpstr>PowerPoint Presentation</vt:lpstr>
      <vt:lpstr>Discuss</vt:lpstr>
      <vt:lpstr>PowerPoint Presentation</vt:lpstr>
      <vt:lpstr>How can we check for understanding?</vt:lpstr>
      <vt:lpstr>PowerPoint Presentation</vt:lpstr>
      <vt:lpstr>One issue that is currently critical to the success of schools/districts…</vt:lpstr>
      <vt:lpstr>Why do we need to revisit the way we design curriculum planning?   </vt:lpstr>
      <vt:lpstr>How to Use KY’s Model Curriculum Framework</vt:lpstr>
      <vt:lpstr>What is the KY Model Curriculum Framework?</vt:lpstr>
      <vt:lpstr>PowerPoint Presentation</vt:lpstr>
      <vt:lpstr>PowerPoint Presentation</vt:lpstr>
      <vt:lpstr>Forces Converging</vt:lpstr>
      <vt:lpstr>Overview of this resource: Kentucky's Vision for next-generation learners:  Students serving actively, productively, and ethically as citizens contributing to the local and global community. </vt:lpstr>
      <vt:lpstr>Table of Contents</vt:lpstr>
      <vt:lpstr>KY Model Curriculum Framework</vt:lpstr>
      <vt:lpstr>PowerPoint Presentation</vt:lpstr>
      <vt:lpstr>PowerPoint Presentation</vt:lpstr>
      <vt:lpstr>PowerPoint Presentation</vt:lpstr>
      <vt:lpstr>PowerPoint Presentation</vt:lpstr>
      <vt:lpstr>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Sourcing:  Abraham Lincoln</dc:title>
  <dc:creator>Jennifer Carroll</dc:creator>
  <cp:lastModifiedBy>Mullins, Carole - Office of Next Generation Learners</cp:lastModifiedBy>
  <cp:revision>276</cp:revision>
  <cp:lastPrinted>2014-11-23T02:58:53Z</cp:lastPrinted>
  <dcterms:created xsi:type="dcterms:W3CDTF">2014-11-13T17:20:18Z</dcterms:created>
  <dcterms:modified xsi:type="dcterms:W3CDTF">2014-12-02T19:46:40Z</dcterms:modified>
</cp:coreProperties>
</file>