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20"/>
  </p:notesMasterIdLst>
  <p:handoutMasterIdLst>
    <p:handoutMasterId r:id="rId21"/>
  </p:handoutMasterIdLst>
  <p:sldIdLst>
    <p:sldId id="347" r:id="rId3"/>
    <p:sldId id="342" r:id="rId4"/>
    <p:sldId id="283" r:id="rId5"/>
    <p:sldId id="384" r:id="rId6"/>
    <p:sldId id="385" r:id="rId7"/>
    <p:sldId id="414" r:id="rId8"/>
    <p:sldId id="412" r:id="rId9"/>
    <p:sldId id="413" r:id="rId10"/>
    <p:sldId id="408" r:id="rId11"/>
    <p:sldId id="403" r:id="rId12"/>
    <p:sldId id="405" r:id="rId13"/>
    <p:sldId id="406" r:id="rId14"/>
    <p:sldId id="392" r:id="rId15"/>
    <p:sldId id="410" r:id="rId16"/>
    <p:sldId id="409" r:id="rId17"/>
    <p:sldId id="411" r:id="rId18"/>
    <p:sldId id="415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3C3"/>
    <a:srgbClr val="F4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86" autoAdjust="0"/>
    <p:restoredTop sz="73957" autoAdjust="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2914C-7B6A-414F-9EED-D3FA1581F722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ECC27-F9C8-4A06-B8CC-93D709E87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97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3BFC1-92C1-455C-801C-5608427B7764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0E6-E8B3-4E63-A1F3-DD3F929E4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9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0E6-E8B3-4E63-A1F3-DD3F929E46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42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0E6-E8B3-4E63-A1F3-DD3F929E46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5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Segoe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27720" indent="-279892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19569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67396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15223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63051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10878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58706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06533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694334A-010D-4209-B8E6-E4D8F8CC6155}" type="slidenum">
              <a:rPr lang="en-US" altLang="en-US" sz="900"/>
              <a:pPr eaLnBrk="1" hangingPunct="1"/>
              <a:t>7</a:t>
            </a:fld>
            <a:endParaRPr lang="en-US" altLang="en-US" sz="900"/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27720" indent="-279892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19569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67396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15223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63051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10878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58706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06533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/>
              <a:t>© 2009 Bill &amp; Melinda Gates Foundation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Segoe" charset="0"/>
              </a:rPr>
              <a:t>Take notes throughout</a:t>
            </a: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27720" indent="-279892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19569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67396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15223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63051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10878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58706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06533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7268A1A8-EFBD-476D-B533-3DD314600D77}" type="slidenum">
              <a:rPr lang="en-US" altLang="en-US" sz="900"/>
              <a:pPr eaLnBrk="1" hangingPunct="1"/>
              <a:t>8</a:t>
            </a:fld>
            <a:endParaRPr lang="en-US" altLang="en-US" sz="90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27720" indent="-279892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19569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67396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15223" indent="-223914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63051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10878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58706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06533" indent="-223914" defTabSz="894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900"/>
              <a:t>© 2009 Bill &amp; Melinda Gates Foundation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Segoe" charset="0"/>
              </a:rPr>
              <a:t>Take notes throughout</a:t>
            </a: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1pPr>
            <a:lvl2pPr marL="727720" indent="-279892"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2pPr>
            <a:lvl3pPr marL="1119569" indent="-223914"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3pPr>
            <a:lvl4pPr marL="1567396" indent="-223914"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4pPr>
            <a:lvl5pPr marL="2015223" indent="-223914"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5pPr>
            <a:lvl6pPr marL="2463051" indent="-223914" defTabSz="894100" eaLnBrk="0" fontAlgn="base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6pPr>
            <a:lvl7pPr marL="2910878" indent="-223914" defTabSz="894100" eaLnBrk="0" fontAlgn="base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7pPr>
            <a:lvl8pPr marL="3358706" indent="-223914" defTabSz="894100" eaLnBrk="0" fontAlgn="base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8pPr>
            <a:lvl9pPr marL="3806533" indent="-223914" defTabSz="894100" eaLnBrk="0" fontAlgn="base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fld id="{076ED291-B2C7-411F-8F84-2DED6F9DA777}" type="slidenum">
              <a:rPr lang="en-US" altLang="en-US">
                <a:latin typeface="Arial" pitchFamily="34" charset="0"/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10752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1pPr>
            <a:lvl2pPr marL="727720" indent="-279892"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2pPr>
            <a:lvl3pPr marL="1119569" indent="-223914"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3pPr>
            <a:lvl4pPr marL="1567396" indent="-223914"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4pPr>
            <a:lvl5pPr marL="2015223" indent="-223914" eaLnBrk="0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5pPr>
            <a:lvl6pPr marL="2463051" indent="-223914" defTabSz="894100" eaLnBrk="0" fontAlgn="base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6pPr>
            <a:lvl7pPr marL="2910878" indent="-223914" defTabSz="894100" eaLnBrk="0" fontAlgn="base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7pPr>
            <a:lvl8pPr marL="3358706" indent="-223914" defTabSz="894100" eaLnBrk="0" fontAlgn="base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8pPr>
            <a:lvl9pPr marL="3806533" indent="-223914" defTabSz="894100" eaLnBrk="0" fontAlgn="base" hangingPunct="0">
              <a:lnSpc>
                <a:spcPct val="90000"/>
              </a:lnSpc>
              <a:spcBef>
                <a:spcPct val="30000"/>
              </a:spcBef>
              <a:spcAft>
                <a:spcPts val="331"/>
              </a:spcAft>
              <a:buFont typeface="Arial" pitchFamily="34" charset="0"/>
              <a:buChar char="•"/>
              <a:defRPr sz="900">
                <a:solidFill>
                  <a:schemeClr val="tx1"/>
                </a:solidFill>
                <a:latin typeface="Segoe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itchFamily="34" charset="0"/>
              </a:rPr>
              <a:t>© 2009 Bill &amp; Melinda Gates Foundation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0E6-E8B3-4E63-A1F3-DD3F929E46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5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9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41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8CFBD-4AF4-4500-8B03-06A6CC479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2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7F9E6-E657-4CAE-A9A7-52B1A39C7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43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AE4ED-65E7-4613-8C03-9A0392EDA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20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A9649-2EE4-42A5-8B6A-8302CFFB5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40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D4151-3987-4CD7-8F41-243F0BF2E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90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06969-E8B8-427A-8A6B-874E8C74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3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F06EC-C4F6-4D8B-94B1-AECA129E4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41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0ABE1-C796-4991-8118-7D2818F07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46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3F612-031D-4C21-A856-5D5F1B0F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25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A070-2B9F-4FB1-858F-40AA3D1BB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62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05/30/13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REACH Associates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9194A-23C3-48F3-B44C-3B8E5942B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8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6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2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3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6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1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05/30/13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031F5-BC3C-43FC-AA6D-52565F503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7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>
                <a:latin typeface="Constantia" pitchFamily="18" charset="0"/>
                <a:cs typeface="Arial" charset="0"/>
              </a:rPr>
              <a:t>05/30/13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18238"/>
            <a:ext cx="2894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n-US">
                <a:latin typeface="Constantia" pitchFamily="18" charset="0"/>
                <a:cs typeface="Arial" charset="0"/>
              </a:rPr>
              <a:t>copyright REACH Associates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4C0ED3E4-4DBE-4205-BD90-F62148E574B9}" type="slidenum">
              <a:rPr lang="en-US">
                <a:latin typeface="Constantia" pitchFamily="18" charset="0"/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en-US">
              <a:latin typeface="Constant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20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RM4KHJALeqOleM&amp;tbnid=BHAWqsZJFr7DLM:&amp;ved=0CAUQjRw&amp;url=http://simplifyingradicals2.blogspot.com/2012/09/made4math-flip-book-solving-quadratics.html&amp;ei=eqUnUruYKIqC9QSMooHoDA&amp;bvm=bv.51495398,d.eWU&amp;psig=AFQjCNE1gtnJN4n9ihLckVIhd0SJd9a2hg&amp;ust=137841632288690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teachingchannel.org/videos/teaching-the-n-wor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www.kellyphilbeck.com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,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7086600" cy="5218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160338"/>
            <a:ext cx="7620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Socratic Seminar: Expectations</a:t>
            </a:r>
            <a:endParaRPr lang="en-US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"/>
          </p:nvPr>
        </p:nvSpPr>
        <p:spPr>
          <a:xfrm>
            <a:off x="201613" y="10287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altLang="en-US" sz="2600" smtClean="0"/>
              <a:t>We read and think about the text in advance.</a:t>
            </a:r>
          </a:p>
          <a:p>
            <a:r>
              <a:rPr lang="en-US" altLang="en-US" sz="2600" smtClean="0"/>
              <a:t>We refer to the text and give enough time for fellow classmates to locate text.</a:t>
            </a:r>
          </a:p>
          <a:p>
            <a:r>
              <a:rPr lang="en-US" altLang="en-US" sz="2600" smtClean="0"/>
              <a:t>We engage in conversation; we don’t talk at each other.</a:t>
            </a:r>
          </a:p>
          <a:p>
            <a:r>
              <a:rPr lang="en-US" altLang="en-US" sz="2600" smtClean="0"/>
              <a:t>We show we are listening by tracking the speaker and summarizing what a classmate said.</a:t>
            </a:r>
          </a:p>
          <a:p>
            <a:r>
              <a:rPr lang="en-US" altLang="en-US" sz="2600" smtClean="0"/>
              <a:t>We don’t raise our hand, but we wait for speaker to finish.</a:t>
            </a:r>
          </a:p>
          <a:p>
            <a:r>
              <a:rPr lang="en-US" altLang="en-US" sz="2600" smtClean="0"/>
              <a:t>We ask questions, give comments, but always give evidence to support our opinions.</a:t>
            </a:r>
          </a:p>
        </p:txBody>
      </p:sp>
      <p:pic>
        <p:nvPicPr>
          <p:cNvPr id="57348" name="Picture 2" descr="https://929c466ec8-custmedia.vresp.com/6deab5dde2/CLIPART_OF_15186_SM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340" y="5105400"/>
            <a:ext cx="1668463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8A1D9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2D7E526-6DF5-4F43-A6CC-FEC9C7D063B3}" type="slidenum">
              <a:rPr lang="en-US" altLang="en-US" sz="180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0"/>
            <a:ext cx="7620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Socratic Seminar</a:t>
            </a:r>
            <a:endParaRPr lang="en-US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sz="quarter" idx="1"/>
          </p:nvPr>
        </p:nvSpPr>
        <p:spPr>
          <a:xfrm>
            <a:off x="479425" y="914400"/>
            <a:ext cx="7620000" cy="4800600"/>
          </a:xfrm>
        </p:spPr>
        <p:txBody>
          <a:bodyPr/>
          <a:lstStyle/>
          <a:p>
            <a:r>
              <a:rPr lang="en-US" altLang="en-US" sz="2800" smtClean="0"/>
              <a:t>It’s OKAY to disagree, so long as you do so respectfully</a:t>
            </a:r>
          </a:p>
          <a:p>
            <a:pPr lvl="1"/>
            <a:r>
              <a:rPr lang="en-US" altLang="en-US" sz="2800" smtClean="0"/>
              <a:t>I understand what you are saying, but I disagree because…</a:t>
            </a:r>
          </a:p>
          <a:p>
            <a:pPr lvl="1"/>
            <a:r>
              <a:rPr lang="en-US" altLang="en-US" sz="2800" smtClean="0"/>
              <a:t>I respect your opinion, but I disagree because…</a:t>
            </a:r>
          </a:p>
          <a:p>
            <a:pPr lvl="1"/>
            <a:r>
              <a:rPr lang="en-US" altLang="en-US" sz="2800" smtClean="0"/>
              <a:t>I hear where you are coming from, but…</a:t>
            </a:r>
          </a:p>
          <a:p>
            <a:pPr lvl="1"/>
            <a:endParaRPr lang="en-US" altLang="en-US" sz="2800" smtClean="0"/>
          </a:p>
          <a:p>
            <a:r>
              <a:rPr lang="en-US" altLang="en-US" sz="2800" smtClean="0"/>
              <a:t>Most importantly, in a discussion there are no right or wrong answers. </a:t>
            </a:r>
          </a:p>
        </p:txBody>
      </p:sp>
      <p:pic>
        <p:nvPicPr>
          <p:cNvPr id="59396" name="Picture 2" descr="http://aec-ijevan.am/newspics/meeting_clip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915" y="5181600"/>
            <a:ext cx="2822575" cy="169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8A1D9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583E358-6D3E-489A-8143-33AE7B16F6CC}" type="slidenum">
              <a:rPr lang="en-US" altLang="en-US" sz="180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5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Academic Transitions</a:t>
            </a:r>
            <a:endParaRPr lang="en-US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"/>
          </p:nvPr>
        </p:nvSpPr>
        <p:spPr>
          <a:xfrm>
            <a:off x="206375" y="955675"/>
            <a:ext cx="8004175" cy="4572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en-US" sz="2800" smtClean="0"/>
              <a:t>So what you’re saying is…</a:t>
            </a:r>
          </a:p>
          <a:p>
            <a:pPr lvl="1"/>
            <a:r>
              <a:rPr lang="en-US" altLang="en-US" sz="2800" smtClean="0"/>
              <a:t>I disagree/agree…</a:t>
            </a:r>
          </a:p>
          <a:p>
            <a:pPr lvl="1"/>
            <a:r>
              <a:rPr lang="en-US" altLang="en-US" sz="2800" smtClean="0"/>
              <a:t>I’d like to raise a question…</a:t>
            </a:r>
          </a:p>
          <a:p>
            <a:pPr lvl="1"/>
            <a:r>
              <a:rPr lang="en-US" altLang="en-US" sz="2800" smtClean="0"/>
              <a:t>I’m confused about…</a:t>
            </a:r>
          </a:p>
          <a:p>
            <a:pPr lvl="1"/>
            <a:r>
              <a:rPr lang="en-US" altLang="en-US" sz="2800" smtClean="0"/>
              <a:t>What is your opinion of…</a:t>
            </a:r>
          </a:p>
          <a:p>
            <a:pPr lvl="1"/>
            <a:r>
              <a:rPr lang="en-US" altLang="en-US" sz="2800" smtClean="0"/>
              <a:t>I think this means…</a:t>
            </a:r>
          </a:p>
          <a:p>
            <a:pPr lvl="1"/>
            <a:r>
              <a:rPr lang="en-US" altLang="en-US" sz="2800" smtClean="0"/>
              <a:t>What puzzles me is…</a:t>
            </a:r>
          </a:p>
          <a:p>
            <a:pPr lvl="1"/>
            <a:r>
              <a:rPr lang="en-US" altLang="en-US" sz="2800" smtClean="0"/>
              <a:t>This relates to…</a:t>
            </a:r>
          </a:p>
          <a:p>
            <a:pPr lvl="1"/>
            <a:r>
              <a:rPr lang="en-US" altLang="en-US" sz="2800" smtClean="0"/>
              <a:t>Do you agree/disagree….</a:t>
            </a:r>
          </a:p>
          <a:p>
            <a:pPr lvl="1"/>
            <a:r>
              <a:rPr lang="en-US" altLang="en-US" sz="2800" smtClean="0"/>
              <a:t>Don’t you think this is similar to…</a:t>
            </a:r>
          </a:p>
          <a:p>
            <a:pPr lvl="1"/>
            <a:r>
              <a:rPr lang="en-US" altLang="en-US" sz="2800" smtClean="0"/>
              <a:t>I’d like to talk with people about…</a:t>
            </a:r>
          </a:p>
        </p:txBody>
      </p:sp>
      <p:pic>
        <p:nvPicPr>
          <p:cNvPr id="60420" name="Picture 6" descr="https://encrypted-tbn1.gstatic.com/images?q=tbn:ANd9GcRAbW33mMlrQEw8mKdSxT0qs7ra8eIe-P35DCjTtR1IjO-8MbQZ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2606675"/>
            <a:ext cx="3152775" cy="22320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8A1D9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2BABAD4-068A-4C1B-804D-21B15930CA13}" type="slidenum">
              <a:rPr lang="en-US" altLang="en-US" sz="180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9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smtClean="0">
                <a:solidFill>
                  <a:srgbClr val="C00000"/>
                </a:solidFill>
              </a:rPr>
              <a:t>Socratic Seminar: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648199"/>
          </a:xfrm>
        </p:spPr>
      </p:pic>
    </p:spTree>
    <p:extLst>
      <p:ext uri="{BB962C8B-B14F-4D97-AF65-F5344CB8AC3E}">
        <p14:creationId xmlns:p14="http://schemas.microsoft.com/office/powerpoint/2010/main" val="17576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Socratic Seminar </a:t>
            </a:r>
            <a:r>
              <a:rPr lang="en-US" b="1" dirty="0" smtClean="0">
                <a:solidFill>
                  <a:srgbClr val="FF0000"/>
                </a:solidFill>
              </a:rPr>
              <a:t>Roles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600" dirty="0" smtClean="0"/>
              <a:t>Speaker</a:t>
            </a:r>
          </a:p>
          <a:p>
            <a:pPr lvl="1"/>
            <a:r>
              <a:rPr lang="en-US" sz="3600" dirty="0" smtClean="0"/>
              <a:t>Coach</a:t>
            </a:r>
          </a:p>
          <a:p>
            <a:pPr lvl="1"/>
            <a:r>
              <a:rPr lang="en-US" sz="3600" dirty="0" smtClean="0"/>
              <a:t>Timekeeper</a:t>
            </a:r>
          </a:p>
          <a:p>
            <a:pPr lvl="1"/>
            <a:r>
              <a:rPr lang="en-US" sz="3600" dirty="0" smtClean="0"/>
              <a:t>Big Ideas Board Tracker</a:t>
            </a:r>
          </a:p>
          <a:p>
            <a:pPr lvl="1"/>
            <a:r>
              <a:rPr lang="en-US" sz="3600" dirty="0" smtClean="0"/>
              <a:t>Transition Tracker</a:t>
            </a:r>
          </a:p>
          <a:p>
            <a:pPr lvl="1"/>
            <a:r>
              <a:rPr lang="en-US" sz="3600" dirty="0" smtClean="0"/>
              <a:t>Evidence/Quote Tracker</a:t>
            </a:r>
          </a:p>
          <a:p>
            <a:pPr lvl="1"/>
            <a:r>
              <a:rPr lang="en-US" sz="3600" dirty="0" smtClean="0"/>
              <a:t>Comment Counter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1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Academic Transitions</a:t>
            </a:r>
            <a:endParaRPr lang="en-US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"/>
          </p:nvPr>
        </p:nvSpPr>
        <p:spPr>
          <a:xfrm>
            <a:off x="206375" y="955675"/>
            <a:ext cx="8004175" cy="4572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en-US" sz="2800" dirty="0" smtClean="0"/>
              <a:t>So what you’re saying is…</a:t>
            </a:r>
          </a:p>
          <a:p>
            <a:pPr lvl="1"/>
            <a:r>
              <a:rPr lang="en-US" altLang="en-US" sz="2800" dirty="0" smtClean="0"/>
              <a:t>I disagree/agree…</a:t>
            </a:r>
          </a:p>
          <a:p>
            <a:pPr lvl="1"/>
            <a:r>
              <a:rPr lang="en-US" altLang="en-US" sz="2800" dirty="0" smtClean="0"/>
              <a:t>I’d like to raise a question…</a:t>
            </a:r>
          </a:p>
          <a:p>
            <a:pPr lvl="1"/>
            <a:r>
              <a:rPr lang="en-US" altLang="en-US" sz="2800" dirty="0" smtClean="0"/>
              <a:t>I’m confused about…</a:t>
            </a:r>
          </a:p>
          <a:p>
            <a:pPr lvl="1"/>
            <a:r>
              <a:rPr lang="en-US" altLang="en-US" sz="2800" dirty="0" smtClean="0"/>
              <a:t>What is your opinion of…</a:t>
            </a:r>
          </a:p>
          <a:p>
            <a:pPr lvl="1"/>
            <a:r>
              <a:rPr lang="en-US" altLang="en-US" sz="2800" dirty="0" smtClean="0"/>
              <a:t>I think this means…</a:t>
            </a:r>
          </a:p>
          <a:p>
            <a:pPr lvl="1"/>
            <a:r>
              <a:rPr lang="en-US" altLang="en-US" sz="2800" dirty="0" smtClean="0"/>
              <a:t>What puzzles me is…</a:t>
            </a:r>
          </a:p>
          <a:p>
            <a:pPr lvl="1"/>
            <a:r>
              <a:rPr lang="en-US" altLang="en-US" sz="2800" dirty="0" smtClean="0"/>
              <a:t>This relates to…</a:t>
            </a:r>
          </a:p>
          <a:p>
            <a:pPr lvl="1"/>
            <a:r>
              <a:rPr lang="en-US" altLang="en-US" sz="2800" dirty="0" smtClean="0"/>
              <a:t>Do you agree/disagree….</a:t>
            </a:r>
          </a:p>
          <a:p>
            <a:pPr lvl="1"/>
            <a:r>
              <a:rPr lang="en-US" altLang="en-US" sz="2800" dirty="0" smtClean="0"/>
              <a:t>Don’t you think this is similar to…</a:t>
            </a:r>
          </a:p>
          <a:p>
            <a:pPr lvl="1"/>
            <a:r>
              <a:rPr lang="en-US" altLang="en-US" sz="2800" dirty="0" smtClean="0"/>
              <a:t>I’d like to talk with people about…</a:t>
            </a:r>
          </a:p>
        </p:txBody>
      </p:sp>
      <p:pic>
        <p:nvPicPr>
          <p:cNvPr id="60420" name="Picture 6" descr="https://encrypted-tbn1.gstatic.com/images?q=tbn:ANd9GcRAbW33mMlrQEw8mKdSxT0qs7ra8eIe-P35DCjTtR1IjO-8MbQZ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2606675"/>
            <a:ext cx="3152775" cy="22320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8A1D9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2BABAD4-068A-4C1B-804D-21B15930CA13}" type="slidenum">
              <a:rPr lang="en-US" altLang="en-US" sz="180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7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Evaluator Reporting</a:t>
            </a:r>
          </a:p>
          <a:p>
            <a:pPr lvl="1"/>
            <a:r>
              <a:rPr lang="en-US" dirty="0" smtClean="0"/>
              <a:t>Comment Counter</a:t>
            </a:r>
          </a:p>
          <a:p>
            <a:pPr lvl="1"/>
            <a:r>
              <a:rPr lang="en-US" dirty="0" smtClean="0"/>
              <a:t>Transition Tracker</a:t>
            </a:r>
          </a:p>
          <a:p>
            <a:pPr lvl="1"/>
            <a:r>
              <a:rPr lang="en-US" dirty="0" smtClean="0"/>
              <a:t>Evidence Tracker</a:t>
            </a:r>
          </a:p>
          <a:p>
            <a:pPr lvl="1"/>
            <a:r>
              <a:rPr lang="en-US" dirty="0" smtClean="0"/>
              <a:t>Big Idea Board Tracker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COACHING</a:t>
            </a:r>
          </a:p>
          <a:p>
            <a:pPr marL="457200" lvl="1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(switch roles)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kphilbec\Pictures\Half Ti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158" y="1157288"/>
            <a:ext cx="4545842" cy="227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Academic Transitions</a:t>
            </a:r>
            <a:endParaRPr lang="en-US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"/>
          </p:nvPr>
        </p:nvSpPr>
        <p:spPr>
          <a:xfrm>
            <a:off x="206375" y="955675"/>
            <a:ext cx="8004175" cy="4572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altLang="en-US" sz="2800" dirty="0" smtClean="0"/>
              <a:t>So what you’re saying is…</a:t>
            </a:r>
          </a:p>
          <a:p>
            <a:pPr lvl="1"/>
            <a:r>
              <a:rPr lang="en-US" altLang="en-US" sz="2800" dirty="0" smtClean="0"/>
              <a:t>I disagree/agree…</a:t>
            </a:r>
          </a:p>
          <a:p>
            <a:pPr lvl="1"/>
            <a:r>
              <a:rPr lang="en-US" altLang="en-US" sz="2800" dirty="0" smtClean="0"/>
              <a:t>I’d like to raise a question…</a:t>
            </a:r>
          </a:p>
          <a:p>
            <a:pPr lvl="1"/>
            <a:r>
              <a:rPr lang="en-US" altLang="en-US" sz="2800" dirty="0" smtClean="0"/>
              <a:t>I’m confused about…</a:t>
            </a:r>
          </a:p>
          <a:p>
            <a:pPr lvl="1"/>
            <a:r>
              <a:rPr lang="en-US" altLang="en-US" sz="2800" dirty="0" smtClean="0"/>
              <a:t>What is your opinion of…</a:t>
            </a:r>
          </a:p>
          <a:p>
            <a:pPr lvl="1"/>
            <a:r>
              <a:rPr lang="en-US" altLang="en-US" sz="2800" dirty="0" smtClean="0"/>
              <a:t>I think this means…</a:t>
            </a:r>
          </a:p>
          <a:p>
            <a:pPr lvl="1"/>
            <a:r>
              <a:rPr lang="en-US" altLang="en-US" sz="2800" dirty="0" smtClean="0"/>
              <a:t>What puzzles me is…</a:t>
            </a:r>
          </a:p>
          <a:p>
            <a:pPr lvl="1"/>
            <a:r>
              <a:rPr lang="en-US" altLang="en-US" sz="2800" dirty="0" smtClean="0"/>
              <a:t>This relates to…</a:t>
            </a:r>
          </a:p>
          <a:p>
            <a:pPr lvl="1"/>
            <a:r>
              <a:rPr lang="en-US" altLang="en-US" sz="2800" dirty="0" smtClean="0"/>
              <a:t>Do you agree/disagree….</a:t>
            </a:r>
          </a:p>
          <a:p>
            <a:pPr lvl="1"/>
            <a:r>
              <a:rPr lang="en-US" altLang="en-US" sz="2800" dirty="0" smtClean="0"/>
              <a:t>Don’t you think this is similar to…</a:t>
            </a:r>
          </a:p>
          <a:p>
            <a:pPr lvl="1"/>
            <a:r>
              <a:rPr lang="en-US" altLang="en-US" sz="2800" dirty="0" smtClean="0"/>
              <a:t>I’d like to talk with people about…</a:t>
            </a:r>
          </a:p>
        </p:txBody>
      </p:sp>
      <p:pic>
        <p:nvPicPr>
          <p:cNvPr id="60420" name="Picture 6" descr="https://encrypted-tbn1.gstatic.com/images?q=tbn:ANd9GcRAbW33mMlrQEw8mKdSxT0qs7ra8eIe-P35DCjTtR1IjO-8MbQZl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2606675"/>
            <a:ext cx="3152775" cy="22320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8A1D9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2BABAD4-068A-4C1B-804D-21B15930CA13}" type="slidenum">
              <a:rPr lang="en-US" altLang="en-US" sz="180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8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Build a Quality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LDC Instructional Ladder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z="4000" dirty="0" smtClean="0"/>
              <a:t>Preparing for the Task</a:t>
            </a:r>
          </a:p>
          <a:p>
            <a:r>
              <a:rPr lang="en-US" sz="4000" dirty="0" smtClean="0"/>
              <a:t>Reading Processes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Transition to Writing</a:t>
            </a:r>
          </a:p>
          <a:p>
            <a:r>
              <a:rPr lang="en-US" sz="4000" dirty="0" smtClean="0"/>
              <a:t>Writing Processes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033" y="1524000"/>
            <a:ext cx="3743752" cy="468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0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to Writing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098098"/>
            <a:ext cx="822960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Engaging ways to help students transition from reading to writing often collaboratively.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 rot="20231127">
            <a:off x="6549007" y="961961"/>
            <a:ext cx="197272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defined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5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394" y="186779"/>
            <a:ext cx="8229600" cy="1143000"/>
          </a:xfrm>
        </p:spPr>
        <p:txBody>
          <a:bodyPr/>
          <a:lstStyle/>
          <a:p>
            <a:r>
              <a:rPr lang="en-US" dirty="0" smtClean="0"/>
              <a:t>Transition to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294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Debate</a:t>
            </a:r>
          </a:p>
          <a:p>
            <a:r>
              <a:rPr lang="en-US" dirty="0" smtClean="0"/>
              <a:t>Socratic seminar</a:t>
            </a:r>
          </a:p>
          <a:p>
            <a:r>
              <a:rPr lang="en-US" dirty="0" smtClean="0"/>
              <a:t>4 corners discussion</a:t>
            </a:r>
          </a:p>
          <a:p>
            <a:r>
              <a:rPr lang="en-US" dirty="0" smtClean="0"/>
              <a:t>Charting </a:t>
            </a:r>
          </a:p>
          <a:p>
            <a:r>
              <a:rPr lang="en-US" dirty="0" smtClean="0"/>
              <a:t>Discussion web</a:t>
            </a:r>
          </a:p>
          <a:p>
            <a:r>
              <a:rPr lang="en-US" dirty="0" smtClean="0"/>
              <a:t>Pinwheel Discussions</a:t>
            </a:r>
          </a:p>
          <a:p>
            <a:r>
              <a:rPr lang="en-US" dirty="0"/>
              <a:t> </a:t>
            </a:r>
            <a:r>
              <a:rPr lang="en-US" dirty="0" smtClean="0"/>
              <a:t>. . 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19522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options</a:t>
            </a:r>
            <a:endParaRPr lang="en-US" sz="4400" b="1" cap="none" spc="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https://encrypted-tbn2.gstatic.com/images?q=tbn:ANd9GcRI6vlT1024EkD1p8ZGmq9nRzj5jA5Uf4fGLNmFUGG6CJHbSF5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364" y="5471615"/>
            <a:ext cx="1371993" cy="102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42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Skill: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Transition to Writing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Mini-task: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Socratic Seminar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www.teachingchannel.org/videos/teaching-the-n-word</a:t>
            </a:r>
            <a:endParaRPr lang="en-US" dirty="0" smtClean="0"/>
          </a:p>
          <a:p>
            <a:r>
              <a:rPr lang="en-US" dirty="0" smtClean="0"/>
              <a:t>Viewing lens:  Structure of Socratic Seminar</a:t>
            </a:r>
          </a:p>
          <a:p>
            <a:endParaRPr lang="en-US" dirty="0"/>
          </a:p>
        </p:txBody>
      </p:sp>
      <p:pic>
        <p:nvPicPr>
          <p:cNvPr id="1026" name="Picture 2" descr="C:\Users\Kelly\Documents\KP Website\TeachingChann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05200"/>
            <a:ext cx="556968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6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Socratic Seminar </a:t>
            </a:r>
            <a:r>
              <a:rPr lang="en-US" b="1" dirty="0" smtClean="0">
                <a:solidFill>
                  <a:srgbClr val="FF0000"/>
                </a:solidFill>
              </a:rPr>
              <a:t>Roles/Structure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600" dirty="0" smtClean="0"/>
              <a:t>Speaker</a:t>
            </a:r>
          </a:p>
          <a:p>
            <a:pPr lvl="1"/>
            <a:r>
              <a:rPr lang="en-US" sz="3600" dirty="0" smtClean="0"/>
              <a:t>Coach</a:t>
            </a:r>
          </a:p>
          <a:p>
            <a:pPr lvl="1"/>
            <a:r>
              <a:rPr lang="en-US" sz="3600" dirty="0" smtClean="0"/>
              <a:t>Timekeeper</a:t>
            </a:r>
          </a:p>
          <a:p>
            <a:pPr lvl="1"/>
            <a:r>
              <a:rPr lang="en-US" sz="3600" dirty="0" smtClean="0"/>
              <a:t>Big Ideas Tracker</a:t>
            </a:r>
          </a:p>
          <a:p>
            <a:pPr lvl="1"/>
            <a:r>
              <a:rPr lang="en-US" sz="3600" dirty="0" smtClean="0"/>
              <a:t>Transition Tracker</a:t>
            </a:r>
          </a:p>
          <a:p>
            <a:pPr lvl="1"/>
            <a:r>
              <a:rPr lang="en-US" sz="3600" dirty="0" smtClean="0"/>
              <a:t>Evidence/Quote Tracker</a:t>
            </a:r>
          </a:p>
          <a:p>
            <a:pPr lvl="1"/>
            <a:r>
              <a:rPr lang="en-US" sz="3600" dirty="0" smtClean="0"/>
              <a:t>Comment Counter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11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Box 2"/>
          <p:cNvSpPr txBox="1">
            <a:spLocks noChangeArrowheads="1"/>
          </p:cNvSpPr>
          <p:nvPr/>
        </p:nvSpPr>
        <p:spPr bwMode="auto">
          <a:xfrm>
            <a:off x="163513" y="288925"/>
            <a:ext cx="7885112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96875" indent="-39687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altLang="en-US" sz="3200" b="1" dirty="0">
                <a:solidFill>
                  <a:srgbClr val="5A471C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altLang="en-US" sz="3200" b="1" dirty="0" smtClean="0">
                <a:solidFill>
                  <a:srgbClr val="5A471C"/>
                </a:solidFill>
                <a:latin typeface="Calibri" pitchFamily="34" charset="0"/>
                <a:cs typeface="Arial" pitchFamily="34" charset="0"/>
              </a:rPr>
              <a:t>Initial Thoughts…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rgbClr val="CE6B28"/>
              </a:buClr>
            </a:pPr>
            <a:r>
              <a:rPr lang="en-US" altLang="en-US" sz="36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Instructional </a:t>
            </a:r>
            <a:r>
              <a:rPr lang="en-US" altLang="en-US" sz="3600" b="1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Shifts Required                                    by the Common Core</a:t>
            </a:r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52425" y="1644650"/>
            <a:ext cx="8202613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2600"/>
              </a:lnSpc>
              <a:spcAft>
                <a:spcPts val="1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Increasing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rigor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and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relevance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sz="800" dirty="0" smtClean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lnSpc>
                <a:spcPts val="2600"/>
              </a:lnSpc>
              <a:spcAft>
                <a:spcPts val="1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Sharing responsibility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of teaching reading and writing across content areas</a:t>
            </a:r>
            <a:endParaRPr lang="en-US" b="1" dirty="0" smtClean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lnSpc>
                <a:spcPts val="2600"/>
              </a:lnSpc>
              <a:spcAft>
                <a:spcPts val="1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Building knowledge through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content-rich nonfiction and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informational text</a:t>
            </a:r>
          </a:p>
          <a:p>
            <a:pPr eaLnBrk="1" hangingPunct="1">
              <a:lnSpc>
                <a:spcPts val="2600"/>
              </a:lnSpc>
              <a:spcAft>
                <a:spcPts val="1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Reading, writing, speaking and listening grounded in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evidence from texts</a:t>
            </a:r>
            <a:endParaRPr lang="en-US" dirty="0" smtClean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lnSpc>
                <a:spcPts val="2600"/>
              </a:lnSpc>
              <a:spcAft>
                <a:spcPts val="1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Practicing regularly with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complex text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 and its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academic vocabulary</a:t>
            </a:r>
          </a:p>
          <a:p>
            <a:pPr eaLnBrk="1" hangingPunct="1">
              <a:lnSpc>
                <a:spcPts val="2600"/>
              </a:lnSpc>
              <a:spcAft>
                <a:spcPts val="16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Emphasizing  </a:t>
            </a:r>
            <a:r>
              <a:rPr lang="en-US" b="1" dirty="0" smtClean="0">
                <a:solidFill>
                  <a:schemeClr val="tx2"/>
                </a:solidFill>
                <a:latin typeface="Calibri" pitchFamily="34" charset="0"/>
                <a:cs typeface="Arial" pitchFamily="34" charset="0"/>
              </a:rPr>
              <a:t>3 modes of academic writing</a:t>
            </a:r>
            <a:endParaRPr lang="en-US" sz="1000" b="1" dirty="0" smtClean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600"/>
              </a:lnSpc>
              <a:spcAft>
                <a:spcPts val="1600"/>
              </a:spcAft>
              <a:buClr>
                <a:schemeClr val="accent2"/>
              </a:buClr>
              <a:defRPr/>
            </a:pPr>
            <a:endParaRPr lang="en-US" b="1" dirty="0" smtClean="0">
              <a:solidFill>
                <a:srgbClr val="A70000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lnSpc>
                <a:spcPts val="2600"/>
              </a:lnSpc>
              <a:spcAft>
                <a:spcPts val="4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lnSpc>
                <a:spcPts val="2600"/>
              </a:lnSpc>
              <a:spcAft>
                <a:spcPts val="40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5A471C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69A0C802-3704-42ED-85AC-4FCFEA343550}" type="slidenum">
              <a:rPr lang="en-US" altLang="en-US" sz="1800">
                <a:solidFill>
                  <a:schemeClr val="bg1"/>
                </a:solidFill>
                <a:latin typeface="Calibri" pitchFamily="34" charset="0"/>
              </a:rPr>
              <a:pPr eaLnBrk="1" hangingPunct="1"/>
              <a:t>7</a:t>
            </a:fld>
            <a:endParaRPr lang="en-US" altLang="en-US" sz="180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3892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>
                <a:ea typeface="+mj-ea"/>
              </a:rPr>
              <a:t>`</a:t>
            </a:r>
            <a:endParaRPr lang="en-US" dirty="0">
              <a:ea typeface="+mj-ea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7620000" cy="5924550"/>
          </a:xfrm>
        </p:spPr>
        <p:txBody>
          <a:bodyPr>
            <a:normAutofit lnSpcReduction="10000"/>
          </a:bodyPr>
          <a:lstStyle/>
          <a:p>
            <a:pPr marL="114300" indent="0">
              <a:buFont typeface="Arial" pitchFamily="34" charset="0"/>
              <a:buNone/>
            </a:pPr>
            <a:r>
              <a:rPr lang="en-US" altLang="en-US" b="1" dirty="0" smtClean="0">
                <a:solidFill>
                  <a:srgbClr val="7030A0"/>
                </a:solidFill>
              </a:rPr>
              <a:t>Why are</a:t>
            </a:r>
            <a:r>
              <a:rPr lang="en-US" altLang="en-US" b="1" dirty="0">
                <a:solidFill>
                  <a:srgbClr val="7030A0"/>
                </a:solidFill>
              </a:rPr>
              <a:t> </a:t>
            </a:r>
            <a:r>
              <a:rPr lang="en-US" altLang="en-US" b="1" dirty="0" smtClean="0">
                <a:solidFill>
                  <a:srgbClr val="7030A0"/>
                </a:solidFill>
              </a:rPr>
              <a:t>the six instructional shifts important guides for teachers when selecting materials and lessons aligned with standards</a:t>
            </a:r>
            <a:r>
              <a:rPr lang="en-US" altLang="en-US" sz="3200" b="1" dirty="0" smtClean="0">
                <a:solidFill>
                  <a:srgbClr val="7030A0"/>
                </a:solidFill>
              </a:rPr>
              <a:t>?  </a:t>
            </a:r>
            <a:r>
              <a:rPr lang="en-US" altLang="en-US" sz="3200" b="1" dirty="0" smtClean="0">
                <a:solidFill>
                  <a:srgbClr val="C00000"/>
                </a:solidFill>
              </a:rPr>
              <a:t>After reading informational texts, participating in discussions, and engaging with multimedia, 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write notes, to be used in a Socratic Seminar, </a:t>
            </a:r>
            <a:r>
              <a:rPr lang="en-US" altLang="en-US" sz="3200" b="1" dirty="0" smtClean="0">
                <a:solidFill>
                  <a:srgbClr val="0070C0"/>
                </a:solidFill>
              </a:rPr>
              <a:t>that explain the impact of these shifts on classroom instruction</a:t>
            </a:r>
            <a:r>
              <a:rPr lang="en-US" altLang="en-US" b="1" dirty="0" smtClean="0">
                <a:solidFill>
                  <a:srgbClr val="0070C0"/>
                </a:solidFill>
              </a:rPr>
              <a:t>.  </a:t>
            </a:r>
            <a:r>
              <a:rPr lang="en-US" altLang="en-US" sz="3200" b="1" dirty="0" smtClean="0"/>
              <a:t>What conclusions or implications can you draw?  </a:t>
            </a:r>
            <a:r>
              <a:rPr lang="en-US" altLang="en-US" sz="3200" b="1" dirty="0" smtClean="0">
                <a:solidFill>
                  <a:srgbClr val="FE7F00"/>
                </a:solidFill>
              </a:rPr>
              <a:t>Cite at least 3 sources, pointing out key elements from each source.  </a:t>
            </a:r>
          </a:p>
          <a:p>
            <a:pPr marL="114300" indent="0">
              <a:buFont typeface="Arial" pitchFamily="34" charset="0"/>
              <a:buNone/>
            </a:pPr>
            <a:r>
              <a:rPr lang="en-US" altLang="en-US" sz="3200" dirty="0" smtClean="0"/>
              <a:t>(Task 19:  Informational/Synthesis)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EE4270F5-7B99-4606-A09A-6579CDA0ECD0}" type="slidenum">
              <a:rPr lang="en-US" altLang="en-US" sz="1800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 sz="1800">
              <a:solidFill>
                <a:srgbClr val="FFFFFF"/>
              </a:solidFill>
            </a:endParaRPr>
          </a:p>
        </p:txBody>
      </p:sp>
      <p:pic>
        <p:nvPicPr>
          <p:cNvPr id="35844" name="Picture 2" descr="http://www.literacydesigncollaborative.org/wp-content/uploads/2012/01/LDC_Logo_wik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172200"/>
            <a:ext cx="19050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9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588"/>
            <a:ext cx="7620000" cy="1082675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solidFill>
                  <a:srgbClr val="C00000"/>
                </a:solidFill>
                <a:ea typeface="+mj-ea"/>
              </a:rPr>
              <a:t>Readying for a Socratic Seminar</a:t>
            </a:r>
            <a:endParaRPr lang="en-US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8A1D9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2AD8D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DCBA0B0-0CF2-4403-81BB-DCECF6972957}" type="slidenum">
              <a:rPr lang="en-US" altLang="en-US" sz="180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65540" name="Picture 2" descr="http://english11.buchananschools.com/uploads/8/7/0/4/8704176/1696407_orig.jpg?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205163"/>
            <a:ext cx="5070475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91135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defTabSz="914400">
              <a:defRPr/>
            </a:pPr>
            <a:endParaRPr lang="en-US" sz="4000" dirty="0" smtClean="0">
              <a:solidFill>
                <a:schemeClr val="tx1"/>
              </a:solidFill>
            </a:endParaRPr>
          </a:p>
          <a:p>
            <a:pPr defTabSz="914400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Reviewing notes </a:t>
            </a:r>
            <a:r>
              <a:rPr lang="en-US" sz="3600" dirty="0" smtClean="0">
                <a:solidFill>
                  <a:srgbClr val="FF0000"/>
                </a:solidFill>
              </a:rPr>
              <a:t>(6 shifts, Publishers’ Criteria, LDC, </a:t>
            </a:r>
            <a:r>
              <a:rPr lang="en-US" sz="3600" dirty="0" err="1" smtClean="0">
                <a:solidFill>
                  <a:srgbClr val="FF0000"/>
                </a:solidFill>
              </a:rPr>
              <a:t>etc</a:t>
            </a:r>
            <a:r>
              <a:rPr lang="en-US" sz="3600" dirty="0">
                <a:solidFill>
                  <a:srgbClr val="FF0000"/>
                </a:solidFill>
              </a:rPr>
              <a:t>)</a:t>
            </a:r>
            <a:endParaRPr lang="en-US" sz="3600" dirty="0" smtClean="0">
              <a:solidFill>
                <a:srgbClr val="FF0000"/>
              </a:solidFill>
            </a:endParaRPr>
          </a:p>
          <a:p>
            <a:pPr defTabSz="914400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Reviewing roles</a:t>
            </a:r>
          </a:p>
          <a:p>
            <a:pPr defTabSz="914400">
              <a:defRPr/>
            </a:pPr>
            <a:r>
              <a:rPr lang="en-US" sz="4000" smtClean="0">
                <a:solidFill>
                  <a:schemeClr val="tx1"/>
                </a:solidFill>
              </a:rPr>
              <a:t>Evidence</a:t>
            </a:r>
            <a:endParaRPr lang="en-US" sz="4000" dirty="0" smtClean="0">
              <a:solidFill>
                <a:schemeClr val="tx1"/>
              </a:solidFill>
            </a:endParaRPr>
          </a:p>
          <a:p>
            <a:pPr defTabSz="914400">
              <a:defRPr/>
            </a:pPr>
            <a:r>
              <a:rPr lang="en-US" sz="4000" dirty="0" smtClean="0">
                <a:solidFill>
                  <a:schemeClr val="tx1"/>
                </a:solidFill>
              </a:rPr>
              <a:t>Setting a goal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23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nstantia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5431</TotalTime>
  <Words>665</Words>
  <Application>Microsoft Office PowerPoint</Application>
  <PresentationFormat>On-screen Show (4:3)</PresentationFormat>
  <Paragraphs>136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2_Default Design</vt:lpstr>
      <vt:lpstr>www.kellyphilbeck.com</vt:lpstr>
      <vt:lpstr>Build a Quality  LDC Instructional Ladder</vt:lpstr>
      <vt:lpstr>Transition to Writing</vt:lpstr>
      <vt:lpstr>Transition to Writing</vt:lpstr>
      <vt:lpstr>Skill: Transition to Writing Mini-task:  Socratic Seminar</vt:lpstr>
      <vt:lpstr>Socratic Seminar Roles/Structure</vt:lpstr>
      <vt:lpstr>PowerPoint Presentation</vt:lpstr>
      <vt:lpstr>`</vt:lpstr>
      <vt:lpstr>Readying for a Socratic Seminar</vt:lpstr>
      <vt:lpstr>Socratic Seminar: Expectations</vt:lpstr>
      <vt:lpstr>Socratic Seminar</vt:lpstr>
      <vt:lpstr>Academic Transitions</vt:lpstr>
      <vt:lpstr>Socratic Seminar:</vt:lpstr>
      <vt:lpstr>Socratic Seminar Roles</vt:lpstr>
      <vt:lpstr>Academic Transitions</vt:lpstr>
      <vt:lpstr>Half Time!</vt:lpstr>
      <vt:lpstr>Academic Transitions</vt:lpstr>
    </vt:vector>
  </TitlesOfParts>
  <Company>Kentucky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Franks, Carol - Office of Next Generation Learners</dc:creator>
  <cp:lastModifiedBy>Mullins, Carole - Office of Next Generation Learners</cp:lastModifiedBy>
  <cp:revision>618</cp:revision>
  <cp:lastPrinted>2013-11-07T22:44:58Z</cp:lastPrinted>
  <dcterms:created xsi:type="dcterms:W3CDTF">2013-07-01T06:42:06Z</dcterms:created>
  <dcterms:modified xsi:type="dcterms:W3CDTF">2014-04-11T13:31:45Z</dcterms:modified>
</cp:coreProperties>
</file>